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317" r:id="rId3"/>
    <p:sldId id="311" r:id="rId4"/>
    <p:sldId id="288" r:id="rId5"/>
    <p:sldId id="318" r:id="rId6"/>
    <p:sldId id="264" r:id="rId7"/>
    <p:sldId id="289" r:id="rId8"/>
    <p:sldId id="290" r:id="rId9"/>
    <p:sldId id="312" r:id="rId10"/>
    <p:sldId id="319" r:id="rId11"/>
    <p:sldId id="291" r:id="rId12"/>
    <p:sldId id="294" r:id="rId13"/>
    <p:sldId id="295" r:id="rId14"/>
    <p:sldId id="265" r:id="rId15"/>
    <p:sldId id="260" r:id="rId16"/>
    <p:sldId id="268" r:id="rId17"/>
    <p:sldId id="258" r:id="rId18"/>
    <p:sldId id="278" r:id="rId19"/>
    <p:sldId id="279" r:id="rId20"/>
    <p:sldId id="322" r:id="rId21"/>
    <p:sldId id="325" r:id="rId22"/>
    <p:sldId id="323" r:id="rId23"/>
    <p:sldId id="324" r:id="rId24"/>
    <p:sldId id="326" r:id="rId25"/>
    <p:sldId id="313" r:id="rId26"/>
    <p:sldId id="316" r:id="rId27"/>
    <p:sldId id="321" r:id="rId28"/>
    <p:sldId id="315" r:id="rId29"/>
    <p:sldId id="297" r:id="rId30"/>
    <p:sldId id="320" r:id="rId31"/>
    <p:sldId id="314" r:id="rId32"/>
    <p:sldId id="274" r:id="rId33"/>
    <p:sldId id="302" r:id="rId34"/>
    <p:sldId id="303" r:id="rId35"/>
    <p:sldId id="306" r:id="rId36"/>
    <p:sldId id="304" r:id="rId37"/>
    <p:sldId id="305" r:id="rId38"/>
    <p:sldId id="261" r:id="rId39"/>
    <p:sldId id="283" r:id="rId40"/>
    <p:sldId id="287" r:id="rId41"/>
    <p:sldId id="342" r:id="rId42"/>
    <p:sldId id="272" r:id="rId43"/>
    <p:sldId id="332" r:id="rId44"/>
    <p:sldId id="333" r:id="rId45"/>
    <p:sldId id="334" r:id="rId46"/>
    <p:sldId id="335" r:id="rId47"/>
    <p:sldId id="338" r:id="rId48"/>
    <p:sldId id="339" r:id="rId49"/>
    <p:sldId id="340" r:id="rId50"/>
    <p:sldId id="341" r:id="rId51"/>
    <p:sldId id="275" r:id="rId52"/>
    <p:sldId id="280" r:id="rId53"/>
    <p:sldId id="284" r:id="rId54"/>
    <p:sldId id="28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3" autoAdjust="0"/>
    <p:restoredTop sz="86422" autoAdjust="0"/>
  </p:normalViewPr>
  <p:slideViewPr>
    <p:cSldViewPr snapToGrid="0" snapToObjects="1">
      <p:cViewPr varScale="1">
        <p:scale>
          <a:sx n="84" d="100"/>
          <a:sy n="84" d="100"/>
        </p:scale>
        <p:origin x="13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Who Prescribes </a:t>
            </a:r>
            <a:r>
              <a:rPr lang="en-US" dirty="0" err="1" smtClean="0"/>
              <a:t>PrEP</a:t>
            </a:r>
            <a:r>
              <a:rPr lang="en-US" dirty="0" smtClean="0"/>
              <a:t>?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Family Practice</c:v>
                </c:pt>
                <c:pt idx="1">
                  <c:v>Internal Medicine</c:v>
                </c:pt>
                <c:pt idx="2">
                  <c:v>Infectious Disease</c:v>
                </c:pt>
                <c:pt idx="3">
                  <c:v>NP</c:v>
                </c:pt>
                <c:pt idx="4">
                  <c:v>PA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</c:v>
                </c:pt>
                <c:pt idx="1">
                  <c:v>18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210904"/>
        <c:axId val="289211296"/>
      </c:barChart>
      <c:catAx>
        <c:axId val="289210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9211296"/>
        <c:crosses val="autoZero"/>
        <c:auto val="1"/>
        <c:lblAlgn val="ctr"/>
        <c:lblOffset val="100"/>
        <c:noMultiLvlLbl val="0"/>
      </c:catAx>
      <c:valAx>
        <c:axId val="28921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9210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C74DC-F028-4278-BE08-99605555E1E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6C92C9-CFB3-442C-BDC8-5BD2B331DCAE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Known </a:t>
          </a:r>
          <a:r>
            <a:rPr lang="en-US" dirty="0" err="1" smtClean="0"/>
            <a:t>Serodiscordant</a:t>
          </a:r>
          <a:r>
            <a:rPr lang="en-US" dirty="0" smtClean="0"/>
            <a:t> Partners</a:t>
          </a:r>
          <a:endParaRPr lang="en-US" dirty="0"/>
        </a:p>
      </dgm:t>
    </dgm:pt>
    <dgm:pt modelId="{84F1DF68-29F0-4A7C-8078-040707B2464A}" type="parTrans" cxnId="{A5030421-7038-42AC-A2A7-A612E5335282}">
      <dgm:prSet/>
      <dgm:spPr/>
      <dgm:t>
        <a:bodyPr/>
        <a:lstStyle/>
        <a:p>
          <a:endParaRPr lang="en-US"/>
        </a:p>
      </dgm:t>
    </dgm:pt>
    <dgm:pt modelId="{FA52CFF6-E12A-43C4-AD7E-9A7741F069E5}" type="sibTrans" cxnId="{A5030421-7038-42AC-A2A7-A612E5335282}">
      <dgm:prSet/>
      <dgm:spPr/>
      <dgm:t>
        <a:bodyPr/>
        <a:lstStyle/>
        <a:p>
          <a:endParaRPr lang="en-US"/>
        </a:p>
      </dgm:t>
    </dgm:pt>
    <dgm:pt modelId="{35AA2163-D6EB-4404-A63C-A3C80E5A00BF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smtClean="0"/>
            <a:t>All HIV Patients/HIV Providers</a:t>
          </a:r>
          <a:endParaRPr lang="en-US" dirty="0"/>
        </a:p>
      </dgm:t>
    </dgm:pt>
    <dgm:pt modelId="{F07F89FC-9C0B-4C84-B98E-04D00963E5ED}" type="parTrans" cxnId="{6A0043B1-B598-4AA2-9B3B-29F3FDD73302}">
      <dgm:prSet/>
      <dgm:spPr/>
      <dgm:t>
        <a:bodyPr/>
        <a:lstStyle/>
        <a:p>
          <a:endParaRPr lang="en-US"/>
        </a:p>
      </dgm:t>
    </dgm:pt>
    <dgm:pt modelId="{280265B2-DF9D-42C3-BCA5-1BE0B832FC59}" type="sibTrans" cxnId="{6A0043B1-B598-4AA2-9B3B-29F3FDD73302}">
      <dgm:prSet/>
      <dgm:spPr/>
      <dgm:t>
        <a:bodyPr/>
        <a:lstStyle/>
        <a:p>
          <a:endParaRPr lang="en-US"/>
        </a:p>
      </dgm:t>
    </dgm:pt>
    <dgm:pt modelId="{431BD8BB-712E-4C2E-9741-4695045399AF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/>
            <a:t>All Patients with STDs/OB-GYN</a:t>
          </a:r>
          <a:endParaRPr lang="en-US" dirty="0"/>
        </a:p>
      </dgm:t>
    </dgm:pt>
    <dgm:pt modelId="{2DCC3622-D7D6-4409-A342-A10F53E02375}" type="parTrans" cxnId="{11D691C8-8DDD-4A77-B2EC-8385F03C14C6}">
      <dgm:prSet/>
      <dgm:spPr/>
      <dgm:t>
        <a:bodyPr/>
        <a:lstStyle/>
        <a:p>
          <a:endParaRPr lang="en-US"/>
        </a:p>
      </dgm:t>
    </dgm:pt>
    <dgm:pt modelId="{35DB78B6-E8B6-4BEC-8B24-BE5BF38AAC07}" type="sibTrans" cxnId="{11D691C8-8DDD-4A77-B2EC-8385F03C14C6}">
      <dgm:prSet/>
      <dgm:spPr/>
      <dgm:t>
        <a:bodyPr/>
        <a:lstStyle/>
        <a:p>
          <a:endParaRPr lang="en-US"/>
        </a:p>
      </dgm:t>
    </dgm:pt>
    <dgm:pt modelId="{B2758B7A-2F46-4655-80F4-65BA275C0F4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All Primary Care Patients/All Providers</a:t>
          </a:r>
          <a:endParaRPr lang="en-US" dirty="0"/>
        </a:p>
      </dgm:t>
    </dgm:pt>
    <dgm:pt modelId="{D1687049-DA46-453A-80EE-5169A90228FB}" type="parTrans" cxnId="{A35CA1F6-632A-469D-9DFF-ABC92CF445F3}">
      <dgm:prSet/>
      <dgm:spPr/>
      <dgm:t>
        <a:bodyPr/>
        <a:lstStyle/>
        <a:p>
          <a:endParaRPr lang="en-US"/>
        </a:p>
      </dgm:t>
    </dgm:pt>
    <dgm:pt modelId="{D36CD2F0-EF3B-42A3-827D-82E1E1DDC300}" type="sibTrans" cxnId="{A35CA1F6-632A-469D-9DFF-ABC92CF445F3}">
      <dgm:prSet/>
      <dgm:spPr/>
      <dgm:t>
        <a:bodyPr/>
        <a:lstStyle/>
        <a:p>
          <a:endParaRPr lang="en-US"/>
        </a:p>
      </dgm:t>
    </dgm:pt>
    <dgm:pt modelId="{BD535CA5-7339-4851-A3FF-1899983F3A92}">
      <dgm:prSet phldrT="[Tex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n-US" dirty="0" smtClean="0"/>
            <a:t>Community Partners</a:t>
          </a:r>
          <a:endParaRPr lang="en-US" dirty="0"/>
        </a:p>
      </dgm:t>
    </dgm:pt>
    <dgm:pt modelId="{D2A23527-4C3E-4A4A-B657-8488582D7141}" type="parTrans" cxnId="{E198BD47-1380-4AEC-851B-43FD3750D655}">
      <dgm:prSet/>
      <dgm:spPr/>
      <dgm:t>
        <a:bodyPr/>
        <a:lstStyle/>
        <a:p>
          <a:endParaRPr lang="en-US"/>
        </a:p>
      </dgm:t>
    </dgm:pt>
    <dgm:pt modelId="{8D849C6C-3D70-4601-BE04-050CABE8841E}" type="sibTrans" cxnId="{E198BD47-1380-4AEC-851B-43FD3750D655}">
      <dgm:prSet/>
      <dgm:spPr/>
      <dgm:t>
        <a:bodyPr/>
        <a:lstStyle/>
        <a:p>
          <a:endParaRPr lang="en-US"/>
        </a:p>
      </dgm:t>
    </dgm:pt>
    <dgm:pt modelId="{03DC065D-21D1-4498-BC1E-A401F77833E6}" type="pres">
      <dgm:prSet presAssocID="{35CC74DC-F028-4278-BE08-99605555E1E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A984BD4-4CCE-4D00-9D18-BB398832EFBA}" type="pres">
      <dgm:prSet presAssocID="{35CC74DC-F028-4278-BE08-99605555E1E8}" presName="pyramid" presStyleLbl="node1" presStyleIdx="0" presStyleCnt="1"/>
      <dgm:spPr/>
    </dgm:pt>
    <dgm:pt modelId="{F6C3CB41-5DC5-4262-A89D-C0CDC7DBC779}" type="pres">
      <dgm:prSet presAssocID="{35CC74DC-F028-4278-BE08-99605555E1E8}" presName="theList" presStyleCnt="0"/>
      <dgm:spPr/>
    </dgm:pt>
    <dgm:pt modelId="{EE21065B-E73A-49BE-AE0F-14A2F4A0F5B7}" type="pres">
      <dgm:prSet presAssocID="{266C92C9-CFB3-442C-BDC8-5BD2B331DCA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C6CB5-69C8-41E5-8DF1-619593218B8E}" type="pres">
      <dgm:prSet presAssocID="{266C92C9-CFB3-442C-BDC8-5BD2B331DCAE}" presName="aSpace" presStyleCnt="0"/>
      <dgm:spPr/>
    </dgm:pt>
    <dgm:pt modelId="{A4125F78-F2AC-4736-B0A6-E38F4F992EED}" type="pres">
      <dgm:prSet presAssocID="{35AA2163-D6EB-4404-A63C-A3C80E5A00BF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59CE0-7060-4A45-8E8B-AC1D125C3A5E}" type="pres">
      <dgm:prSet presAssocID="{35AA2163-D6EB-4404-A63C-A3C80E5A00BF}" presName="aSpace" presStyleCnt="0"/>
      <dgm:spPr/>
    </dgm:pt>
    <dgm:pt modelId="{3720CAAF-F7AA-49F3-A976-8620EEC912C5}" type="pres">
      <dgm:prSet presAssocID="{431BD8BB-712E-4C2E-9741-4695045399A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39D1B-A701-4540-A611-8BB283A88B69}" type="pres">
      <dgm:prSet presAssocID="{431BD8BB-712E-4C2E-9741-4695045399AF}" presName="aSpace" presStyleCnt="0"/>
      <dgm:spPr/>
    </dgm:pt>
    <dgm:pt modelId="{580C45B8-1956-4B63-98F4-534AB728EE10}" type="pres">
      <dgm:prSet presAssocID="{B2758B7A-2F46-4655-80F4-65BA275C0F48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903DF-A415-4453-A88E-E7157B7389FB}" type="pres">
      <dgm:prSet presAssocID="{B2758B7A-2F46-4655-80F4-65BA275C0F48}" presName="aSpace" presStyleCnt="0"/>
      <dgm:spPr/>
    </dgm:pt>
    <dgm:pt modelId="{04F639A2-4C1B-41C2-9847-3AB1A6AE8E65}" type="pres">
      <dgm:prSet presAssocID="{BD535CA5-7339-4851-A3FF-1899983F3A9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08DF6-C25E-4CA1-8E5D-6790E162E7CE}" type="pres">
      <dgm:prSet presAssocID="{BD535CA5-7339-4851-A3FF-1899983F3A92}" presName="aSpace" presStyleCnt="0"/>
      <dgm:spPr/>
    </dgm:pt>
  </dgm:ptLst>
  <dgm:cxnLst>
    <dgm:cxn modelId="{A060B50B-381D-4F52-80BB-9A09A2C596A1}" type="presOf" srcId="{431BD8BB-712E-4C2E-9741-4695045399AF}" destId="{3720CAAF-F7AA-49F3-A976-8620EEC912C5}" srcOrd="0" destOrd="0" presId="urn:microsoft.com/office/officeart/2005/8/layout/pyramid2"/>
    <dgm:cxn modelId="{E198BD47-1380-4AEC-851B-43FD3750D655}" srcId="{35CC74DC-F028-4278-BE08-99605555E1E8}" destId="{BD535CA5-7339-4851-A3FF-1899983F3A92}" srcOrd="4" destOrd="0" parTransId="{D2A23527-4C3E-4A4A-B657-8488582D7141}" sibTransId="{8D849C6C-3D70-4601-BE04-050CABE8841E}"/>
    <dgm:cxn modelId="{A5030421-7038-42AC-A2A7-A612E5335282}" srcId="{35CC74DC-F028-4278-BE08-99605555E1E8}" destId="{266C92C9-CFB3-442C-BDC8-5BD2B331DCAE}" srcOrd="0" destOrd="0" parTransId="{84F1DF68-29F0-4A7C-8078-040707B2464A}" sibTransId="{FA52CFF6-E12A-43C4-AD7E-9A7741F069E5}"/>
    <dgm:cxn modelId="{0CB789CE-3E8A-403B-B637-42EF20906370}" type="presOf" srcId="{266C92C9-CFB3-442C-BDC8-5BD2B331DCAE}" destId="{EE21065B-E73A-49BE-AE0F-14A2F4A0F5B7}" srcOrd="0" destOrd="0" presId="urn:microsoft.com/office/officeart/2005/8/layout/pyramid2"/>
    <dgm:cxn modelId="{6A0043B1-B598-4AA2-9B3B-29F3FDD73302}" srcId="{35CC74DC-F028-4278-BE08-99605555E1E8}" destId="{35AA2163-D6EB-4404-A63C-A3C80E5A00BF}" srcOrd="1" destOrd="0" parTransId="{F07F89FC-9C0B-4C84-B98E-04D00963E5ED}" sibTransId="{280265B2-DF9D-42C3-BCA5-1BE0B832FC59}"/>
    <dgm:cxn modelId="{A35CA1F6-632A-469D-9DFF-ABC92CF445F3}" srcId="{35CC74DC-F028-4278-BE08-99605555E1E8}" destId="{B2758B7A-2F46-4655-80F4-65BA275C0F48}" srcOrd="3" destOrd="0" parTransId="{D1687049-DA46-453A-80EE-5169A90228FB}" sibTransId="{D36CD2F0-EF3B-42A3-827D-82E1E1DDC300}"/>
    <dgm:cxn modelId="{3E0A6C08-3EF2-4F49-BDF0-419DD407B87B}" type="presOf" srcId="{35CC74DC-F028-4278-BE08-99605555E1E8}" destId="{03DC065D-21D1-4498-BC1E-A401F77833E6}" srcOrd="0" destOrd="0" presId="urn:microsoft.com/office/officeart/2005/8/layout/pyramid2"/>
    <dgm:cxn modelId="{07E4DEAD-E270-4B33-A87E-D06C7CB31B40}" type="presOf" srcId="{35AA2163-D6EB-4404-A63C-A3C80E5A00BF}" destId="{A4125F78-F2AC-4736-B0A6-E38F4F992EED}" srcOrd="0" destOrd="0" presId="urn:microsoft.com/office/officeart/2005/8/layout/pyramid2"/>
    <dgm:cxn modelId="{11D691C8-8DDD-4A77-B2EC-8385F03C14C6}" srcId="{35CC74DC-F028-4278-BE08-99605555E1E8}" destId="{431BD8BB-712E-4C2E-9741-4695045399AF}" srcOrd="2" destOrd="0" parTransId="{2DCC3622-D7D6-4409-A342-A10F53E02375}" sibTransId="{35DB78B6-E8B6-4BEC-8B24-BE5BF38AAC07}"/>
    <dgm:cxn modelId="{B252EC07-0E35-4719-BA97-3E628F4B7B83}" type="presOf" srcId="{BD535CA5-7339-4851-A3FF-1899983F3A92}" destId="{04F639A2-4C1B-41C2-9847-3AB1A6AE8E65}" srcOrd="0" destOrd="0" presId="urn:microsoft.com/office/officeart/2005/8/layout/pyramid2"/>
    <dgm:cxn modelId="{302F5080-BFBE-44BF-8221-D9091C11DFC5}" type="presOf" srcId="{B2758B7A-2F46-4655-80F4-65BA275C0F48}" destId="{580C45B8-1956-4B63-98F4-534AB728EE10}" srcOrd="0" destOrd="0" presId="urn:microsoft.com/office/officeart/2005/8/layout/pyramid2"/>
    <dgm:cxn modelId="{3C46905D-29CE-4F82-9FC3-08335D54A2B0}" type="presParOf" srcId="{03DC065D-21D1-4498-BC1E-A401F77833E6}" destId="{FA984BD4-4CCE-4D00-9D18-BB398832EFBA}" srcOrd="0" destOrd="0" presId="urn:microsoft.com/office/officeart/2005/8/layout/pyramid2"/>
    <dgm:cxn modelId="{53C727EA-228E-4D09-90CA-D962955ECF11}" type="presParOf" srcId="{03DC065D-21D1-4498-BC1E-A401F77833E6}" destId="{F6C3CB41-5DC5-4262-A89D-C0CDC7DBC779}" srcOrd="1" destOrd="0" presId="urn:microsoft.com/office/officeart/2005/8/layout/pyramid2"/>
    <dgm:cxn modelId="{D565830A-9E51-4BA5-81E3-917C2BDCDD11}" type="presParOf" srcId="{F6C3CB41-5DC5-4262-A89D-C0CDC7DBC779}" destId="{EE21065B-E73A-49BE-AE0F-14A2F4A0F5B7}" srcOrd="0" destOrd="0" presId="urn:microsoft.com/office/officeart/2005/8/layout/pyramid2"/>
    <dgm:cxn modelId="{592600FE-CF23-4B1D-9B9E-8E28AD4966A5}" type="presParOf" srcId="{F6C3CB41-5DC5-4262-A89D-C0CDC7DBC779}" destId="{0FEC6CB5-69C8-41E5-8DF1-619593218B8E}" srcOrd="1" destOrd="0" presId="urn:microsoft.com/office/officeart/2005/8/layout/pyramid2"/>
    <dgm:cxn modelId="{03F4C319-E898-4CB9-9450-1F7078AB3825}" type="presParOf" srcId="{F6C3CB41-5DC5-4262-A89D-C0CDC7DBC779}" destId="{A4125F78-F2AC-4736-B0A6-E38F4F992EED}" srcOrd="2" destOrd="0" presId="urn:microsoft.com/office/officeart/2005/8/layout/pyramid2"/>
    <dgm:cxn modelId="{F6C4793B-C4B1-47BD-B719-1A3929C4EBB2}" type="presParOf" srcId="{F6C3CB41-5DC5-4262-A89D-C0CDC7DBC779}" destId="{7FD59CE0-7060-4A45-8E8B-AC1D125C3A5E}" srcOrd="3" destOrd="0" presId="urn:microsoft.com/office/officeart/2005/8/layout/pyramid2"/>
    <dgm:cxn modelId="{0B4CD265-5E14-4391-A770-5F05E0AC74EA}" type="presParOf" srcId="{F6C3CB41-5DC5-4262-A89D-C0CDC7DBC779}" destId="{3720CAAF-F7AA-49F3-A976-8620EEC912C5}" srcOrd="4" destOrd="0" presId="urn:microsoft.com/office/officeart/2005/8/layout/pyramid2"/>
    <dgm:cxn modelId="{DB88CB35-C402-4E3E-86EB-B88ADDEE048C}" type="presParOf" srcId="{F6C3CB41-5DC5-4262-A89D-C0CDC7DBC779}" destId="{74D39D1B-A701-4540-A611-8BB283A88B69}" srcOrd="5" destOrd="0" presId="urn:microsoft.com/office/officeart/2005/8/layout/pyramid2"/>
    <dgm:cxn modelId="{D680F943-24AB-4A49-ABEC-880FE808788C}" type="presParOf" srcId="{F6C3CB41-5DC5-4262-A89D-C0CDC7DBC779}" destId="{580C45B8-1956-4B63-98F4-534AB728EE10}" srcOrd="6" destOrd="0" presId="urn:microsoft.com/office/officeart/2005/8/layout/pyramid2"/>
    <dgm:cxn modelId="{D65AA546-E4B4-40B0-8886-0FBB1B570096}" type="presParOf" srcId="{F6C3CB41-5DC5-4262-A89D-C0CDC7DBC779}" destId="{ABD903DF-A415-4453-A88E-E7157B7389FB}" srcOrd="7" destOrd="0" presId="urn:microsoft.com/office/officeart/2005/8/layout/pyramid2"/>
    <dgm:cxn modelId="{788D3C22-D12D-46DD-A081-4745D55C1D22}" type="presParOf" srcId="{F6C3CB41-5DC5-4262-A89D-C0CDC7DBC779}" destId="{04F639A2-4C1B-41C2-9847-3AB1A6AE8E65}" srcOrd="8" destOrd="0" presId="urn:microsoft.com/office/officeart/2005/8/layout/pyramid2"/>
    <dgm:cxn modelId="{C7257CB3-B52A-4A84-8B91-6ADDFFC0465C}" type="presParOf" srcId="{F6C3CB41-5DC5-4262-A89D-C0CDC7DBC779}" destId="{19708DF6-C25E-4CA1-8E5D-6790E162E7C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0A06B-CA3C-B04C-8FA1-4B2862014DD2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6E4D4C-492E-AD40-962A-910CCB1E0AB2}">
      <dgm:prSet phldrT="[Text]"/>
      <dgm:spPr/>
      <dgm:t>
        <a:bodyPr/>
        <a:lstStyle/>
        <a:p>
          <a:r>
            <a:rPr lang="en-US" dirty="0" smtClean="0"/>
            <a:t>Patient and Community</a:t>
          </a:r>
          <a:endParaRPr lang="en-US" dirty="0"/>
        </a:p>
      </dgm:t>
    </dgm:pt>
    <dgm:pt modelId="{47581427-EA82-5A46-97F3-A8B66C17D9E2}" type="parTrans" cxnId="{9A735869-8190-9F40-9AE1-07A0FDDA19D2}">
      <dgm:prSet/>
      <dgm:spPr/>
      <dgm:t>
        <a:bodyPr/>
        <a:lstStyle/>
        <a:p>
          <a:endParaRPr lang="en-US"/>
        </a:p>
      </dgm:t>
    </dgm:pt>
    <dgm:pt modelId="{9AFBE63C-0136-204B-8E78-25FF2B5A4EBD}" type="sibTrans" cxnId="{9A735869-8190-9F40-9AE1-07A0FDDA19D2}">
      <dgm:prSet/>
      <dgm:spPr/>
      <dgm:t>
        <a:bodyPr/>
        <a:lstStyle/>
        <a:p>
          <a:endParaRPr lang="en-US"/>
        </a:p>
      </dgm:t>
    </dgm:pt>
    <dgm:pt modelId="{CB92CE61-1CAA-D249-8469-E2B79F72862B}">
      <dgm:prSet phldrT="[Text]"/>
      <dgm:spPr/>
      <dgm:t>
        <a:bodyPr/>
        <a:lstStyle/>
        <a:p>
          <a:r>
            <a:rPr lang="en-US" dirty="0" err="1" smtClean="0"/>
            <a:t>PrEP</a:t>
          </a:r>
          <a:r>
            <a:rPr lang="en-US" dirty="0" smtClean="0"/>
            <a:t> Educator</a:t>
          </a:r>
          <a:endParaRPr lang="en-US" dirty="0"/>
        </a:p>
      </dgm:t>
    </dgm:pt>
    <dgm:pt modelId="{F03FFB69-4745-B045-B434-1F8A8BDF954C}" type="parTrans" cxnId="{54E1F029-6063-4E43-9303-64EAFA0C7262}">
      <dgm:prSet/>
      <dgm:spPr/>
      <dgm:t>
        <a:bodyPr/>
        <a:lstStyle/>
        <a:p>
          <a:endParaRPr lang="en-US"/>
        </a:p>
      </dgm:t>
    </dgm:pt>
    <dgm:pt modelId="{ED319F40-C141-8F48-96E0-0CDC8FC7C5F0}" type="sibTrans" cxnId="{54E1F029-6063-4E43-9303-64EAFA0C7262}">
      <dgm:prSet/>
      <dgm:spPr/>
      <dgm:t>
        <a:bodyPr/>
        <a:lstStyle/>
        <a:p>
          <a:endParaRPr lang="en-US"/>
        </a:p>
      </dgm:t>
    </dgm:pt>
    <dgm:pt modelId="{882F56E7-A4E5-9244-8ED3-45F8F100CD88}">
      <dgm:prSet phldrT="[Text]"/>
      <dgm:spPr/>
      <dgm:t>
        <a:bodyPr/>
        <a:lstStyle/>
        <a:p>
          <a:r>
            <a:rPr lang="en-US" dirty="0" smtClean="0"/>
            <a:t>Primary Care Provider</a:t>
          </a:r>
          <a:endParaRPr lang="en-US" dirty="0"/>
        </a:p>
      </dgm:t>
    </dgm:pt>
    <dgm:pt modelId="{4659BE88-4088-9741-87D3-50743C50F8B2}" type="parTrans" cxnId="{0FA89EF1-F804-7543-ACA2-962C5E197146}">
      <dgm:prSet/>
      <dgm:spPr/>
      <dgm:t>
        <a:bodyPr/>
        <a:lstStyle/>
        <a:p>
          <a:endParaRPr lang="en-US"/>
        </a:p>
      </dgm:t>
    </dgm:pt>
    <dgm:pt modelId="{473FF67B-5C26-6F4E-BD1D-45ED7BEA1FCE}" type="sibTrans" cxnId="{0FA89EF1-F804-7543-ACA2-962C5E197146}">
      <dgm:prSet/>
      <dgm:spPr/>
      <dgm:t>
        <a:bodyPr/>
        <a:lstStyle/>
        <a:p>
          <a:endParaRPr lang="en-US"/>
        </a:p>
      </dgm:t>
    </dgm:pt>
    <dgm:pt modelId="{64CCD0F7-B2B2-3446-A410-AF84B5F730A4}">
      <dgm:prSet phldrT="[Text]"/>
      <dgm:spPr/>
      <dgm:t>
        <a:bodyPr/>
        <a:lstStyle/>
        <a:p>
          <a:r>
            <a:rPr lang="en-US" dirty="0" smtClean="0"/>
            <a:t>ID Specialists</a:t>
          </a:r>
          <a:endParaRPr lang="en-US" dirty="0"/>
        </a:p>
      </dgm:t>
    </dgm:pt>
    <dgm:pt modelId="{5C7CEABB-009A-7F4D-A1E3-13D148583B40}" type="parTrans" cxnId="{E7F4A5B6-428B-8946-8ABD-E3B9D1962DE2}">
      <dgm:prSet/>
      <dgm:spPr/>
      <dgm:t>
        <a:bodyPr/>
        <a:lstStyle/>
        <a:p>
          <a:endParaRPr lang="en-US"/>
        </a:p>
      </dgm:t>
    </dgm:pt>
    <dgm:pt modelId="{71592EA9-2A23-1045-B2D6-F9EEB930E500}" type="sibTrans" cxnId="{E7F4A5B6-428B-8946-8ABD-E3B9D1962DE2}">
      <dgm:prSet/>
      <dgm:spPr/>
      <dgm:t>
        <a:bodyPr/>
        <a:lstStyle/>
        <a:p>
          <a:endParaRPr lang="en-US"/>
        </a:p>
      </dgm:t>
    </dgm:pt>
    <dgm:pt modelId="{1126435D-699D-BB4D-A13D-EDCC4951D6E2}">
      <dgm:prSet phldrT="[Text]"/>
      <dgm:spPr/>
      <dgm:t>
        <a:bodyPr/>
        <a:lstStyle/>
        <a:p>
          <a:r>
            <a:rPr lang="en-US" dirty="0" smtClean="0"/>
            <a:t>Grant Administrator/Directors</a:t>
          </a:r>
          <a:endParaRPr lang="en-US" dirty="0"/>
        </a:p>
      </dgm:t>
    </dgm:pt>
    <dgm:pt modelId="{D090946C-F3CD-2846-B092-A22CB20393D7}" type="parTrans" cxnId="{B107A6CA-A6ED-A54B-9D9F-8CED5E75A416}">
      <dgm:prSet/>
      <dgm:spPr/>
      <dgm:t>
        <a:bodyPr/>
        <a:lstStyle/>
        <a:p>
          <a:endParaRPr lang="en-US"/>
        </a:p>
      </dgm:t>
    </dgm:pt>
    <dgm:pt modelId="{F0C4995E-7630-074C-BD62-AC6D90FD472D}" type="sibTrans" cxnId="{B107A6CA-A6ED-A54B-9D9F-8CED5E75A416}">
      <dgm:prSet/>
      <dgm:spPr/>
      <dgm:t>
        <a:bodyPr/>
        <a:lstStyle/>
        <a:p>
          <a:endParaRPr lang="en-US"/>
        </a:p>
      </dgm:t>
    </dgm:pt>
    <dgm:pt modelId="{6D16B94D-6399-F34F-8757-B6F1000779B2}">
      <dgm:prSet phldrT="[Text]"/>
      <dgm:spPr/>
      <dgm:t>
        <a:bodyPr/>
        <a:lstStyle/>
        <a:p>
          <a:r>
            <a:rPr lang="en-US" dirty="0" smtClean="0"/>
            <a:t>HIV Team</a:t>
          </a:r>
          <a:endParaRPr lang="en-US" dirty="0"/>
        </a:p>
      </dgm:t>
    </dgm:pt>
    <dgm:pt modelId="{97080F0E-C133-2A44-823F-7BEA3520FCEC}" type="parTrans" cxnId="{1064BA10-E270-AD4B-BF0D-01823976E4F8}">
      <dgm:prSet/>
      <dgm:spPr/>
      <dgm:t>
        <a:bodyPr/>
        <a:lstStyle/>
        <a:p>
          <a:endParaRPr lang="en-US"/>
        </a:p>
      </dgm:t>
    </dgm:pt>
    <dgm:pt modelId="{12F33B97-6A2C-F348-89BF-23654C0C5630}" type="sibTrans" cxnId="{1064BA10-E270-AD4B-BF0D-01823976E4F8}">
      <dgm:prSet/>
      <dgm:spPr/>
      <dgm:t>
        <a:bodyPr/>
        <a:lstStyle/>
        <a:p>
          <a:endParaRPr lang="en-US"/>
        </a:p>
      </dgm:t>
    </dgm:pt>
    <dgm:pt modelId="{FD38A324-6EA2-7749-9D7B-1F4A33ACB621}">
      <dgm:prSet phldrT="[Text]"/>
      <dgm:spPr/>
      <dgm:t>
        <a:bodyPr/>
        <a:lstStyle/>
        <a:p>
          <a:r>
            <a:rPr lang="en-US" dirty="0" smtClean="0"/>
            <a:t>Peers</a:t>
          </a:r>
          <a:endParaRPr lang="en-US" dirty="0"/>
        </a:p>
      </dgm:t>
    </dgm:pt>
    <dgm:pt modelId="{AD096836-13A9-2E48-87A8-CE194DFE2E13}" type="parTrans" cxnId="{17C62FE2-019D-E74D-A0DD-D334DECC592B}">
      <dgm:prSet/>
      <dgm:spPr/>
      <dgm:t>
        <a:bodyPr/>
        <a:lstStyle/>
        <a:p>
          <a:endParaRPr lang="en-US"/>
        </a:p>
      </dgm:t>
    </dgm:pt>
    <dgm:pt modelId="{AF93FE9B-B735-5B47-AB64-1039479F7844}" type="sibTrans" cxnId="{17C62FE2-019D-E74D-A0DD-D334DECC592B}">
      <dgm:prSet/>
      <dgm:spPr/>
      <dgm:t>
        <a:bodyPr/>
        <a:lstStyle/>
        <a:p>
          <a:endParaRPr lang="en-US"/>
        </a:p>
      </dgm:t>
    </dgm:pt>
    <dgm:pt modelId="{8EB87031-FEC4-434E-A81F-630D9122F992}">
      <dgm:prSet phldrT="[Text]"/>
      <dgm:spPr/>
      <dgm:t>
        <a:bodyPr/>
        <a:lstStyle/>
        <a:p>
          <a:r>
            <a:rPr lang="en-US" dirty="0" smtClean="0"/>
            <a:t>Lab Personnel</a:t>
          </a:r>
          <a:endParaRPr lang="en-US" dirty="0"/>
        </a:p>
      </dgm:t>
    </dgm:pt>
    <dgm:pt modelId="{1EE3C427-9DDA-E94C-B864-185C65509CA7}" type="parTrans" cxnId="{1543C9C7-F890-E14A-8B42-88A45D8AE4BF}">
      <dgm:prSet/>
      <dgm:spPr/>
      <dgm:t>
        <a:bodyPr/>
        <a:lstStyle/>
        <a:p>
          <a:endParaRPr lang="en-US"/>
        </a:p>
      </dgm:t>
    </dgm:pt>
    <dgm:pt modelId="{92BECC44-E7E4-F446-8AE8-9DCF4862FC96}" type="sibTrans" cxnId="{1543C9C7-F890-E14A-8B42-88A45D8AE4BF}">
      <dgm:prSet/>
      <dgm:spPr/>
      <dgm:t>
        <a:bodyPr/>
        <a:lstStyle/>
        <a:p>
          <a:endParaRPr lang="en-US"/>
        </a:p>
      </dgm:t>
    </dgm:pt>
    <dgm:pt modelId="{A6EB340C-1AEC-9243-9355-9EAD9E266860}">
      <dgm:prSet phldrT="[Text]"/>
      <dgm:spPr/>
      <dgm:t>
        <a:bodyPr/>
        <a:lstStyle/>
        <a:p>
          <a:r>
            <a:rPr lang="en-US" dirty="0" smtClean="0"/>
            <a:t>Adherence nurses</a:t>
          </a:r>
          <a:endParaRPr lang="en-US" dirty="0"/>
        </a:p>
      </dgm:t>
    </dgm:pt>
    <dgm:pt modelId="{9D4D7F29-CF09-8F41-B95F-A631CBEFD78D}" type="parTrans" cxnId="{C0A525F1-CEE4-FE40-B48C-064DEDD262B6}">
      <dgm:prSet/>
      <dgm:spPr/>
      <dgm:t>
        <a:bodyPr/>
        <a:lstStyle/>
        <a:p>
          <a:endParaRPr lang="en-US"/>
        </a:p>
      </dgm:t>
    </dgm:pt>
    <dgm:pt modelId="{BC8A6790-1406-A84D-8CD8-944544809744}" type="sibTrans" cxnId="{C0A525F1-CEE4-FE40-B48C-064DEDD262B6}">
      <dgm:prSet/>
      <dgm:spPr/>
      <dgm:t>
        <a:bodyPr/>
        <a:lstStyle/>
        <a:p>
          <a:endParaRPr lang="en-US"/>
        </a:p>
      </dgm:t>
    </dgm:pt>
    <dgm:pt modelId="{688DC542-51F4-6048-884D-86E63A7F5ABF}">
      <dgm:prSet phldrT="[Text]"/>
      <dgm:spPr/>
      <dgm:t>
        <a:bodyPr/>
        <a:lstStyle/>
        <a:p>
          <a:r>
            <a:rPr lang="en-US" dirty="0" smtClean="0"/>
            <a:t>Social Work</a:t>
          </a:r>
          <a:endParaRPr lang="en-US" dirty="0"/>
        </a:p>
      </dgm:t>
    </dgm:pt>
    <dgm:pt modelId="{3C7D477E-45AA-5743-9086-B6C34589E179}" type="parTrans" cxnId="{8CA480A8-419E-2A44-9689-8EA6AB8CF76B}">
      <dgm:prSet/>
      <dgm:spPr/>
      <dgm:t>
        <a:bodyPr/>
        <a:lstStyle/>
        <a:p>
          <a:endParaRPr lang="en-US"/>
        </a:p>
      </dgm:t>
    </dgm:pt>
    <dgm:pt modelId="{648A548F-1480-CD4E-9406-3BDC08328056}" type="sibTrans" cxnId="{8CA480A8-419E-2A44-9689-8EA6AB8CF76B}">
      <dgm:prSet/>
      <dgm:spPr/>
      <dgm:t>
        <a:bodyPr/>
        <a:lstStyle/>
        <a:p>
          <a:endParaRPr lang="en-US"/>
        </a:p>
      </dgm:t>
    </dgm:pt>
    <dgm:pt modelId="{F30B8045-F1E3-BE4B-B865-6F069878A880}" type="pres">
      <dgm:prSet presAssocID="{C650A06B-CA3C-B04C-8FA1-4B2862014D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14240-FF29-9E4A-BA98-74E01C5FFD84}" type="pres">
      <dgm:prSet presAssocID="{C650A06B-CA3C-B04C-8FA1-4B2862014DD2}" presName="radial" presStyleCnt="0">
        <dgm:presLayoutVars>
          <dgm:animLvl val="ctr"/>
        </dgm:presLayoutVars>
      </dgm:prSet>
      <dgm:spPr/>
    </dgm:pt>
    <dgm:pt modelId="{8C6745E2-7869-C844-80FF-75B0CE5562B9}" type="pres">
      <dgm:prSet presAssocID="{806E4D4C-492E-AD40-962A-910CCB1E0AB2}" presName="centerShape" presStyleLbl="vennNode1" presStyleIdx="0" presStyleCnt="10"/>
      <dgm:spPr/>
      <dgm:t>
        <a:bodyPr/>
        <a:lstStyle/>
        <a:p>
          <a:endParaRPr lang="en-US"/>
        </a:p>
      </dgm:t>
    </dgm:pt>
    <dgm:pt modelId="{D8D8AEA5-80FC-8A4E-9DE3-188E992B6AD7}" type="pres">
      <dgm:prSet presAssocID="{CB92CE61-1CAA-D249-8469-E2B79F72862B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E8CAD-7653-634A-BF15-CDA44C56DD0B}" type="pres">
      <dgm:prSet presAssocID="{882F56E7-A4E5-9244-8ED3-45F8F100CD88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5DC70-E87E-7648-BE54-A9EECD5D1FBD}" type="pres">
      <dgm:prSet presAssocID="{64CCD0F7-B2B2-3446-A410-AF84B5F730A4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BA565-F0BB-9345-8778-1132237A7D20}" type="pres">
      <dgm:prSet presAssocID="{1126435D-699D-BB4D-A13D-EDCC4951D6E2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CED5F-4A4F-7140-8D1F-1B85A3506D08}" type="pres">
      <dgm:prSet presAssocID="{6D16B94D-6399-F34F-8757-B6F1000779B2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407C6-F2CF-3E4B-98B4-3F85A9DE0B0E}" type="pres">
      <dgm:prSet presAssocID="{FD38A324-6EA2-7749-9D7B-1F4A33ACB621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FF0F6-9EC5-EC4F-8069-FDBF70F220F3}" type="pres">
      <dgm:prSet presAssocID="{8EB87031-FEC4-434E-A81F-630D9122F992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AF85D-03F6-3F4D-A0AA-2CA5A0BDD854}" type="pres">
      <dgm:prSet presAssocID="{A6EB340C-1AEC-9243-9355-9EAD9E266860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6010E-8807-EA46-A2C5-0933E02080DE}" type="pres">
      <dgm:prSet presAssocID="{688DC542-51F4-6048-884D-86E63A7F5ABF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2CD84-3E04-2142-A566-AA574ADE520F}" type="presOf" srcId="{C650A06B-CA3C-B04C-8FA1-4B2862014DD2}" destId="{F30B8045-F1E3-BE4B-B865-6F069878A880}" srcOrd="0" destOrd="0" presId="urn:microsoft.com/office/officeart/2005/8/layout/radial3"/>
    <dgm:cxn modelId="{1064BA10-E270-AD4B-BF0D-01823976E4F8}" srcId="{806E4D4C-492E-AD40-962A-910CCB1E0AB2}" destId="{6D16B94D-6399-F34F-8757-B6F1000779B2}" srcOrd="4" destOrd="0" parTransId="{97080F0E-C133-2A44-823F-7BEA3520FCEC}" sibTransId="{12F33B97-6A2C-F348-89BF-23654C0C5630}"/>
    <dgm:cxn modelId="{A0278C4A-2B0D-DC45-AB73-8F0834FEA57B}" type="presOf" srcId="{64CCD0F7-B2B2-3446-A410-AF84B5F730A4}" destId="{FE45DC70-E87E-7648-BE54-A9EECD5D1FBD}" srcOrd="0" destOrd="0" presId="urn:microsoft.com/office/officeart/2005/8/layout/radial3"/>
    <dgm:cxn modelId="{0FA89EF1-F804-7543-ACA2-962C5E197146}" srcId="{806E4D4C-492E-AD40-962A-910CCB1E0AB2}" destId="{882F56E7-A4E5-9244-8ED3-45F8F100CD88}" srcOrd="1" destOrd="0" parTransId="{4659BE88-4088-9741-87D3-50743C50F8B2}" sibTransId="{473FF67B-5C26-6F4E-BD1D-45ED7BEA1FCE}"/>
    <dgm:cxn modelId="{54E1F029-6063-4E43-9303-64EAFA0C7262}" srcId="{806E4D4C-492E-AD40-962A-910CCB1E0AB2}" destId="{CB92CE61-1CAA-D249-8469-E2B79F72862B}" srcOrd="0" destOrd="0" parTransId="{F03FFB69-4745-B045-B434-1F8A8BDF954C}" sibTransId="{ED319F40-C141-8F48-96E0-0CDC8FC7C5F0}"/>
    <dgm:cxn modelId="{A86D09F2-0A1D-5449-B582-A5CB99D8F7C2}" type="presOf" srcId="{CB92CE61-1CAA-D249-8469-E2B79F72862B}" destId="{D8D8AEA5-80FC-8A4E-9DE3-188E992B6AD7}" srcOrd="0" destOrd="0" presId="urn:microsoft.com/office/officeart/2005/8/layout/radial3"/>
    <dgm:cxn modelId="{8CA480A8-419E-2A44-9689-8EA6AB8CF76B}" srcId="{806E4D4C-492E-AD40-962A-910CCB1E0AB2}" destId="{688DC542-51F4-6048-884D-86E63A7F5ABF}" srcOrd="8" destOrd="0" parTransId="{3C7D477E-45AA-5743-9086-B6C34589E179}" sibTransId="{648A548F-1480-CD4E-9406-3BDC08328056}"/>
    <dgm:cxn modelId="{17C62FE2-019D-E74D-A0DD-D334DECC592B}" srcId="{806E4D4C-492E-AD40-962A-910CCB1E0AB2}" destId="{FD38A324-6EA2-7749-9D7B-1F4A33ACB621}" srcOrd="5" destOrd="0" parTransId="{AD096836-13A9-2E48-87A8-CE194DFE2E13}" sibTransId="{AF93FE9B-B735-5B47-AB64-1039479F7844}"/>
    <dgm:cxn modelId="{73C0B7E3-4506-314D-8744-5EB1E1AB23EC}" type="presOf" srcId="{8EB87031-FEC4-434E-A81F-630D9122F992}" destId="{916FF0F6-9EC5-EC4F-8069-FDBF70F220F3}" srcOrd="0" destOrd="0" presId="urn:microsoft.com/office/officeart/2005/8/layout/radial3"/>
    <dgm:cxn modelId="{E7F4A5B6-428B-8946-8ABD-E3B9D1962DE2}" srcId="{806E4D4C-492E-AD40-962A-910CCB1E0AB2}" destId="{64CCD0F7-B2B2-3446-A410-AF84B5F730A4}" srcOrd="2" destOrd="0" parTransId="{5C7CEABB-009A-7F4D-A1E3-13D148583B40}" sibTransId="{71592EA9-2A23-1045-B2D6-F9EEB930E500}"/>
    <dgm:cxn modelId="{5FA7E52E-2F64-5C45-B55B-DA847C8CB219}" type="presOf" srcId="{882F56E7-A4E5-9244-8ED3-45F8F100CD88}" destId="{634E8CAD-7653-634A-BF15-CDA44C56DD0B}" srcOrd="0" destOrd="0" presId="urn:microsoft.com/office/officeart/2005/8/layout/radial3"/>
    <dgm:cxn modelId="{9A735869-8190-9F40-9AE1-07A0FDDA19D2}" srcId="{C650A06B-CA3C-B04C-8FA1-4B2862014DD2}" destId="{806E4D4C-492E-AD40-962A-910CCB1E0AB2}" srcOrd="0" destOrd="0" parTransId="{47581427-EA82-5A46-97F3-A8B66C17D9E2}" sibTransId="{9AFBE63C-0136-204B-8E78-25FF2B5A4EBD}"/>
    <dgm:cxn modelId="{EF027CEB-9ABD-2541-B8D5-8D78B35876C0}" type="presOf" srcId="{FD38A324-6EA2-7749-9D7B-1F4A33ACB621}" destId="{7D5407C6-F2CF-3E4B-98B4-3F85A9DE0B0E}" srcOrd="0" destOrd="0" presId="urn:microsoft.com/office/officeart/2005/8/layout/radial3"/>
    <dgm:cxn modelId="{C0A525F1-CEE4-FE40-B48C-064DEDD262B6}" srcId="{806E4D4C-492E-AD40-962A-910CCB1E0AB2}" destId="{A6EB340C-1AEC-9243-9355-9EAD9E266860}" srcOrd="7" destOrd="0" parTransId="{9D4D7F29-CF09-8F41-B95F-A631CBEFD78D}" sibTransId="{BC8A6790-1406-A84D-8CD8-944544809744}"/>
    <dgm:cxn modelId="{1690AB5E-73EC-8B44-9185-E83947F8D715}" type="presOf" srcId="{688DC542-51F4-6048-884D-86E63A7F5ABF}" destId="{0FF6010E-8807-EA46-A2C5-0933E02080DE}" srcOrd="0" destOrd="0" presId="urn:microsoft.com/office/officeart/2005/8/layout/radial3"/>
    <dgm:cxn modelId="{1543C9C7-F890-E14A-8B42-88A45D8AE4BF}" srcId="{806E4D4C-492E-AD40-962A-910CCB1E0AB2}" destId="{8EB87031-FEC4-434E-A81F-630D9122F992}" srcOrd="6" destOrd="0" parTransId="{1EE3C427-9DDA-E94C-B864-185C65509CA7}" sibTransId="{92BECC44-E7E4-F446-8AE8-9DCF4862FC96}"/>
    <dgm:cxn modelId="{B107A6CA-A6ED-A54B-9D9F-8CED5E75A416}" srcId="{806E4D4C-492E-AD40-962A-910CCB1E0AB2}" destId="{1126435D-699D-BB4D-A13D-EDCC4951D6E2}" srcOrd="3" destOrd="0" parTransId="{D090946C-F3CD-2846-B092-A22CB20393D7}" sibTransId="{F0C4995E-7630-074C-BD62-AC6D90FD472D}"/>
    <dgm:cxn modelId="{53492634-51C2-0547-B126-F6DC1E431A16}" type="presOf" srcId="{1126435D-699D-BB4D-A13D-EDCC4951D6E2}" destId="{650BA565-F0BB-9345-8778-1132237A7D20}" srcOrd="0" destOrd="0" presId="urn:microsoft.com/office/officeart/2005/8/layout/radial3"/>
    <dgm:cxn modelId="{5F25542A-0217-5344-AAA7-DB824C1C2520}" type="presOf" srcId="{A6EB340C-1AEC-9243-9355-9EAD9E266860}" destId="{A1DAF85D-03F6-3F4D-A0AA-2CA5A0BDD854}" srcOrd="0" destOrd="0" presId="urn:microsoft.com/office/officeart/2005/8/layout/radial3"/>
    <dgm:cxn modelId="{E39AD3C6-982B-3F4B-8B29-03CEC407D69C}" type="presOf" srcId="{806E4D4C-492E-AD40-962A-910CCB1E0AB2}" destId="{8C6745E2-7869-C844-80FF-75B0CE5562B9}" srcOrd="0" destOrd="0" presId="urn:microsoft.com/office/officeart/2005/8/layout/radial3"/>
    <dgm:cxn modelId="{CF1707F4-F721-BA4B-A36B-8B57921FE7D4}" type="presOf" srcId="{6D16B94D-6399-F34F-8757-B6F1000779B2}" destId="{2C3CED5F-4A4F-7140-8D1F-1B85A3506D08}" srcOrd="0" destOrd="0" presId="urn:microsoft.com/office/officeart/2005/8/layout/radial3"/>
    <dgm:cxn modelId="{321F193D-733C-A640-A48F-8BBED079F15B}" type="presParOf" srcId="{F30B8045-F1E3-BE4B-B865-6F069878A880}" destId="{DC814240-FF29-9E4A-BA98-74E01C5FFD84}" srcOrd="0" destOrd="0" presId="urn:microsoft.com/office/officeart/2005/8/layout/radial3"/>
    <dgm:cxn modelId="{959414B2-1C33-AD4C-9CF1-3BEB624B9309}" type="presParOf" srcId="{DC814240-FF29-9E4A-BA98-74E01C5FFD84}" destId="{8C6745E2-7869-C844-80FF-75B0CE5562B9}" srcOrd="0" destOrd="0" presId="urn:microsoft.com/office/officeart/2005/8/layout/radial3"/>
    <dgm:cxn modelId="{F5842B02-7BB3-114A-B94A-8E73AA2D23EC}" type="presParOf" srcId="{DC814240-FF29-9E4A-BA98-74E01C5FFD84}" destId="{D8D8AEA5-80FC-8A4E-9DE3-188E992B6AD7}" srcOrd="1" destOrd="0" presId="urn:microsoft.com/office/officeart/2005/8/layout/radial3"/>
    <dgm:cxn modelId="{FD9ABBCA-8692-8740-B4F2-1325D757AC6D}" type="presParOf" srcId="{DC814240-FF29-9E4A-BA98-74E01C5FFD84}" destId="{634E8CAD-7653-634A-BF15-CDA44C56DD0B}" srcOrd="2" destOrd="0" presId="urn:microsoft.com/office/officeart/2005/8/layout/radial3"/>
    <dgm:cxn modelId="{33B30518-F6B5-5A44-B384-EF03517741CA}" type="presParOf" srcId="{DC814240-FF29-9E4A-BA98-74E01C5FFD84}" destId="{FE45DC70-E87E-7648-BE54-A9EECD5D1FBD}" srcOrd="3" destOrd="0" presId="urn:microsoft.com/office/officeart/2005/8/layout/radial3"/>
    <dgm:cxn modelId="{C5127375-FFF3-784E-8855-A23F1A3072F9}" type="presParOf" srcId="{DC814240-FF29-9E4A-BA98-74E01C5FFD84}" destId="{650BA565-F0BB-9345-8778-1132237A7D20}" srcOrd="4" destOrd="0" presId="urn:microsoft.com/office/officeart/2005/8/layout/radial3"/>
    <dgm:cxn modelId="{D232B01A-CED6-2F42-B18A-C3B8E60EC665}" type="presParOf" srcId="{DC814240-FF29-9E4A-BA98-74E01C5FFD84}" destId="{2C3CED5F-4A4F-7140-8D1F-1B85A3506D08}" srcOrd="5" destOrd="0" presId="urn:microsoft.com/office/officeart/2005/8/layout/radial3"/>
    <dgm:cxn modelId="{34423F48-1CA9-0544-887D-08B5F69EACCA}" type="presParOf" srcId="{DC814240-FF29-9E4A-BA98-74E01C5FFD84}" destId="{7D5407C6-F2CF-3E4B-98B4-3F85A9DE0B0E}" srcOrd="6" destOrd="0" presId="urn:microsoft.com/office/officeart/2005/8/layout/radial3"/>
    <dgm:cxn modelId="{4B0662E3-CA1B-BE4A-8154-FB3A1E817F79}" type="presParOf" srcId="{DC814240-FF29-9E4A-BA98-74E01C5FFD84}" destId="{916FF0F6-9EC5-EC4F-8069-FDBF70F220F3}" srcOrd="7" destOrd="0" presId="urn:microsoft.com/office/officeart/2005/8/layout/radial3"/>
    <dgm:cxn modelId="{25173F07-C4A9-BB49-B532-149ACD23326F}" type="presParOf" srcId="{DC814240-FF29-9E4A-BA98-74E01C5FFD84}" destId="{A1DAF85D-03F6-3F4D-A0AA-2CA5A0BDD854}" srcOrd="8" destOrd="0" presId="urn:microsoft.com/office/officeart/2005/8/layout/radial3"/>
    <dgm:cxn modelId="{611A0BE5-D48F-6B4C-9097-54A1A09C818D}" type="presParOf" srcId="{DC814240-FF29-9E4A-BA98-74E01C5FFD84}" destId="{0FF6010E-8807-EA46-A2C5-0933E02080DE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9EE4E-7191-A043-B58D-20ED6F066A3E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BE41-9459-9C48-89A5-EE1E1EFA2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Pharmacy level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BE41-9459-9C48-89A5-EE1E1EFA2A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Pharmacy level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1BE41-9459-9C48-89A5-EE1E1EFA2A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1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11,000 pamphlets, over 13,000 postcards, and almost 7,000 posters have been distributed to date</a:t>
            </a:r>
          </a:p>
          <a:p>
            <a:endParaRPr lang="en-US" dirty="0" smtClean="0"/>
          </a:p>
          <a:p>
            <a:r>
              <a:rPr lang="en-US" dirty="0" smtClean="0"/>
              <a:t>**rough</a:t>
            </a:r>
            <a:r>
              <a:rPr lang="en-US" baseline="0" dirty="0" smtClean="0"/>
              <a:t> estimate and actual numbers are likely much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3CD21-111D-480F-806E-B0E9AB109D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75AA3-80E9-1B48-9753-32686238F896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079C-057F-E54E-8BDE-FB4644A1E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Ng%20L%5bAuthor%5d&amp;cauthor=true&amp;cauthor_uid=25397476" TargetMode="External"/><Relationship Id="rId3" Type="http://schemas.openxmlformats.org/officeDocument/2006/relationships/chart" Target="../charts/chart1.xml"/><Relationship Id="rId7" Type="http://schemas.openxmlformats.org/officeDocument/2006/relationships/hyperlink" Target="http://www.ncbi.nlm.nih.gov/pubmed?term=Giler%20RM%5bAuthor%5d&amp;cauthor=true&amp;cauthor_uid=2539747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Landovitz%20R%5bAuthor%5d&amp;cauthor=true&amp;cauthor_uid=25397476" TargetMode="External"/><Relationship Id="rId11" Type="http://schemas.openxmlformats.org/officeDocument/2006/relationships/hyperlink" Target="http://www.ncbi.nlm.nih.gov/pubmed?term=Rawlings%20K%5bAuthor%5d&amp;cauthor=true&amp;cauthor_uid=25397476" TargetMode="External"/><Relationship Id="rId5" Type="http://schemas.openxmlformats.org/officeDocument/2006/relationships/hyperlink" Target="http://www.ncbi.nlm.nih.gov/pubmed?term=Flash%20C%5bAuthor%5d&amp;cauthor=true&amp;cauthor_uid=25397476" TargetMode="External"/><Relationship Id="rId10" Type="http://schemas.openxmlformats.org/officeDocument/2006/relationships/hyperlink" Target="http://www.ncbi.nlm.nih.gov/pubmed?term=Wooley%20SB%5bAuthor%5d&amp;cauthor=true&amp;cauthor_uid=25397476" TargetMode="External"/><Relationship Id="rId4" Type="http://schemas.openxmlformats.org/officeDocument/2006/relationships/hyperlink" Target="http://www.ncbi.nlm.nih.gov/pubmed/25397476" TargetMode="External"/><Relationship Id="rId9" Type="http://schemas.openxmlformats.org/officeDocument/2006/relationships/hyperlink" Target="http://www.ncbi.nlm.nih.gov/pubmed?term=Magnuson%20D%5bAuthor%5d&amp;cauthor=true&amp;cauthor_uid=25397476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cakerr:Downloads:prepos(1).doc!OLE_LINK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cakerr:Downloads:prepos(1).doc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cakerr:Downloads:prepos(1).doc!OLE_LINK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leadcopay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vguidelines.or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guidelines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uvada.com" TargetMode="External"/><Relationship Id="rId4" Type="http://schemas.openxmlformats.org/officeDocument/2006/relationships/hyperlink" Target="http://www.hivguidelines.org/hot-topics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Ng%20L%5bAuthor%5d&amp;cauthor=true&amp;cauthor_uid=25397476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ncbi.nlm.nih.gov/pubmed?term=Giler%20RM%5bAuthor%5d&amp;cauthor=true&amp;cauthor_uid=253974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Landovitz%20R%5bAuthor%5d&amp;cauthor=true&amp;cauthor_uid=25397476" TargetMode="External"/><Relationship Id="rId11" Type="http://schemas.openxmlformats.org/officeDocument/2006/relationships/hyperlink" Target="http://www.ncbi.nlm.nih.gov/pubmed?term=Rawlings%20K%5bAuthor%5d&amp;cauthor=true&amp;cauthor_uid=25397476" TargetMode="External"/><Relationship Id="rId5" Type="http://schemas.openxmlformats.org/officeDocument/2006/relationships/hyperlink" Target="http://www.ncbi.nlm.nih.gov/pubmed?term=Flash%20C%5bAuthor%5d&amp;cauthor=true&amp;cauthor_uid=25397476" TargetMode="External"/><Relationship Id="rId10" Type="http://schemas.openxmlformats.org/officeDocument/2006/relationships/hyperlink" Target="http://www.ncbi.nlm.nih.gov/pubmed?term=Wooley%20SB%5bAuthor%5d&amp;cauthor=true&amp;cauthor_uid=25397476" TargetMode="External"/><Relationship Id="rId4" Type="http://schemas.openxmlformats.org/officeDocument/2006/relationships/hyperlink" Target="http://www.ncbi.nlm.nih.gov/pubmed/25397476" TargetMode="External"/><Relationship Id="rId9" Type="http://schemas.openxmlformats.org/officeDocument/2006/relationships/hyperlink" Target="http://www.ncbi.nlm.nih.gov/pubmed?term=Magnuson%20D%5bAuthor%5d&amp;cauthor=true&amp;cauthor_uid=2539747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Cov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221" y="17780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Integrating Pre-Exposure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Prophylaxis  (</a:t>
            </a:r>
            <a:r>
              <a:rPr lang="en-US" dirty="0" err="1" smtClean="0">
                <a:solidFill>
                  <a:schemeClr val="bg1"/>
                </a:solidFill>
              </a:rPr>
              <a:t>PrEP</a:t>
            </a:r>
            <a:r>
              <a:rPr lang="en-US" dirty="0" smtClean="0">
                <a:solidFill>
                  <a:schemeClr val="bg1"/>
                </a:solidFill>
              </a:rPr>
              <a:t>) into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Primary Care 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Christine Kerr, MD</a:t>
            </a:r>
          </a:p>
          <a:p>
            <a:r>
              <a:rPr lang="en-US" sz="2595" dirty="0" smtClean="0"/>
              <a:t>Medical Director of HIV, Hepatitis, and Specialty Care</a:t>
            </a:r>
          </a:p>
          <a:p>
            <a:r>
              <a:rPr lang="en-US" sz="2595" dirty="0" smtClean="0"/>
              <a:t>Hudson River HealthCare</a:t>
            </a:r>
          </a:p>
          <a:p>
            <a:r>
              <a:rPr lang="en-US" sz="2595" dirty="0" smtClean="0"/>
              <a:t>February 12, 2016</a:t>
            </a:r>
            <a:endParaRPr lang="en-US" sz="259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</a:t>
            </a:r>
            <a:r>
              <a:rPr lang="en-US" dirty="0" smtClean="0"/>
              <a:t>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</a:t>
            </a:r>
          </a:p>
          <a:p>
            <a:r>
              <a:rPr lang="en-US" dirty="0" smtClean="0"/>
              <a:t>Easy</a:t>
            </a:r>
          </a:p>
          <a:p>
            <a:r>
              <a:rPr lang="en-US" dirty="0" smtClean="0"/>
              <a:t>Effective</a:t>
            </a:r>
          </a:p>
          <a:p>
            <a:pPr lvl="1"/>
            <a:r>
              <a:rPr lang="en-US" dirty="0" smtClean="0"/>
              <a:t>Adherence is important; but we already talk about that…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1" y="1752600"/>
            <a:ext cx="7466334" cy="461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/>
          </p:cNvSpPr>
          <p:nvPr/>
        </p:nvSpPr>
        <p:spPr bwMode="auto">
          <a:xfrm>
            <a:off x="9808" y="228600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800" b="1" dirty="0">
                <a:latin typeface="Helvetica Neue" charset="0"/>
                <a:sym typeface="Helvetica Neue" charset="0"/>
              </a:rPr>
              <a:t>Efficacy (MITT) 44% (15-63%)</a:t>
            </a:r>
            <a:br>
              <a:rPr lang="en-US" sz="2800" b="1" dirty="0">
                <a:latin typeface="Helvetica Neue" charset="0"/>
                <a:sym typeface="Helvetica Neue" charset="0"/>
              </a:rPr>
            </a:br>
            <a:r>
              <a:rPr lang="en-US" sz="2800" b="1" dirty="0">
                <a:latin typeface="Helvetica Neue" charset="0"/>
                <a:sym typeface="Helvetica Neue" charset="0"/>
              </a:rPr>
              <a:t>Infection Numbers: </a:t>
            </a:r>
            <a:r>
              <a:rPr lang="en-US" sz="2800" b="1" dirty="0" smtClean="0">
                <a:latin typeface="Helvetica Neue" charset="0"/>
                <a:sym typeface="Helvetica Neue" charset="0"/>
              </a:rPr>
              <a:t>110 in total, 10 at baseline</a:t>
            </a:r>
          </a:p>
          <a:p>
            <a:pPr algn="ctr"/>
            <a:r>
              <a:rPr lang="en-US" sz="2800" b="1" dirty="0" smtClean="0">
                <a:latin typeface="Helvetica Neue" charset="0"/>
                <a:sym typeface="Helvetica Neue" charset="0"/>
              </a:rPr>
              <a:t>64 </a:t>
            </a:r>
            <a:r>
              <a:rPr lang="en-US" sz="2800" b="1" dirty="0">
                <a:latin typeface="Helvetica Neue" charset="0"/>
                <a:sym typeface="Helvetica Neue" charset="0"/>
              </a:rPr>
              <a:t>– 36 = 28 averted</a:t>
            </a:r>
          </a:p>
        </p:txBody>
      </p:sp>
    </p:spTree>
    <p:extLst>
      <p:ext uri="{BB962C8B-B14F-4D97-AF65-F5344CB8AC3E}">
        <p14:creationId xmlns:p14="http://schemas.microsoft.com/office/powerpoint/2010/main" val="25498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-14.102A-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1667" r="17719" b="34764"/>
          <a:stretch/>
        </p:blipFill>
        <p:spPr>
          <a:xfrm>
            <a:off x="1066800" y="1710080"/>
            <a:ext cx="6629400" cy="41241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HIV Incidence</a:t>
            </a:r>
            <a:r>
              <a:rPr lang="en-US" baseline="0" dirty="0" smtClean="0"/>
              <a:t> and Drug Concentrations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458" y="5657850"/>
            <a:ext cx="8466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06600" algn="ctr"/>
                <a:tab pos="3538538" algn="ctr"/>
                <a:tab pos="5656263" algn="ctr"/>
                <a:tab pos="7366000" algn="ctr"/>
              </a:tabLst>
            </a:pPr>
            <a:r>
              <a:rPr lang="en-US" sz="1600" b="1" dirty="0" smtClean="0">
                <a:solidFill>
                  <a:srgbClr val="800000"/>
                </a:solidFill>
              </a:rPr>
              <a:t>Follow-up %	26%	12%	21%	12%</a:t>
            </a:r>
          </a:p>
          <a:p>
            <a:pPr>
              <a:tabLst>
                <a:tab pos="2006600" algn="ctr"/>
                <a:tab pos="3538538" algn="ctr"/>
                <a:tab pos="5656263" algn="ctr"/>
                <a:tab pos="7366000" algn="ctr"/>
              </a:tabLst>
            </a:pPr>
            <a:r>
              <a:rPr lang="en-US" sz="1600" b="1" dirty="0" smtClean="0">
                <a:solidFill>
                  <a:srgbClr val="800000"/>
                </a:solidFill>
              </a:rPr>
              <a:t>Risk Reduction	44%	84%	100%	100%</a:t>
            </a:r>
            <a:endParaRPr lang="en-US" sz="1600" b="1" dirty="0">
              <a:solidFill>
                <a:srgbClr val="800000"/>
              </a:solidFill>
            </a:endParaRPr>
          </a:p>
          <a:p>
            <a:pPr>
              <a:tabLst>
                <a:tab pos="2006600" algn="ctr"/>
                <a:tab pos="3538538" algn="ctr"/>
                <a:tab pos="6515100" algn="ctr"/>
                <a:tab pos="7366000" algn="ctr"/>
              </a:tabLst>
            </a:pPr>
            <a:r>
              <a:rPr lang="en-US" sz="1600" b="1" dirty="0" smtClean="0">
                <a:solidFill>
                  <a:srgbClr val="800000"/>
                </a:solidFill>
              </a:rPr>
              <a:t>95% CI	-31 to 77%	21 to 99%	86 to 100%</a:t>
            </a:r>
          </a:p>
          <a:p>
            <a:pPr>
              <a:tabLst>
                <a:tab pos="2006600" algn="ctr"/>
                <a:tab pos="3538538" algn="ctr"/>
                <a:tab pos="6515100" algn="ctr"/>
                <a:tab pos="7366000" algn="ctr"/>
              </a:tabLst>
            </a:pPr>
            <a:r>
              <a:rPr lang="en-US" sz="1600" b="1" dirty="0">
                <a:solidFill>
                  <a:srgbClr val="800000"/>
                </a:solidFill>
              </a:rPr>
              <a:t>	</a:t>
            </a:r>
            <a:r>
              <a:rPr lang="en-US" sz="1600" b="1" dirty="0" smtClean="0">
                <a:solidFill>
                  <a:srgbClr val="800000"/>
                </a:solidFill>
              </a:rPr>
              <a:t>		(combined)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4409651" y="1828800"/>
            <a:ext cx="2981749" cy="3471333"/>
          </a:xfrm>
          <a:prstGeom prst="rect">
            <a:avLst/>
          </a:prstGeom>
          <a:solidFill>
            <a:srgbClr val="008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828800"/>
            <a:ext cx="1257300" cy="3471333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1828800"/>
            <a:ext cx="1371600" cy="34290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43" y="6553200"/>
            <a:ext cx="41226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39688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  <a:sym typeface="Helvetica" pitchFamily="1" charset="0"/>
              </a:rPr>
              <a:t>Grant WAC Melbourne 2014; </a:t>
            </a:r>
          </a:p>
          <a:p>
            <a:pPr marL="39688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/>
              <a:t>Grant </a:t>
            </a:r>
            <a:r>
              <a:rPr lang="en-US" sz="1000" dirty="0"/>
              <a:t>et al, </a:t>
            </a:r>
            <a:r>
              <a:rPr lang="en-US" sz="1000" i="1" dirty="0"/>
              <a:t>Lancet Infectious Diseases</a:t>
            </a:r>
            <a:r>
              <a:rPr lang="en-US" sz="1000" dirty="0"/>
              <a:t>, published online July 22, 2014  </a:t>
            </a:r>
          </a:p>
          <a:p>
            <a:pPr marL="39688" defTabSz="45720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pitchFamily="34" charset="-128"/>
              <a:sym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Evidence of Risk Compensation in </a:t>
            </a:r>
            <a:r>
              <a:rPr lang="en-US" dirty="0" err="1" smtClean="0"/>
              <a:t>iPrEx</a:t>
            </a:r>
            <a:r>
              <a:rPr lang="en-US" dirty="0" smtClean="0"/>
              <a:t> Study</a:t>
            </a:r>
            <a:endParaRPr lang="en-US" dirty="0"/>
          </a:p>
        </p:txBody>
      </p:sp>
      <p:pic>
        <p:nvPicPr>
          <p:cNvPr id="4" name="Picture 3" descr="risk compensation ipr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9" y="1817021"/>
            <a:ext cx="8027861" cy="4431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7449" y="6400800"/>
            <a:ext cx="262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Marcus et al. </a:t>
            </a:r>
            <a:r>
              <a:rPr lang="en-US" sz="1400" dirty="0" err="1" smtClean="0"/>
              <a:t>PLoS</a:t>
            </a:r>
            <a:r>
              <a:rPr lang="en-US" sz="1400" dirty="0" smtClean="0"/>
              <a:t> One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43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0"/>
            <a:ext cx="8229600" cy="1143000"/>
          </a:xfrm>
        </p:spPr>
        <p:txBody>
          <a:bodyPr/>
          <a:lstStyle/>
          <a:p>
            <a:r>
              <a:rPr lang="en-US" dirty="0" smtClean="0"/>
              <a:t>Already being done!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100" y="6126163"/>
            <a:ext cx="7094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 tooltip="Journal of the International AIDS Society."/>
              </a:rPr>
              <a:t>J Int AIDS Soc.</a:t>
            </a:r>
            <a:r>
              <a:rPr lang="en-US" sz="1400" dirty="0" smtClean="0"/>
              <a:t> 2014 Nov 2;17(4 </a:t>
            </a:r>
            <a:r>
              <a:rPr lang="en-US" sz="1400" dirty="0" err="1" smtClean="0"/>
              <a:t>Suppl</a:t>
            </a:r>
            <a:r>
              <a:rPr lang="en-US" sz="1400" dirty="0" smtClean="0"/>
              <a:t> 3):19730.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10.7448/IAS.17.4.19730. </a:t>
            </a:r>
            <a:r>
              <a:rPr lang="en-US" sz="1400" dirty="0" err="1" smtClean="0"/>
              <a:t>eCollection</a:t>
            </a:r>
            <a:r>
              <a:rPr lang="en-US" sz="1400" dirty="0" smtClean="0"/>
              <a:t> 2014.</a:t>
            </a:r>
          </a:p>
          <a:p>
            <a:r>
              <a:rPr lang="en-US" sz="1400" b="1" dirty="0" smtClean="0"/>
              <a:t>Two years of </a:t>
            </a:r>
            <a:r>
              <a:rPr lang="en-US" sz="1400" b="1" dirty="0" err="1" smtClean="0"/>
              <a:t>Truvada</a:t>
            </a:r>
            <a:r>
              <a:rPr lang="en-US" sz="1400" b="1" dirty="0" smtClean="0"/>
              <a:t> for pre-exposure prophylaxis utilization in the US.</a:t>
            </a:r>
          </a:p>
          <a:p>
            <a:r>
              <a:rPr lang="en-US" sz="1400" dirty="0" smtClean="0">
                <a:hlinkClick r:id="rId5"/>
              </a:rPr>
              <a:t>Flash C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6"/>
              </a:rPr>
              <a:t>Landovitz R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7"/>
              </a:rPr>
              <a:t>Giler RM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8"/>
              </a:rPr>
              <a:t>Ng L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9"/>
              </a:rPr>
              <a:t>Magnuson D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0"/>
              </a:rPr>
              <a:t>Wooley SB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1"/>
              </a:rPr>
              <a:t>Rawlings K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algn="l"/>
            <a:r>
              <a:rPr lang="en-US" dirty="0" smtClean="0"/>
              <a:t>Barriers to implementing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perspective</a:t>
            </a:r>
          </a:p>
          <a:p>
            <a:pPr lvl="1"/>
            <a:r>
              <a:rPr lang="en-US" dirty="0" smtClean="0"/>
              <a:t>Stigma</a:t>
            </a:r>
          </a:p>
          <a:p>
            <a:pPr lvl="1"/>
            <a:r>
              <a:rPr lang="en-US" dirty="0" smtClean="0"/>
              <a:t>Fear of being judged</a:t>
            </a:r>
          </a:p>
          <a:p>
            <a:pPr lvl="1"/>
            <a:r>
              <a:rPr lang="en-US" dirty="0" smtClean="0"/>
              <a:t>Lack of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Barriers to implementing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Provider perspective</a:t>
            </a:r>
          </a:p>
          <a:p>
            <a:pPr lvl="1"/>
            <a:r>
              <a:rPr lang="en-US" dirty="0" smtClean="0"/>
              <a:t>Embarrassment</a:t>
            </a:r>
          </a:p>
          <a:p>
            <a:pPr lvl="1"/>
            <a:r>
              <a:rPr lang="en-US" dirty="0" smtClean="0"/>
              <a:t>Lack of knowledge</a:t>
            </a:r>
          </a:p>
          <a:p>
            <a:pPr lvl="2"/>
            <a:r>
              <a:rPr lang="en-US" dirty="0" smtClean="0"/>
              <a:t>Availability</a:t>
            </a:r>
          </a:p>
          <a:p>
            <a:pPr lvl="2"/>
            <a:r>
              <a:rPr lang="en-US" dirty="0" smtClean="0"/>
              <a:t>How to use</a:t>
            </a:r>
          </a:p>
          <a:p>
            <a:pPr lvl="2"/>
            <a:r>
              <a:rPr lang="en-US" dirty="0" smtClean="0"/>
              <a:t>Where to refer</a:t>
            </a:r>
          </a:p>
          <a:p>
            <a:pPr lvl="1"/>
            <a:r>
              <a:rPr lang="en-US" dirty="0" smtClean="0"/>
              <a:t>Fear of side effects/complications</a:t>
            </a:r>
          </a:p>
          <a:p>
            <a:pPr lvl="1"/>
            <a:r>
              <a:rPr lang="en-US" dirty="0" smtClean="0"/>
              <a:t>Fear of resistance</a:t>
            </a:r>
          </a:p>
          <a:p>
            <a:pPr lvl="1"/>
            <a:r>
              <a:rPr lang="en-US" dirty="0" smtClean="0"/>
              <a:t>Medico-legal</a:t>
            </a:r>
          </a:p>
          <a:p>
            <a:pPr lvl="1"/>
            <a:r>
              <a:rPr lang="en-US" dirty="0" smtClean="0"/>
              <a:t>Judgment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From focus groups with patients…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“You want to have a doctor who knows you [to get </a:t>
            </a:r>
            <a:r>
              <a:rPr lang="en-US" dirty="0" err="1" smtClean="0"/>
              <a:t>PrEP</a:t>
            </a:r>
            <a:r>
              <a:rPr lang="en-US" dirty="0" smtClean="0"/>
              <a:t>]. Then you can be more honest…He’s there for your wellbeing.”</a:t>
            </a:r>
          </a:p>
          <a:p>
            <a:r>
              <a:rPr lang="en-US" dirty="0" smtClean="0"/>
              <a:t>“I’m sure if I’m like, ‘Doc, there’s something available that could prevent me from getting HIV,” he wouldn’t think twice. He’d already have his script pad out…’”</a:t>
            </a:r>
          </a:p>
          <a:p>
            <a:r>
              <a:rPr lang="en-US" dirty="0" smtClean="0"/>
              <a:t>“Even getting </a:t>
            </a:r>
            <a:r>
              <a:rPr lang="en-US" dirty="0" err="1" smtClean="0"/>
              <a:t>PrEP</a:t>
            </a:r>
            <a:r>
              <a:rPr lang="en-US" dirty="0" smtClean="0"/>
              <a:t> isn’t always easy because not even a lot of doctors seem to be aware of it.  I’ve talked to various doctors about it and ER doctor’s and they’re – they’re like ‘Never heard of it.’”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848" y="5947291"/>
            <a:ext cx="84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2014 Nov 11;9(11):e112425. </a:t>
            </a:r>
            <a:r>
              <a:rPr lang="en-US" sz="1200" dirty="0" err="1" smtClean="0"/>
              <a:t>doi</a:t>
            </a:r>
            <a:r>
              <a:rPr lang="en-US" sz="1200" dirty="0" smtClean="0"/>
              <a:t>: 10.1371/journal.pone.0112425. </a:t>
            </a:r>
            <a:r>
              <a:rPr lang="en-US" sz="1200" dirty="0" err="1" smtClean="0"/>
              <a:t>eCollection</a:t>
            </a:r>
            <a:r>
              <a:rPr lang="en-US" sz="1200" dirty="0" smtClean="0"/>
              <a:t> 2014.</a:t>
            </a:r>
          </a:p>
          <a:p>
            <a:r>
              <a:rPr lang="en-US" sz="1200" dirty="0" smtClean="0"/>
              <a:t>Access to Healthcare, HIV/STI Testing, and Preferred Pre-Exposure Prophylaxis Providers among Men Who Have Sex with Men and Men Who Engage in Street-Based Sex Work in the US.</a:t>
            </a:r>
          </a:p>
          <a:p>
            <a:r>
              <a:rPr lang="en-US" sz="1200" dirty="0" smtClean="0"/>
              <a:t>Underhill K1, Morrow KM2, </a:t>
            </a:r>
            <a:r>
              <a:rPr lang="en-US" sz="1200" dirty="0" err="1" smtClean="0"/>
              <a:t>Colleran</a:t>
            </a:r>
            <a:r>
              <a:rPr lang="en-US" sz="1200" dirty="0" smtClean="0"/>
              <a:t> CM2, Holcomb R3, </a:t>
            </a:r>
            <a:r>
              <a:rPr lang="en-US" sz="1200" dirty="0" err="1" smtClean="0"/>
              <a:t>Operario</a:t>
            </a:r>
            <a:r>
              <a:rPr lang="en-US" sz="1200" dirty="0" smtClean="0"/>
              <a:t> D4, Calabrese SK5, </a:t>
            </a:r>
            <a:r>
              <a:rPr lang="en-US" sz="1200" dirty="0" err="1" smtClean="0"/>
              <a:t>Galárraga</a:t>
            </a:r>
            <a:r>
              <a:rPr lang="en-US" sz="1200" dirty="0" smtClean="0"/>
              <a:t> O4, Mayer KH6.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12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focus groups with providers…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80736" y="1038554"/>
          <a:ext cx="8662738" cy="564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1369"/>
                <a:gridCol w="4331369"/>
              </a:tblGrid>
              <a:tr h="446746">
                <a:tc>
                  <a:txBody>
                    <a:bodyPr/>
                    <a:lstStyle/>
                    <a:p>
                      <a:r>
                        <a:rPr lang="en-US" dirty="0" smtClean="0"/>
                        <a:t>THEMES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QUOTES</a:t>
                      </a:r>
                      <a:endParaRPr lang="en-US" dirty="0"/>
                    </a:p>
                  </a:txBody>
                  <a:tcPr/>
                </a:tc>
              </a:tr>
              <a:tr h="10719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There is little consensus on the target population for </a:t>
                      </a:r>
                      <a:r>
                        <a:rPr lang="en-US" sz="1800" dirty="0" err="1" smtClean="0"/>
                        <a:t>PrEP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This is going to be such a limited resource, that we want to make sure that it’s not necessarily going to all the worried well</a:t>
                      </a:r>
                      <a:r>
                        <a:rPr lang="en-US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</a:tr>
              <a:tr h="15666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 models of care are not always well suited for prescribing </a:t>
                      </a:r>
                      <a:r>
                        <a:rPr lang="en-US" sz="1800" dirty="0" err="1" smtClean="0"/>
                        <a:t>PrEP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We are not used to having people that come back for check-ins on a regular basis.</a:t>
                      </a:r>
                    </a:p>
                    <a:p>
                      <a:endParaRPr lang="en-US" sz="1800" i="1" dirty="0" smtClean="0"/>
                    </a:p>
                    <a:p>
                      <a:r>
                        <a:rPr lang="en-US" sz="1800" i="1" dirty="0" smtClean="0"/>
                        <a:t>We wouldn’t be able to operate it if RN’s were excluded from providing [it].</a:t>
                      </a:r>
                      <a:endParaRPr lang="en-US" sz="1800" i="1" dirty="0"/>
                    </a:p>
                  </a:txBody>
                  <a:tcPr/>
                </a:tc>
              </a:tr>
              <a:tr h="255613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Providers need more capacity before they can prescribe </a:t>
                      </a:r>
                      <a:r>
                        <a:rPr lang="en-US" sz="1800" dirty="0" err="1" smtClean="0"/>
                        <a:t>PrEP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If we wanted our medical assistants or anyone to provide PREP, they would require some counseling training.</a:t>
                      </a:r>
                    </a:p>
                    <a:p>
                      <a:endParaRPr lang="en-US" sz="1800" i="1" dirty="0" smtClean="0"/>
                    </a:p>
                    <a:p>
                      <a:r>
                        <a:rPr lang="en-US" sz="1800" i="1" dirty="0" smtClean="0"/>
                        <a:t>So it would require some supports, both around education, around adherence, and also financially, because we have as many uninsured as we do – we’d have to have access to meds and I’m sure it’s expensive.</a:t>
                      </a:r>
                      <a:endParaRPr lang="en-US" sz="18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9" y="1071880"/>
          <a:ext cx="8066506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253"/>
                <a:gridCol w="40332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Themes,</a:t>
                      </a:r>
                      <a:r>
                        <a:rPr lang="en-US" baseline="0" dirty="0" smtClean="0"/>
                        <a:t> continued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Monitoring patients on </a:t>
                      </a:r>
                      <a:r>
                        <a:rPr lang="en-US" sz="2000" dirty="0" err="1" smtClean="0"/>
                        <a:t>PrEP</a:t>
                      </a:r>
                      <a:r>
                        <a:rPr lang="en-US" sz="2000" dirty="0" smtClean="0"/>
                        <a:t> will be challenging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 think a lot of young people tend to have less stable schedules.</a:t>
                      </a:r>
                    </a:p>
                    <a:p>
                      <a:endParaRPr lang="en-US" sz="2000" i="1" dirty="0" smtClean="0"/>
                    </a:p>
                    <a:p>
                      <a:r>
                        <a:rPr lang="en-US" sz="2000" i="1" dirty="0" smtClean="0"/>
                        <a:t>They might take it just 3 days before an event, if they know that they’re going to have a party or something special.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PrEP</a:t>
                      </a:r>
                      <a:r>
                        <a:rPr lang="en-US" sz="2000" dirty="0" smtClean="0"/>
                        <a:t> has public health benefit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And so only treating the positive partner isn’t going to eliminate all the infections, and so finding the right balance between treatment and </a:t>
                      </a:r>
                      <a:r>
                        <a:rPr lang="en-US" sz="2000" i="1" dirty="0" err="1" smtClean="0"/>
                        <a:t>PrEP</a:t>
                      </a:r>
                      <a:r>
                        <a:rPr lang="en-US" sz="2000" i="1" dirty="0" smtClean="0"/>
                        <a:t> I think is important to have as a target.</a:t>
                      </a:r>
                      <a:endParaRPr lang="en-US" sz="20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4105" y="5588000"/>
            <a:ext cx="88498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2012;7(7):e40603.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10.1371/journal.pone.0040603. </a:t>
            </a:r>
            <a:r>
              <a:rPr lang="en-US" sz="1400" dirty="0" err="1" smtClean="0"/>
              <a:t>Epub</a:t>
            </a:r>
            <a:r>
              <a:rPr lang="en-US" sz="1400" dirty="0" smtClean="0"/>
              <a:t> 2012 Jul 11.</a:t>
            </a:r>
          </a:p>
          <a:p>
            <a:r>
              <a:rPr lang="en-US" sz="1400" dirty="0" smtClean="0"/>
              <a:t>A qualitative study of provider thoughts on implementing pre-exposure prophylaxis (</a:t>
            </a:r>
            <a:r>
              <a:rPr lang="en-US" sz="1400" dirty="0" err="1" smtClean="0"/>
              <a:t>PrEP</a:t>
            </a:r>
            <a:r>
              <a:rPr lang="en-US" sz="1400" dirty="0" smtClean="0"/>
              <a:t>) in clinical settings to prevent HIV infection.</a:t>
            </a:r>
          </a:p>
          <a:p>
            <a:r>
              <a:rPr lang="en-US" sz="1400" dirty="0" smtClean="0"/>
              <a:t>Arnold EA1, Hazelton P, Lane T, </a:t>
            </a:r>
            <a:r>
              <a:rPr lang="en-US" sz="1400" dirty="0" err="1" smtClean="0"/>
              <a:t>Christopoulos</a:t>
            </a:r>
            <a:r>
              <a:rPr lang="en-US" sz="1400" dirty="0" smtClean="0"/>
              <a:t> KA, Galindo GR, Steward WT, Morin SF.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PrEP</a:t>
            </a:r>
            <a:r>
              <a:rPr lang="en-US" dirty="0" smtClean="0"/>
              <a:t> in the Primary Care Setting?</a:t>
            </a:r>
          </a:p>
          <a:p>
            <a:r>
              <a:rPr lang="en-US" dirty="0" smtClean="0"/>
              <a:t>What are the challenges around </a:t>
            </a:r>
            <a:r>
              <a:rPr lang="en-US" dirty="0" err="1" smtClean="0"/>
              <a:t>PrEP</a:t>
            </a:r>
            <a:r>
              <a:rPr lang="en-US" dirty="0" smtClean="0"/>
              <a:t> in the primary care setting and how can they be addressed?</a:t>
            </a:r>
          </a:p>
          <a:p>
            <a:r>
              <a:rPr lang="en-US" dirty="0" smtClean="0"/>
              <a:t>What can we do to facilitate </a:t>
            </a:r>
            <a:r>
              <a:rPr lang="en-US" dirty="0" err="1" smtClean="0"/>
              <a:t>PrEP</a:t>
            </a:r>
            <a:r>
              <a:rPr lang="en-US" dirty="0" smtClean="0"/>
              <a:t> in these settings?</a:t>
            </a:r>
          </a:p>
          <a:p>
            <a:r>
              <a:rPr lang="en-US" dirty="0" smtClean="0"/>
              <a:t>What has been our experience with </a:t>
            </a:r>
            <a:r>
              <a:rPr lang="en-US" dirty="0" err="1" smtClean="0"/>
              <a:t>PrEP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barriers and challenges are we facing as we move forward?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2014 - </a:t>
            </a:r>
            <a:r>
              <a:rPr sz="3200" dirty="0" smtClean="0"/>
              <a:t>Have </a:t>
            </a:r>
            <a:r>
              <a:rPr sz="3200" dirty="0"/>
              <a:t>you heard about Pre-Exposure Prophylaxis for HIV?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299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997988"/>
            <a:ext cx="5388428" cy="350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3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2014 - </a:t>
            </a:r>
            <a:r>
              <a:rPr dirty="0" smtClean="0"/>
              <a:t>Have </a:t>
            </a:r>
            <a:r>
              <a:rPr dirty="0"/>
              <a:t>you heard of the New York State guidelines to prescribe PREP (www.hivguidelines.org)?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374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705067"/>
            <a:ext cx="5388428" cy="302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2014- </a:t>
            </a:r>
            <a:r>
              <a:rPr dirty="0" smtClean="0"/>
              <a:t>Do </a:t>
            </a:r>
            <a:r>
              <a:rPr dirty="0"/>
              <a:t>you think you have patients who would be interested in taking medication to prevent HIV?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319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630088"/>
            <a:ext cx="5388428" cy="30238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686946" y="1600200"/>
            <a:ext cx="2229892" cy="1592551"/>
            <a:chOff x="5999746" y="0"/>
            <a:chExt cx="2229854" cy="1592553"/>
          </a:xfrm>
        </p:grpSpPr>
        <p:sp>
          <p:nvSpPr>
            <p:cNvPr id="7" name="Oval Callout 6"/>
            <p:cNvSpPr/>
            <p:nvPr/>
          </p:nvSpPr>
          <p:spPr>
            <a:xfrm>
              <a:off x="5999746" y="0"/>
              <a:ext cx="2229854" cy="1592553"/>
            </a:xfrm>
            <a:prstGeom prst="wedgeEllipse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0168" y="418433"/>
              <a:ext cx="1858211" cy="108284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/>
                <a:t>“Never thought about it…oops!”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7335072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33475" y="460619"/>
            <a:ext cx="5786383" cy="649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2014- </a:t>
            </a:r>
            <a:r>
              <a:rPr sz="3200" dirty="0" smtClean="0"/>
              <a:t>What </a:t>
            </a:r>
            <a:r>
              <a:rPr sz="3200" dirty="0"/>
              <a:t>are the barriers to referring patients to PREP or to prescribing PREP?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2014-</a:t>
            </a:r>
            <a:r>
              <a:rPr dirty="0" smtClean="0"/>
              <a:t> </a:t>
            </a:r>
            <a:r>
              <a:rPr dirty="0"/>
              <a:t>Would you rather prescribe these medications yourself or refer to a specialist?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386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997988"/>
            <a:ext cx="5388428" cy="350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RHCare-PPT-Top-Bar-Sma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can we do to facilitate use of </a:t>
            </a:r>
            <a:r>
              <a:rPr lang="en-US" sz="3200" dirty="0" err="1" smtClean="0"/>
              <a:t>PrEP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level outreach</a:t>
            </a:r>
          </a:p>
          <a:p>
            <a:r>
              <a:rPr lang="en-US" dirty="0" smtClean="0"/>
              <a:t>Provider level outreach</a:t>
            </a:r>
          </a:p>
          <a:p>
            <a:r>
              <a:rPr lang="en-US" dirty="0" smtClean="0"/>
              <a:t>Advocacy/Public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Outreach Plan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589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17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4662" y="1217745"/>
          <a:ext cx="8032137" cy="564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Level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Clinic setting</a:t>
            </a:r>
          </a:p>
          <a:p>
            <a:pPr lvl="1"/>
            <a:r>
              <a:rPr lang="en-US" dirty="0" smtClean="0"/>
              <a:t>Brochures/posters</a:t>
            </a:r>
          </a:p>
          <a:p>
            <a:pPr lvl="1"/>
            <a:r>
              <a:rPr lang="en-US" dirty="0" smtClean="0"/>
              <a:t>Through </a:t>
            </a:r>
            <a:r>
              <a:rPr lang="en-US" dirty="0" err="1" smtClean="0"/>
              <a:t>serodiscordant</a:t>
            </a:r>
            <a:r>
              <a:rPr lang="en-US" dirty="0" smtClean="0"/>
              <a:t> partners</a:t>
            </a:r>
          </a:p>
          <a:p>
            <a:r>
              <a:rPr lang="en-US" dirty="0" smtClean="0"/>
              <a:t>Patients with </a:t>
            </a:r>
            <a:r>
              <a:rPr lang="en-US" dirty="0" err="1" smtClean="0"/>
              <a:t>STIs</a:t>
            </a:r>
            <a:r>
              <a:rPr lang="en-US" dirty="0" smtClean="0"/>
              <a:t>, patients requesting HIV testing</a:t>
            </a:r>
          </a:p>
          <a:p>
            <a:r>
              <a:rPr lang="en-US" dirty="0" smtClean="0"/>
              <a:t>All primary care patients (posters, flyers, ask about </a:t>
            </a:r>
            <a:r>
              <a:rPr lang="en-US" dirty="0" err="1" smtClean="0"/>
              <a:t>Hep</a:t>
            </a:r>
            <a:r>
              <a:rPr lang="en-US" dirty="0" smtClean="0"/>
              <a:t> C buttons/ask about </a:t>
            </a:r>
            <a:r>
              <a:rPr lang="en-US" dirty="0" err="1" smtClean="0"/>
              <a:t>PrEP</a:t>
            </a:r>
            <a:r>
              <a:rPr lang="en-US" dirty="0" smtClean="0"/>
              <a:t>) </a:t>
            </a:r>
          </a:p>
          <a:p>
            <a:r>
              <a:rPr lang="en-US" dirty="0" smtClean="0"/>
              <a:t>Peer work</a:t>
            </a:r>
          </a:p>
          <a:p>
            <a:r>
              <a:rPr lang="en-US" dirty="0" smtClean="0"/>
              <a:t>Outreach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doh</a:t>
            </a:r>
            <a:r>
              <a:rPr lang="en-US" dirty="0" smtClean="0"/>
              <a:t>, local colleges/high schools, drug treatment centers, social media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27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903135" cy="620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799"/>
            <a:ext cx="3962400" cy="620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PrEP</a:t>
            </a:r>
            <a:r>
              <a:rPr lang="en-US" dirty="0" smtClean="0"/>
              <a:t> in the Primary Care Setting?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Willie Sutton Model</a:t>
            </a:r>
          </a:p>
          <a:p>
            <a:r>
              <a:rPr lang="en-US" dirty="0" smtClean="0"/>
              <a:t>Birth Control Model/Travel Medicine Model</a:t>
            </a:r>
          </a:p>
          <a:p>
            <a:r>
              <a:rPr lang="en-US" dirty="0" smtClean="0"/>
              <a:t>Easy to do</a:t>
            </a:r>
          </a:p>
          <a:p>
            <a:r>
              <a:rPr lang="en-US" dirty="0" smtClean="0"/>
              <a:t>Part of routine preventive care and adherence work</a:t>
            </a:r>
          </a:p>
          <a:p>
            <a:r>
              <a:rPr lang="en-US" dirty="0" smtClean="0"/>
              <a:t>It’s already being done!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128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86373" r="-86373"/>
              <a:stretch>
                <a:fillRect/>
              </a:stretch>
            </p:blipFill>
          </mc:Choice>
          <mc:Fallback>
            <p:blipFill>
              <a:blip r:embed="rId3"/>
              <a:srcRect l="-86373" r="-86373"/>
              <a:stretch>
                <a:fillRect/>
              </a:stretch>
            </p:blipFill>
          </mc:Fallback>
        </mc:AlternateContent>
        <p:spPr>
          <a:xfrm>
            <a:off x="-1167253" y="274638"/>
            <a:ext cx="11524169" cy="6337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PrEP</a:t>
            </a:r>
            <a:r>
              <a:rPr lang="en-US" dirty="0" smtClean="0"/>
              <a:t> Educator Model</a:t>
            </a:r>
          </a:p>
          <a:p>
            <a:r>
              <a:rPr lang="en-US" dirty="0" smtClean="0"/>
              <a:t>Speaking at “Best Practices/Grand Rounds”</a:t>
            </a:r>
          </a:p>
          <a:p>
            <a:r>
              <a:rPr lang="en-US" dirty="0" smtClean="0"/>
              <a:t>Speaking at monthly staff meetings</a:t>
            </a:r>
          </a:p>
          <a:p>
            <a:r>
              <a:rPr lang="en-US" dirty="0" smtClean="0"/>
              <a:t>Facilitating guidelines, order sets, and templates in </a:t>
            </a:r>
            <a:r>
              <a:rPr lang="en-US" dirty="0" err="1" smtClean="0"/>
              <a:t>eCW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Our solution…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22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 err="1" smtClean="0"/>
              <a:t>PrEP</a:t>
            </a:r>
            <a:r>
              <a:rPr lang="en-US" sz="3600" dirty="0" smtClean="0"/>
              <a:t> Educator– </a:t>
            </a:r>
          </a:p>
          <a:p>
            <a:pPr>
              <a:buNone/>
            </a:pPr>
            <a:r>
              <a:rPr lang="en-US" sz="3600" dirty="0" err="1" smtClean="0"/>
              <a:t>Tannya</a:t>
            </a:r>
            <a:r>
              <a:rPr lang="en-US" sz="3600" dirty="0" smtClean="0"/>
              <a:t> Mannain, LCSW</a:t>
            </a:r>
          </a:p>
          <a:p>
            <a:pPr>
              <a:buNone/>
            </a:pPr>
            <a:r>
              <a:rPr lang="en-US" sz="3600" dirty="0" smtClean="0"/>
              <a:t>Now Candice Melvin, LPN – 845-260-0043</a:t>
            </a:r>
          </a:p>
          <a:p>
            <a:pPr lvl="2"/>
            <a:r>
              <a:rPr lang="en-US" sz="2323" dirty="0" smtClean="0"/>
              <a:t>Adherence specialist</a:t>
            </a:r>
          </a:p>
          <a:p>
            <a:pPr lvl="2"/>
            <a:r>
              <a:rPr lang="en-US" sz="2323" dirty="0" smtClean="0"/>
              <a:t>Responsibilities</a:t>
            </a:r>
          </a:p>
          <a:p>
            <a:pPr lvl="3"/>
            <a:r>
              <a:rPr lang="en-US" sz="2065" dirty="0" smtClean="0"/>
              <a:t>Patient and Provider education</a:t>
            </a:r>
          </a:p>
          <a:p>
            <a:pPr lvl="4"/>
            <a:r>
              <a:rPr lang="en-US" sz="2065" dirty="0" smtClean="0"/>
              <a:t>Guidelines</a:t>
            </a:r>
          </a:p>
          <a:p>
            <a:pPr lvl="4"/>
            <a:r>
              <a:rPr lang="en-US" sz="2065" dirty="0" smtClean="0"/>
              <a:t>Cultural competency</a:t>
            </a:r>
          </a:p>
          <a:p>
            <a:pPr lvl="3"/>
            <a:r>
              <a:rPr lang="en-US" sz="2065" dirty="0" smtClean="0"/>
              <a:t>Linkage to care for general sexual health</a:t>
            </a:r>
          </a:p>
          <a:p>
            <a:pPr lvl="3"/>
            <a:r>
              <a:rPr lang="en-US" sz="2065" dirty="0" smtClean="0"/>
              <a:t>Outreach to communities at risk</a:t>
            </a:r>
          </a:p>
          <a:p>
            <a:pPr lvl="3"/>
            <a:r>
              <a:rPr lang="en-US" sz="2065" dirty="0" smtClean="0"/>
              <a:t>Outreach to primary care providers</a:t>
            </a:r>
          </a:p>
          <a:p>
            <a:pPr lvl="3"/>
            <a:r>
              <a:rPr lang="en-US" sz="2065" dirty="0" smtClean="0"/>
              <a:t>Tracking and monitoring</a:t>
            </a:r>
          </a:p>
          <a:p>
            <a:pPr lvl="4"/>
            <a:r>
              <a:rPr lang="en-US" sz="2065" dirty="0" smtClean="0"/>
              <a:t>Including adherence assessments/techniques</a:t>
            </a:r>
          </a:p>
          <a:p>
            <a:pPr lvl="3"/>
            <a:r>
              <a:rPr lang="en-US" sz="2065" dirty="0" smtClean="0"/>
              <a:t>Prior authorizations, linkage to Patient-assistance programs</a:t>
            </a:r>
          </a:p>
          <a:p>
            <a:pPr lvl="3"/>
            <a:r>
              <a:rPr lang="en-US" sz="2065" dirty="0" smtClean="0"/>
              <a:t>Making appointments and follow-up</a:t>
            </a:r>
          </a:p>
          <a:p>
            <a:pPr lvl="2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48539"/>
          <a:stretch>
            <a:fillRect/>
          </a:stretch>
        </p:blipFill>
        <p:spPr>
          <a:xfrm>
            <a:off x="457200" y="514581"/>
            <a:ext cx="7913596" cy="502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53259"/>
          <a:stretch>
            <a:fillRect/>
          </a:stretch>
        </p:blipFill>
        <p:spPr>
          <a:xfrm>
            <a:off x="629094" y="1112993"/>
            <a:ext cx="8057706" cy="464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08428" y="696913"/>
          <a:ext cx="86868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Document" r:id="rId3" imgW="5486198" imgH="3428874" progId="Word.Document.12">
                  <p:link updateAutomatic="1"/>
                </p:oleObj>
              </mc:Choice>
              <mc:Fallback>
                <p:oleObj name="Document" r:id="rId3" imgW="5486198" imgH="3428874" progId="Word.Document.12">
                  <p:link updateAutomatic="1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28" y="696913"/>
                        <a:ext cx="8686800" cy="542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0" y="834746"/>
          <a:ext cx="8943532" cy="529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Document" r:id="rId3" imgW="5473499" imgH="3238381" progId="Word.Document.12">
                  <p:link updateAutomatic="1"/>
                </p:oleObj>
              </mc:Choice>
              <mc:Fallback>
                <p:oleObj name="Document" r:id="rId3" imgW="5473499" imgH="3238381" progId="Word.Document.12">
                  <p:link updateAutomatic="1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4746"/>
                        <a:ext cx="8943532" cy="52914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457200" y="1077913"/>
          <a:ext cx="8532532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Document" r:id="rId3" imgW="5473499" imgH="3238381" progId="Word.Document.12">
                  <p:link updateAutomatic="1"/>
                </p:oleObj>
              </mc:Choice>
              <mc:Fallback>
                <p:oleObj name="Document" r:id="rId3" imgW="5473499" imgH="3238381" progId="Word.Document.12">
                  <p:link updateAutomatic="1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77913"/>
                        <a:ext cx="8532532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Issues with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Cost – almost $12k/year</a:t>
            </a:r>
          </a:p>
          <a:p>
            <a:pPr lvl="1"/>
            <a:r>
              <a:rPr lang="en-US" dirty="0" smtClean="0"/>
              <a:t>91% of that is drug cost</a:t>
            </a:r>
          </a:p>
          <a:p>
            <a:r>
              <a:rPr lang="en-US" dirty="0" smtClean="0"/>
              <a:t>Covered by many insurances, including Medicaid</a:t>
            </a:r>
          </a:p>
          <a:p>
            <a:r>
              <a:rPr lang="en-US" dirty="0" smtClean="0"/>
              <a:t>Prior auth frequently necessary</a:t>
            </a:r>
          </a:p>
          <a:p>
            <a:r>
              <a:rPr lang="en-US" dirty="0" err="1" smtClean="0"/>
              <a:t>Pharma</a:t>
            </a:r>
            <a:r>
              <a:rPr lang="en-US" dirty="0" smtClean="0"/>
              <a:t> support – </a:t>
            </a:r>
            <a:r>
              <a:rPr lang="en-US" dirty="0" err="1" smtClean="0"/>
              <a:t>copay</a:t>
            </a:r>
            <a:r>
              <a:rPr lang="en-US" dirty="0" smtClean="0"/>
              <a:t> cards </a:t>
            </a:r>
          </a:p>
          <a:p>
            <a:pPr lvl="1"/>
            <a:r>
              <a:rPr lang="en-US" dirty="0" smtClean="0">
                <a:hlinkClick r:id="rId3"/>
              </a:rPr>
              <a:t>www.GileadCoPay.com</a:t>
            </a:r>
            <a:r>
              <a:rPr lang="en-US" dirty="0" smtClean="0"/>
              <a:t> or 1-877-505-6986</a:t>
            </a:r>
          </a:p>
          <a:p>
            <a:r>
              <a:rPr lang="en-US" dirty="0" smtClean="0"/>
              <a:t>Lack of awareness of support from both patients and providers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completely uninsured/undocumented</a:t>
            </a:r>
          </a:p>
          <a:p>
            <a:pPr lvl="1"/>
            <a:r>
              <a:rPr lang="en-US" dirty="0" smtClean="0"/>
              <a:t>Gilead Advancing Access Program</a:t>
            </a:r>
          </a:p>
          <a:p>
            <a:pPr lvl="1"/>
            <a:r>
              <a:rPr lang="en-US" dirty="0" err="1" smtClean="0"/>
              <a:t>www.pparx.com</a:t>
            </a:r>
            <a:endParaRPr lang="en-US" dirty="0" smtClean="0"/>
          </a:p>
          <a:p>
            <a:r>
              <a:rPr lang="en-US" dirty="0" smtClean="0"/>
              <a:t>Lab costs</a:t>
            </a:r>
          </a:p>
          <a:p>
            <a:r>
              <a:rPr lang="en-US" dirty="0" smtClean="0"/>
              <a:t>Cost of visits</a:t>
            </a:r>
          </a:p>
          <a:p>
            <a:pPr lvl="1"/>
            <a:r>
              <a:rPr lang="en-US" dirty="0" smtClean="0"/>
              <a:t>Consult, 1 month, then every 3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Ending the Epidemic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93837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/>
              <a:t>Identifying persons with HIV who remain undiagnosed and linking them to health care</a:t>
            </a:r>
          </a:p>
          <a:p>
            <a:r>
              <a:rPr lang="en-US" dirty="0"/>
              <a:t>Linking and retaining persons with HIV to health care, getting them on anti-HIV therapy to improve their health and prevent transmission</a:t>
            </a:r>
          </a:p>
          <a:p>
            <a:r>
              <a:rPr lang="en-US" b="1" dirty="0"/>
              <a:t>Providing Pre-Exposure Prophylaxis (</a:t>
            </a:r>
            <a:r>
              <a:rPr lang="en-US" b="1" dirty="0" err="1"/>
              <a:t>PrEP</a:t>
            </a:r>
            <a:r>
              <a:rPr lang="en-US" b="1" dirty="0"/>
              <a:t>) to high-risk persons to keep them HIV-negative. </a:t>
            </a:r>
          </a:p>
        </p:txBody>
      </p:sp>
    </p:spTree>
    <p:extLst>
      <p:ext uri="{BB962C8B-B14F-4D97-AF65-F5344CB8AC3E}">
        <p14:creationId xmlns:p14="http://schemas.microsoft.com/office/powerpoint/2010/main" val="8111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8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Uninsured Lab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6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Initial: 79.90</a:t>
            </a:r>
          </a:p>
          <a:p>
            <a:pPr>
              <a:buNone/>
            </a:pPr>
            <a:r>
              <a:rPr lang="en-US" dirty="0" smtClean="0"/>
              <a:t>Monthly</a:t>
            </a:r>
            <a:r>
              <a:rPr lang="en-US" smtClean="0"/>
              <a:t>: 26.52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3240" y="31496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HIV </a:t>
                      </a:r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/Ag 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RPR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Urinalysis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NAAT </a:t>
                      </a:r>
                      <a:r>
                        <a:rPr lang="en-US" dirty="0" err="1" smtClean="0"/>
                        <a:t>Gc</a:t>
                      </a:r>
                      <a:r>
                        <a:rPr lang="en-US" dirty="0" smtClean="0"/>
                        <a:t>/CT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42.86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Pregnancy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Hep</a:t>
                      </a:r>
                      <a:r>
                        <a:rPr lang="en-US" dirty="0" smtClean="0"/>
                        <a:t> Panel (A, B, 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HIV RNA PCR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117.59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numbers at 1 </a:t>
            </a:r>
            <a:r>
              <a:rPr lang="en-US" dirty="0" err="1" smtClean="0"/>
              <a:t>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56 </a:t>
            </a:r>
            <a:r>
              <a:rPr lang="en-US" dirty="0"/>
              <a:t>patients total  for program.</a:t>
            </a:r>
          </a:p>
          <a:p>
            <a:pPr lvl="1"/>
            <a:r>
              <a:rPr lang="en-US" dirty="0" smtClean="0"/>
              <a:t>34 </a:t>
            </a:r>
            <a:r>
              <a:rPr lang="en-US" dirty="0"/>
              <a:t>screened for </a:t>
            </a:r>
            <a:r>
              <a:rPr lang="en-US" dirty="0" err="1" smtClean="0"/>
              <a:t>PrEP</a:t>
            </a:r>
            <a:r>
              <a:rPr lang="en-US" dirty="0" smtClean="0"/>
              <a:t>, 2 </a:t>
            </a:r>
            <a:r>
              <a:rPr lang="en-US" dirty="0"/>
              <a:t>PEP</a:t>
            </a:r>
          </a:p>
          <a:p>
            <a:pPr lvl="1"/>
            <a:r>
              <a:rPr lang="en-US" dirty="0" smtClean="0"/>
              <a:t>13 Screened  and never </a:t>
            </a:r>
            <a:r>
              <a:rPr lang="en-US" dirty="0"/>
              <a:t>started  </a:t>
            </a:r>
            <a:endParaRPr lang="en-US" dirty="0" smtClean="0"/>
          </a:p>
          <a:p>
            <a:pPr lvl="1"/>
            <a:r>
              <a:rPr lang="en-US" dirty="0" smtClean="0"/>
              <a:t>7 </a:t>
            </a:r>
            <a:r>
              <a:rPr lang="en-US" dirty="0"/>
              <a:t>screened  started and stopped medication</a:t>
            </a:r>
          </a:p>
          <a:p>
            <a:r>
              <a:rPr lang="en-US" dirty="0" smtClean="0"/>
              <a:t>25 </a:t>
            </a:r>
            <a:r>
              <a:rPr lang="en-US" dirty="0"/>
              <a:t>patients currently on within last 30 </a:t>
            </a:r>
            <a:r>
              <a:rPr lang="en-US" dirty="0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Uptake</a:t>
            </a:r>
          </a:p>
          <a:p>
            <a:pPr lvl="1"/>
            <a:r>
              <a:rPr lang="en-US" dirty="0" smtClean="0"/>
              <a:t>Relatively few patients prescribed </a:t>
            </a:r>
            <a:r>
              <a:rPr lang="en-US" dirty="0" err="1" smtClean="0"/>
              <a:t>PrEP</a:t>
            </a:r>
            <a:endParaRPr lang="en-US" dirty="0" smtClean="0"/>
          </a:p>
          <a:p>
            <a:pPr lvl="1"/>
            <a:r>
              <a:rPr lang="en-US" dirty="0" smtClean="0"/>
              <a:t>More consults, but patients reluctant to pursue after initial consultation</a:t>
            </a:r>
          </a:p>
          <a:p>
            <a:pPr lvl="1"/>
            <a:r>
              <a:rPr lang="en-US" dirty="0" smtClean="0"/>
              <a:t>Are the barriers at the provider or the patient level?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2014 - </a:t>
            </a:r>
            <a:r>
              <a:rPr sz="3200" dirty="0" smtClean="0"/>
              <a:t>Have </a:t>
            </a:r>
            <a:r>
              <a:rPr sz="3200" dirty="0"/>
              <a:t>you heard about Pre-Exposure Prophylaxis for HIV?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299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997988"/>
            <a:ext cx="5388428" cy="350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2015 - </a:t>
            </a:r>
            <a:r>
              <a:rPr dirty="0" smtClean="0"/>
              <a:t>Have </a:t>
            </a:r>
            <a:r>
              <a:rPr dirty="0"/>
              <a:t>you heard about Pre-Exposure Prophylaxis for HIV?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299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997988"/>
            <a:ext cx="5388428" cy="350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3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2014 - </a:t>
            </a:r>
            <a:r>
              <a:rPr dirty="0" smtClean="0"/>
              <a:t>Have </a:t>
            </a:r>
            <a:r>
              <a:rPr dirty="0"/>
              <a:t>you heard of the New York State guidelines to prescribe PREP (www.hivguidelines.org)?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374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705067"/>
            <a:ext cx="5388428" cy="302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2015- </a:t>
            </a:r>
            <a:r>
              <a:rPr dirty="0" smtClean="0"/>
              <a:t>Have </a:t>
            </a:r>
            <a:r>
              <a:rPr dirty="0"/>
              <a:t>you heard of the New York State guidelines to prescribe PREP (www.hivguidelines.org)?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3745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2723559"/>
            <a:ext cx="5388428" cy="3023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7335072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33475" y="460619"/>
            <a:ext cx="5786383" cy="649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2014- </a:t>
            </a:r>
            <a:r>
              <a:rPr sz="3200" dirty="0" smtClean="0"/>
              <a:t>What </a:t>
            </a:r>
            <a:r>
              <a:rPr sz="3200" dirty="0"/>
              <a:t>are the barriers to referring patients to PREP or to prescribing PREP?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2015-</a:t>
            </a:r>
            <a:r>
              <a:rPr sz="2400" dirty="0" smtClean="0"/>
              <a:t>What </a:t>
            </a:r>
            <a:r>
              <a:rPr sz="2400" dirty="0"/>
              <a:t>are the barriers to referring patients to PREP or to prescribing PREP?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35072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26018" y="291965"/>
            <a:ext cx="5972100" cy="7345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2014-</a:t>
            </a:r>
            <a:r>
              <a:rPr dirty="0" smtClean="0"/>
              <a:t> </a:t>
            </a:r>
            <a:r>
              <a:rPr dirty="0"/>
              <a:t>Would you rather prescribe these medications yourself or refer to a specialist?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386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997988"/>
            <a:ext cx="5388428" cy="350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Willie Sutton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where the money is!</a:t>
            </a:r>
          </a:p>
          <a:p>
            <a:pPr lvl="1"/>
            <a:r>
              <a:rPr lang="en-US" dirty="0" smtClean="0"/>
              <a:t>Best way to reach HIV-negative people is not to go through HIV programs!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take the principles of talking about sex, risk, and harm reduction.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2015 - </a:t>
            </a:r>
            <a:r>
              <a:rPr dirty="0" smtClean="0"/>
              <a:t>Would </a:t>
            </a:r>
            <a:r>
              <a:rPr dirty="0"/>
              <a:t>you rather prescribe these medications yourself or refer to a specialist?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dirty="0"/>
          </a:p>
        </p:txBody>
      </p:sp>
      <p:pic>
        <p:nvPicPr>
          <p:cNvPr id="4" name="Picture 3" descr="chart7318386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997988"/>
            <a:ext cx="5388428" cy="35076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86946" y="1458605"/>
            <a:ext cx="2229892" cy="1592551"/>
            <a:chOff x="5999746" y="0"/>
            <a:chExt cx="2229854" cy="1592553"/>
          </a:xfrm>
        </p:grpSpPr>
        <p:sp>
          <p:nvSpPr>
            <p:cNvPr id="6" name="Oval Callout 5"/>
            <p:cNvSpPr/>
            <p:nvPr/>
          </p:nvSpPr>
          <p:spPr>
            <a:xfrm>
              <a:off x="5999746" y="0"/>
              <a:ext cx="2229854" cy="1592553"/>
            </a:xfrm>
            <a:prstGeom prst="wedgeEllipse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60168" y="418433"/>
              <a:ext cx="1858211" cy="108284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“I am not given enough time in my schedule to do this comfortably.”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533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need to build patient base</a:t>
            </a:r>
          </a:p>
          <a:p>
            <a:r>
              <a:rPr lang="en-US" dirty="0" smtClean="0"/>
              <a:t>Improved knowledge among providers</a:t>
            </a:r>
          </a:p>
          <a:p>
            <a:r>
              <a:rPr lang="en-US" dirty="0" smtClean="0"/>
              <a:t>Improved knowledge of HIV guidelines, where to refer, and improved comfort among prescribing.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10" y="0"/>
            <a:ext cx="8229600" cy="1143000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 smtClean="0"/>
              <a:t>After a year of </a:t>
            </a:r>
            <a:r>
              <a:rPr lang="en-US" sz="3600" dirty="0" err="1" smtClean="0"/>
              <a:t>PrEP</a:t>
            </a:r>
            <a:r>
              <a:rPr lang="en-US" sz="3600" dirty="0" smtClean="0"/>
              <a:t> work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933834"/>
              </p:ext>
            </p:extLst>
          </p:nvPr>
        </p:nvGraphicFramePr>
        <p:xfrm>
          <a:off x="457198" y="274636"/>
          <a:ext cx="8459538" cy="635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769"/>
                <a:gridCol w="4229769"/>
              </a:tblGrid>
              <a:tr h="560606">
                <a:tc>
                  <a:txBody>
                    <a:bodyPr/>
                    <a:lstStyle/>
                    <a:p>
                      <a:r>
                        <a:rPr lang="en-US" dirty="0" smtClean="0"/>
                        <a:t>Barriers to </a:t>
                      </a:r>
                      <a:r>
                        <a:rPr lang="en-US" dirty="0" err="1" smtClean="0"/>
                        <a:t>PrEP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Solutions</a:t>
                      </a:r>
                      <a:endParaRPr lang="en-US" dirty="0"/>
                    </a:p>
                  </a:txBody>
                  <a:tcPr/>
                </a:tc>
              </a:tr>
              <a:tr h="17970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Lack of awareness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dirty="0" smtClean="0"/>
                        <a:t>Work</a:t>
                      </a:r>
                      <a:r>
                        <a:rPr lang="en-US" sz="2000" baseline="0" dirty="0" smtClean="0"/>
                        <a:t> on </a:t>
                      </a:r>
                      <a:r>
                        <a:rPr lang="en-US" sz="2000" baseline="0" dirty="0" err="1" smtClean="0"/>
                        <a:t>serodiscordant</a:t>
                      </a:r>
                      <a:r>
                        <a:rPr lang="en-US" sz="2000" baseline="0" dirty="0" smtClean="0"/>
                        <a:t> couples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Public Health Messaging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Primary Care providers to talk with patients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Peer work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Community outreach</a:t>
                      </a:r>
                      <a:endParaRPr lang="en-US" sz="2000" dirty="0"/>
                    </a:p>
                  </a:txBody>
                  <a:tcPr/>
                </a:tc>
              </a:tr>
              <a:tr h="138231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Don’t know where to get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-Increase</a:t>
                      </a:r>
                      <a:r>
                        <a:rPr lang="en-US" sz="2000" baseline="0" dirty="0" smtClean="0"/>
                        <a:t> knowledge so primary care providers feel more comfortable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Link to easy consultation when needed</a:t>
                      </a:r>
                    </a:p>
                  </a:txBody>
                  <a:tcPr/>
                </a:tc>
              </a:tr>
              <a:tr h="9676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sure can afford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aseline="0" dirty="0" err="1" smtClean="0"/>
                        <a:t>PrEP</a:t>
                      </a:r>
                      <a:r>
                        <a:rPr lang="en-US" sz="2000" baseline="0" dirty="0" smtClean="0"/>
                        <a:t> educator knowledgeable about PA, pharma support</a:t>
                      </a:r>
                    </a:p>
                  </a:txBody>
                  <a:tcPr/>
                </a:tc>
              </a:tr>
              <a:tr h="9676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Providers</a:t>
                      </a:r>
                      <a:r>
                        <a:rPr lang="en-US" sz="2000" baseline="0" dirty="0" smtClean="0"/>
                        <a:t> don’t know how to provide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>
                          <a:hlinkClick r:id="rId2"/>
                        </a:rPr>
                        <a:t>www.hivguidelines.org</a:t>
                      </a:r>
                      <a:endParaRPr lang="en-US" sz="20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Support through experienced team</a:t>
                      </a:r>
                    </a:p>
                  </a:txBody>
                  <a:tcPr/>
                </a:tc>
              </a:tr>
              <a:tr h="56060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Patients</a:t>
                      </a:r>
                      <a:r>
                        <a:rPr lang="en-US" sz="2000" baseline="0" dirty="0" smtClean="0"/>
                        <a:t> not interested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“If you build it, they will come.”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www.hivguidelines.org</a:t>
            </a:r>
            <a:endParaRPr lang="en-US" dirty="0" smtClean="0"/>
          </a:p>
          <a:p>
            <a:r>
              <a:rPr lang="en-US" b="0" i="0" dirty="0" smtClean="0">
                <a:hlinkClick r:id="rId4" tooltip="CEI PEP/PrEP Line: 1-866-637-2342"/>
              </a:rPr>
              <a:t>CEI PEP/PrEP Line: 1-866-637-2342</a:t>
            </a:r>
            <a:endParaRPr lang="en-US" b="0" i="0" dirty="0" smtClean="0"/>
          </a:p>
          <a:p>
            <a:r>
              <a:rPr lang="en-US" dirty="0" smtClean="0">
                <a:hlinkClick r:id="rId5"/>
              </a:rPr>
              <a:t>http://www.nyc.gov/html/doh/html/living/prep-pep.shtml</a:t>
            </a:r>
          </a:p>
          <a:p>
            <a:r>
              <a:rPr lang="en-US" dirty="0" smtClean="0">
                <a:hlinkClick r:id="rId5"/>
              </a:rPr>
              <a:t>www.truvada.com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Demetre</a:t>
            </a:r>
            <a:r>
              <a:rPr lang="en-US" dirty="0" smtClean="0"/>
              <a:t> </a:t>
            </a:r>
            <a:r>
              <a:rPr lang="en-US" dirty="0" err="1" smtClean="0"/>
              <a:t>Daskalakis</a:t>
            </a:r>
            <a:r>
              <a:rPr lang="en-US" dirty="0" smtClean="0"/>
              <a:t>, MD for the use of his slides. </a:t>
            </a:r>
          </a:p>
          <a:p>
            <a:r>
              <a:rPr lang="en-US" dirty="0" smtClean="0"/>
              <a:t>To our HRHC team – HIV-team and non-HIV team – to motivating our response to </a:t>
            </a:r>
            <a:r>
              <a:rPr lang="en-US" dirty="0" err="1" smtClean="0"/>
              <a:t>PrEP</a:t>
            </a:r>
            <a:endParaRPr lang="en-US" dirty="0" smtClean="0"/>
          </a:p>
          <a:p>
            <a:r>
              <a:rPr lang="en-US" dirty="0" smtClean="0"/>
              <a:t>To you, for being part of the team to bring us closer to the end of AIDS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RHCare-PPT-Top-Bar-Sma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42% of </a:t>
            </a:r>
            <a:r>
              <a:rPr lang="en-US" dirty="0" err="1" smtClean="0"/>
              <a:t>PrEP</a:t>
            </a:r>
            <a:r>
              <a:rPr lang="en-US" dirty="0" smtClean="0"/>
              <a:t> users are women</a:t>
            </a:r>
          </a:p>
          <a:p>
            <a:r>
              <a:rPr lang="en-US" dirty="0" smtClean="0"/>
              <a:t>11.5% of users are less than 25 years</a:t>
            </a:r>
          </a:p>
          <a:p>
            <a:pPr lvl="1"/>
            <a:r>
              <a:rPr lang="en-US" dirty="0" smtClean="0"/>
              <a:t>17% of women were less than 25 (vs. 7.4% of men)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63337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 tooltip="Journal of the International AIDS Society."/>
              </a:rPr>
              <a:t>J Int AIDS Soc.</a:t>
            </a:r>
            <a:r>
              <a:rPr lang="en-US" sz="1400" dirty="0" smtClean="0"/>
              <a:t> 2014 Nov 2;17(4 </a:t>
            </a:r>
            <a:r>
              <a:rPr lang="en-US" sz="1400" dirty="0" err="1" smtClean="0"/>
              <a:t>Suppl</a:t>
            </a:r>
            <a:r>
              <a:rPr lang="en-US" sz="1400" dirty="0" smtClean="0"/>
              <a:t> 3):19730.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10.7448/IAS.17.4.19730. </a:t>
            </a:r>
            <a:r>
              <a:rPr lang="en-US" sz="1400" dirty="0" err="1" smtClean="0"/>
              <a:t>eCollection</a:t>
            </a:r>
            <a:r>
              <a:rPr lang="en-US" sz="1400" dirty="0" smtClean="0"/>
              <a:t> 2014.</a:t>
            </a:r>
          </a:p>
          <a:p>
            <a:r>
              <a:rPr lang="en-US" sz="1400" b="1" dirty="0" smtClean="0"/>
              <a:t>Two years of </a:t>
            </a:r>
            <a:r>
              <a:rPr lang="en-US" sz="1400" b="1" dirty="0" err="1" smtClean="0"/>
              <a:t>Truvada</a:t>
            </a:r>
            <a:r>
              <a:rPr lang="en-US" sz="1400" b="1" dirty="0" smtClean="0"/>
              <a:t> for pre-exposure prophylaxis utilization in the US.</a:t>
            </a:r>
          </a:p>
          <a:p>
            <a:r>
              <a:rPr lang="en-US" sz="1400" dirty="0" smtClean="0">
                <a:hlinkClick r:id="rId5"/>
              </a:rPr>
              <a:t>Flash C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6"/>
              </a:rPr>
              <a:t>Landovitz R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7"/>
              </a:rPr>
              <a:t>Giler RM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8"/>
              </a:rPr>
              <a:t>Ng L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9"/>
              </a:rPr>
              <a:t>Magnuson D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0"/>
              </a:rPr>
              <a:t>Wooley SB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1"/>
              </a:rPr>
              <a:t>Rawlings K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2136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 travel to parts of the world where you can get malaria…what do you do?</a:t>
            </a:r>
          </a:p>
          <a:p>
            <a:pPr lvl="1"/>
            <a:r>
              <a:rPr lang="en-US" dirty="0" smtClean="0"/>
              <a:t>You should always use bed nets and avoid mosquito exposure, so don’t leave your hotel</a:t>
            </a:r>
          </a:p>
          <a:p>
            <a:r>
              <a:rPr lang="en-US" dirty="0" smtClean="0"/>
              <a:t>When you are in a behavioral or epidemiologic environment where HIV risk is high…what can you do?</a:t>
            </a:r>
          </a:p>
          <a:p>
            <a:pPr lvl="1"/>
            <a:r>
              <a:rPr lang="en-US" dirty="0" smtClean="0"/>
              <a:t>You should always use condoms for all sex all the time and only have one partner and don</a:t>
            </a:r>
            <a:r>
              <a:rPr lang="fr-FR" dirty="0" smtClean="0"/>
              <a:t>’</a:t>
            </a:r>
            <a:r>
              <a:rPr lang="en-US" dirty="0" smtClean="0"/>
              <a:t>t have an HIV positive partner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Infections:</a:t>
            </a:r>
            <a:br>
              <a:rPr lang="en-US" dirty="0" smtClean="0"/>
            </a:br>
            <a:r>
              <a:rPr lang="en-US" dirty="0" smtClean="0"/>
              <a:t>Model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21367"/>
            <a:ext cx="8453967" cy="4770102"/>
          </a:xfrm>
        </p:spPr>
        <p:txBody>
          <a:bodyPr>
            <a:noAutofit/>
          </a:bodyPr>
          <a:lstStyle/>
          <a:p>
            <a:r>
              <a:rPr lang="en-US" sz="2400" dirty="0" smtClean="0"/>
              <a:t>When you travel to parts of the world where you can get malaria…what do you do?</a:t>
            </a:r>
          </a:p>
          <a:p>
            <a:pPr lvl="1"/>
            <a:r>
              <a:rPr lang="en-US" sz="2400" dirty="0" smtClean="0"/>
              <a:t>Use bed nets and avoid mosquitos as much as possible</a:t>
            </a:r>
          </a:p>
          <a:p>
            <a:pPr lvl="1"/>
            <a:r>
              <a:rPr lang="en-US" sz="2400" dirty="0" smtClean="0"/>
              <a:t>Take anti malarial medications as pre-exposure prophylaxis</a:t>
            </a:r>
          </a:p>
          <a:p>
            <a:r>
              <a:rPr lang="en-US" sz="2400" dirty="0" smtClean="0"/>
              <a:t>When you are in a behavioral or epidemiologic environment where HIV risk is high…what can you do?</a:t>
            </a:r>
          </a:p>
          <a:p>
            <a:pPr lvl="1"/>
            <a:r>
              <a:rPr lang="en-US" sz="2400" dirty="0" smtClean="0"/>
              <a:t>Always use condoms, but the reality is sometimes some people won’t do this</a:t>
            </a:r>
          </a:p>
          <a:p>
            <a:pPr lvl="1"/>
            <a:r>
              <a:rPr lang="en-US" sz="2400" dirty="0" smtClean="0"/>
              <a:t>Take HIV medications to prevent acquisition of HIV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Infections: </a:t>
            </a:r>
            <a:br>
              <a:rPr lang="en-US" dirty="0" smtClean="0"/>
            </a:br>
            <a:r>
              <a:rPr lang="en-US" dirty="0" smtClean="0"/>
              <a:t>Model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RHCare-PPT-Top-Bar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Preventing Unplanned Consequences of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Model 1:</a:t>
            </a:r>
          </a:p>
          <a:p>
            <a:pPr lvl="1"/>
            <a:r>
              <a:rPr lang="en-US" dirty="0" smtClean="0"/>
              <a:t>If a woman is not ready to get pregnant, we tell her to use condoms – they are mostly effective, they have few side effects, and can prevent some STDs</a:t>
            </a:r>
          </a:p>
          <a:p>
            <a:r>
              <a:rPr lang="en-US" dirty="0" smtClean="0"/>
              <a:t>Model 2:</a:t>
            </a:r>
          </a:p>
          <a:p>
            <a:pPr lvl="1"/>
            <a:r>
              <a:rPr lang="en-US" dirty="0" smtClean="0"/>
              <a:t>Talk to her about risk reduction (choosing partner, timing), talk about condom use, talk about pharmacologic birth control</a:t>
            </a:r>
          </a:p>
          <a:p>
            <a:r>
              <a:rPr lang="en-US" dirty="0"/>
              <a:t>Why does taking a pill to lower risk of acquiring HIV need to be different? </a:t>
            </a:r>
          </a:p>
        </p:txBody>
      </p:sp>
    </p:spTree>
    <p:extLst>
      <p:ext uri="{BB962C8B-B14F-4D97-AF65-F5344CB8AC3E}">
        <p14:creationId xmlns:p14="http://schemas.microsoft.com/office/powerpoint/2010/main" val="33873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13576</TotalTime>
  <Words>1919</Words>
  <Application>Microsoft Office PowerPoint</Application>
  <PresentationFormat>On-screen Show (4:3)</PresentationFormat>
  <Paragraphs>269</Paragraphs>
  <Slides>54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ＭＳ Ｐゴシック</vt:lpstr>
      <vt:lpstr>Arial</vt:lpstr>
      <vt:lpstr>Calibri</vt:lpstr>
      <vt:lpstr>Helvetica</vt:lpstr>
      <vt:lpstr>Helvetica Neue</vt:lpstr>
      <vt:lpstr>Office Theme</vt:lpstr>
      <vt:lpstr>Macintosh HD:Users:cakerr:Downloads:prepos(1).doc!OLE_LINK3</vt:lpstr>
      <vt:lpstr>Macintosh HD:Users:cakerr:Downloads:prepos(1).doc!OLE_LINK1</vt:lpstr>
      <vt:lpstr>Macintosh HD:Users:cakerr:Downloads:prepos(1).doc!OLE_LINK2</vt:lpstr>
      <vt:lpstr>Integrating Pre-Exposure  Prophylaxis  (PrEP) into the  Primary Care Setting</vt:lpstr>
      <vt:lpstr>PowerPoint Presentation</vt:lpstr>
      <vt:lpstr>Why PrEP in the Primary Care Setting?</vt:lpstr>
      <vt:lpstr>Ending the Epidemic</vt:lpstr>
      <vt:lpstr>Willie Sutton</vt:lpstr>
      <vt:lpstr>PowerPoint Presentation</vt:lpstr>
      <vt:lpstr>Preventing Infections: Model 1</vt:lpstr>
      <vt:lpstr>Preventing Infections:  Model 2</vt:lpstr>
      <vt:lpstr>Preventing Unplanned Consequences of Sex</vt:lpstr>
      <vt:lpstr>PrEP is…</vt:lpstr>
      <vt:lpstr>PowerPoint Presentation</vt:lpstr>
      <vt:lpstr>HIV Incidence and Drug Concentrations</vt:lpstr>
      <vt:lpstr>No Evidence of Risk Compensation in iPrEx Study</vt:lpstr>
      <vt:lpstr>Already being done!</vt:lpstr>
      <vt:lpstr>Barriers to implementing PREP</vt:lpstr>
      <vt:lpstr>Barriers to implementing PREP</vt:lpstr>
      <vt:lpstr>From focus groups with patients…</vt:lpstr>
      <vt:lpstr>From focus groups with providers…</vt:lpstr>
      <vt:lpstr>PowerPoint Presentation</vt:lpstr>
      <vt:lpstr>2014 - Have you heard about Pre-Exposure Prophylaxis for HIV?</vt:lpstr>
      <vt:lpstr>2014 - Have you heard of the New York State guidelines to prescribe PREP (www.hivguidelines.org)?</vt:lpstr>
      <vt:lpstr>2014- Do you think you have patients who would be interested in taking medication to prevent HIV?</vt:lpstr>
      <vt:lpstr>2014- What are the barriers to referring patients to PREP or to prescribing PREP?</vt:lpstr>
      <vt:lpstr>2014- Would you rather prescribe these medications yourself or refer to a specialist?</vt:lpstr>
      <vt:lpstr>What can we do to facilitate use of PrEP?</vt:lpstr>
      <vt:lpstr>Our Outreach Plan</vt:lpstr>
      <vt:lpstr>Our Team</vt:lpstr>
      <vt:lpstr>Patient Level Outreach</vt:lpstr>
      <vt:lpstr>PowerPoint Presentation</vt:lpstr>
      <vt:lpstr>PowerPoint Presentation</vt:lpstr>
      <vt:lpstr>Provider Outreach</vt:lpstr>
      <vt:lpstr>Our solution…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with payment</vt:lpstr>
      <vt:lpstr>PowerPoint Presentation</vt:lpstr>
      <vt:lpstr>Uninsured Lab Costs</vt:lpstr>
      <vt:lpstr>Current numbers at 1 yr</vt:lpstr>
      <vt:lpstr>Barriers</vt:lpstr>
      <vt:lpstr>2014 - Have you heard about Pre-Exposure Prophylaxis for HIV?</vt:lpstr>
      <vt:lpstr>2015 - Have you heard about Pre-Exposure Prophylaxis for HIV?</vt:lpstr>
      <vt:lpstr>2014 - Have you heard of the New York State guidelines to prescribe PREP (www.hivguidelines.org)?</vt:lpstr>
      <vt:lpstr>2015- Have you heard of the New York State guidelines to prescribe PREP (www.hivguidelines.org)?</vt:lpstr>
      <vt:lpstr>2014- What are the barriers to referring patients to PREP or to prescribing PREP?</vt:lpstr>
      <vt:lpstr>2015-What are the barriers to referring patients to PREP or to prescribing PREP?</vt:lpstr>
      <vt:lpstr>2014- Would you rather prescribe these medications yourself or refer to a specialist?</vt:lpstr>
      <vt:lpstr>2015 - Would you rather prescribe these medications yourself or refer to a specialist?</vt:lpstr>
      <vt:lpstr>After a year of PrEP work</vt:lpstr>
      <vt:lpstr>PowerPoint Presentation</vt:lpstr>
      <vt:lpstr>Resources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Pre-Exposure Prophylaxis into the Primary Care Setting</dc:title>
  <dc:creator>Christine Kerr</dc:creator>
  <cp:lastModifiedBy>Lyna Armendariz</cp:lastModifiedBy>
  <cp:revision>62</cp:revision>
  <dcterms:created xsi:type="dcterms:W3CDTF">2016-02-04T16:04:21Z</dcterms:created>
  <dcterms:modified xsi:type="dcterms:W3CDTF">2016-02-19T15:46:21Z</dcterms:modified>
</cp:coreProperties>
</file>