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tmp" ContentType="image/p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7.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theme/themeOverride3.xml" ContentType="application/vnd.openxmlformats-officedocument.themeOverride+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notesSlides/notesSlide30.xml" ContentType="application/vnd.openxmlformats-officedocument.presentationml.notesSlide+xml"/>
  <Override PartName="/ppt/charts/chart13.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81" r:id="rId3"/>
    <p:sldMasterId id="2147483696" r:id="rId4"/>
    <p:sldMasterId id="2147483711" r:id="rId5"/>
    <p:sldMasterId id="2147483726" r:id="rId6"/>
    <p:sldMasterId id="2147483741" r:id="rId7"/>
    <p:sldMasterId id="2147483756" r:id="rId8"/>
  </p:sldMasterIdLst>
  <p:notesMasterIdLst>
    <p:notesMasterId r:id="rId65"/>
  </p:notesMasterIdLst>
  <p:handoutMasterIdLst>
    <p:handoutMasterId r:id="rId66"/>
  </p:handoutMasterIdLst>
  <p:sldIdLst>
    <p:sldId id="719" r:id="rId9"/>
    <p:sldId id="569" r:id="rId10"/>
    <p:sldId id="512" r:id="rId11"/>
    <p:sldId id="612" r:id="rId12"/>
    <p:sldId id="721" r:id="rId13"/>
    <p:sldId id="722" r:id="rId14"/>
    <p:sldId id="619" r:id="rId15"/>
    <p:sldId id="724" r:id="rId16"/>
    <p:sldId id="572" r:id="rId17"/>
    <p:sldId id="760" r:id="rId18"/>
    <p:sldId id="609" r:id="rId19"/>
    <p:sldId id="610" r:id="rId20"/>
    <p:sldId id="725" r:id="rId21"/>
    <p:sldId id="726" r:id="rId22"/>
    <p:sldId id="727" r:id="rId23"/>
    <p:sldId id="729" r:id="rId24"/>
    <p:sldId id="730" r:id="rId25"/>
    <p:sldId id="720" r:id="rId26"/>
    <p:sldId id="683" r:id="rId27"/>
    <p:sldId id="689" r:id="rId28"/>
    <p:sldId id="756" r:id="rId29"/>
    <p:sldId id="757" r:id="rId30"/>
    <p:sldId id="758" r:id="rId31"/>
    <p:sldId id="759" r:id="rId32"/>
    <p:sldId id="761" r:id="rId33"/>
    <p:sldId id="732" r:id="rId34"/>
    <p:sldId id="733" r:id="rId35"/>
    <p:sldId id="734" r:id="rId36"/>
    <p:sldId id="736" r:id="rId37"/>
    <p:sldId id="737" r:id="rId38"/>
    <p:sldId id="738" r:id="rId39"/>
    <p:sldId id="739" r:id="rId40"/>
    <p:sldId id="740" r:id="rId41"/>
    <p:sldId id="741" r:id="rId42"/>
    <p:sldId id="625" r:id="rId43"/>
    <p:sldId id="742" r:id="rId44"/>
    <p:sldId id="743" r:id="rId45"/>
    <p:sldId id="744" r:id="rId46"/>
    <p:sldId id="745" r:id="rId47"/>
    <p:sldId id="746" r:id="rId48"/>
    <p:sldId id="747" r:id="rId49"/>
    <p:sldId id="748" r:id="rId50"/>
    <p:sldId id="749" r:id="rId51"/>
    <p:sldId id="750" r:id="rId52"/>
    <p:sldId id="752" r:id="rId53"/>
    <p:sldId id="640" r:id="rId54"/>
    <p:sldId id="643" r:id="rId55"/>
    <p:sldId id="644" r:id="rId56"/>
    <p:sldId id="645" r:id="rId57"/>
    <p:sldId id="648" r:id="rId58"/>
    <p:sldId id="753" r:id="rId59"/>
    <p:sldId id="755" r:id="rId60"/>
    <p:sldId id="692" r:id="rId61"/>
    <p:sldId id="691" r:id="rId62"/>
    <p:sldId id="670" r:id="rId63"/>
    <p:sldId id="674" r:id="rId64"/>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168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Benkel" initials="DB" lastIdx="62" clrIdx="0">
    <p:extLst/>
  </p:cmAuthor>
  <p:cmAuthor id="2" name="Kristin Oliver" initials="KO"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59BD"/>
    <a:srgbClr val="CCECFF"/>
    <a:srgbClr val="99CCFF"/>
    <a:srgbClr val="A61509"/>
    <a:srgbClr val="E56AFF"/>
    <a:srgbClr val="40074A"/>
    <a:srgbClr val="9999FF"/>
    <a:srgbClr val="1993B9"/>
    <a:srgbClr val="6600CC"/>
    <a:srgbClr val="DBB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81319" autoAdjust="0"/>
  </p:normalViewPr>
  <p:slideViewPr>
    <p:cSldViewPr>
      <p:cViewPr varScale="1">
        <p:scale>
          <a:sx n="64" d="100"/>
          <a:sy n="64" d="100"/>
        </p:scale>
        <p:origin x="-2712" y="-104"/>
      </p:cViewPr>
      <p:guideLst>
        <p:guide orient="horz" pos="1680"/>
        <p:guide pos="2880"/>
      </p:guideLst>
    </p:cSldViewPr>
  </p:slideViewPr>
  <p:outlineViewPr>
    <p:cViewPr>
      <p:scale>
        <a:sx n="33" d="100"/>
        <a:sy n="33" d="100"/>
      </p:scale>
      <p:origin x="0" y="-6534"/>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9" d="100"/>
          <a:sy n="69" d="100"/>
        </p:scale>
        <p:origin x="2748"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slide" Target="slides/slide56.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commentAuthors" Target="commentAuthors.xml"/><Relationship Id="rId69" Type="http://schemas.openxmlformats.org/officeDocument/2006/relationships/presProps" Target="presProps.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8.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nasprgshare220\share\DIS\Immunization\Grants\PPHF2013_HPV\Activities\Media\Post-campaign%20evaluation\11%20yo%201st%20dose%20uptake%202014%20campaign.xls" TargetMode="External"/><Relationship Id="rId3" Type="http://schemas.openxmlformats.org/officeDocument/2006/relationships/chartUserShapes" Target="../drawings/drawing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home\users$\wilsok01\Staff\Documents\HPV\AAP\Webinar\HPV%20cancer%20rates%20by%20race.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jzucker\AppData\Local\Microsoft\Windows\Temporary%20Internet%20Files\Content.Outlook\7DE43ZC5\missed%20opportunities%20Tdap%20MCV%20HPV.xlsx" TargetMode="Externa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Female</c:v>
                </c:pt>
              </c:strCache>
            </c:strRef>
          </c:tx>
          <c:dPt>
            <c:idx val="0"/>
            <c:bubble3D val="0"/>
            <c:spPr>
              <a:solidFill>
                <a:srgbClr val="1993B9"/>
              </a:solidFill>
            </c:spPr>
          </c:dPt>
          <c:dPt>
            <c:idx val="1"/>
            <c:bubble3D val="0"/>
            <c:spPr>
              <a:solidFill>
                <a:srgbClr val="C7380B"/>
              </a:solidFill>
            </c:spPr>
          </c:dPt>
          <c:dPt>
            <c:idx val="2"/>
            <c:bubble3D val="0"/>
            <c:spPr>
              <a:solidFill>
                <a:srgbClr val="92D050"/>
              </a:solidFill>
            </c:spPr>
          </c:dPt>
          <c:dPt>
            <c:idx val="3"/>
            <c:bubble3D val="0"/>
            <c:spPr>
              <a:solidFill>
                <a:srgbClr val="4B4BFF"/>
              </a:solidFill>
            </c:spPr>
          </c:dPt>
          <c:dPt>
            <c:idx val="4"/>
            <c:bubble3D val="0"/>
            <c:spPr>
              <a:solidFill>
                <a:srgbClr val="C777CF"/>
              </a:solidFill>
            </c:spPr>
          </c:dPt>
          <c:cat>
            <c:strRef>
              <c:f>Sheet1!$A$2:$A$6</c:f>
              <c:strCache>
                <c:ptCount val="5"/>
                <c:pt idx="0">
                  <c:v>Anus </c:v>
                </c:pt>
                <c:pt idx="1">
                  <c:v>Cervix </c:v>
                </c:pt>
                <c:pt idx="2">
                  <c:v>Oropharynx </c:v>
                </c:pt>
                <c:pt idx="3">
                  <c:v>Vagina </c:v>
                </c:pt>
                <c:pt idx="4">
                  <c:v>Vulva </c:v>
                </c:pt>
              </c:strCache>
            </c:strRef>
          </c:cat>
          <c:val>
            <c:numRef>
              <c:f>Sheet1!$B$2:$B$6</c:f>
              <c:numCache>
                <c:formatCode>#,##0</c:formatCode>
                <c:ptCount val="5"/>
                <c:pt idx="0">
                  <c:v>3000.0</c:v>
                </c:pt>
                <c:pt idx="1">
                  <c:v>10700.0</c:v>
                </c:pt>
                <c:pt idx="2">
                  <c:v>2000.0</c:v>
                </c:pt>
                <c:pt idx="3" formatCode="General">
                  <c:v>600.0</c:v>
                </c:pt>
                <c:pt idx="4">
                  <c:v>2400.0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c:v>
                </c:pt>
                <c:pt idx="4">
                  <c:v>9.3</c:v>
                </c:pt>
                <c:pt idx="5">
                  <c:v>9.200000000000001</c:v>
                </c:pt>
              </c:numCache>
            </c:numRef>
          </c:val>
          <c:extLst xmlns:c16r2="http://schemas.microsoft.com/office/drawing/2015/06/chart">
            <c:ext xmlns:c16="http://schemas.microsoft.com/office/drawing/2014/chart" uri="{C3380CC4-5D6E-409C-BE32-E72D297353CC}">
              <c16:uniqueId val="{00000000-0B91-4F24-90F4-7D8F0E31BFBF}"/>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3"/>
              <c:delete val="1"/>
              <c:extLst xmlns:c16r2="http://schemas.microsoft.com/office/drawing/2015/06/chart">
                <c:ext xmlns:c16="http://schemas.microsoft.com/office/drawing/2014/chart" uri="{C3380CC4-5D6E-409C-BE32-E72D297353CC}">
                  <c16:uniqueId val="{00000001-0B91-4F24-90F4-7D8F0E31BFB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0B91-4F24-90F4-7D8F0E31BFBF}"/>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3-0B91-4F24-90F4-7D8F0E31BFBF}"/>
                </c:ext>
                <c:ext xmlns:c15="http://schemas.microsoft.com/office/drawing/2012/chart" uri="{CE6537A1-D6FC-4f65-9D91-7224C49458BB}"/>
              </c:extLst>
            </c:dLbl>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9.200000000000001</c:v>
                </c:pt>
                <c:pt idx="1">
                  <c:v>9.200000000000001</c:v>
                </c:pt>
                <c:pt idx="2">
                  <c:v>9.3</c:v>
                </c:pt>
                <c:pt idx="3" formatCode="0.0">
                  <c:v>0.0</c:v>
                </c:pt>
                <c:pt idx="4">
                  <c:v>0.0</c:v>
                </c:pt>
                <c:pt idx="5">
                  <c:v>0.0</c:v>
                </c:pt>
              </c:numCache>
            </c:numRef>
          </c:val>
          <c:extLst xmlns:c16r2="http://schemas.microsoft.com/office/drawing/2015/06/chart">
            <c:ext xmlns:c16="http://schemas.microsoft.com/office/drawing/2014/chart" uri="{C3380CC4-5D6E-409C-BE32-E72D297353CC}">
              <c16:uniqueId val="{00000004-0B91-4F24-90F4-7D8F0E31BFBF}"/>
            </c:ext>
          </c:extLst>
        </c:ser>
        <c:dLbls>
          <c:showLegendKey val="0"/>
          <c:showVal val="0"/>
          <c:showCatName val="0"/>
          <c:showSerName val="0"/>
          <c:showPercent val="0"/>
          <c:showBubbleSize val="0"/>
        </c:dLbls>
        <c:gapWidth val="150"/>
        <c:axId val="2121835064"/>
        <c:axId val="2121838136"/>
      </c:barChart>
      <c:catAx>
        <c:axId val="2121835064"/>
        <c:scaling>
          <c:orientation val="minMax"/>
        </c:scaling>
        <c:delete val="0"/>
        <c:axPos val="b"/>
        <c:numFmt formatCode="General" sourceLinked="1"/>
        <c:majorTickMark val="out"/>
        <c:minorTickMark val="none"/>
        <c:tickLblPos val="nextTo"/>
        <c:txPr>
          <a:bodyPr/>
          <a:lstStyle/>
          <a:p>
            <a:pPr>
              <a:defRPr b="1"/>
            </a:pPr>
            <a:endParaRPr lang="en-US"/>
          </a:p>
        </c:txPr>
        <c:crossAx val="2121838136"/>
        <c:crosses val="autoZero"/>
        <c:auto val="1"/>
        <c:lblAlgn val="ctr"/>
        <c:lblOffset val="100"/>
        <c:noMultiLvlLbl val="0"/>
      </c:catAx>
      <c:valAx>
        <c:axId val="2121838136"/>
        <c:scaling>
          <c:orientation val="minMax"/>
        </c:scaling>
        <c:delete val="0"/>
        <c:axPos val="l"/>
        <c:title>
          <c:tx>
            <c:rich>
              <a:bodyPr rot="-5400000" vert="horz"/>
              <a:lstStyle/>
              <a:p>
                <a:pPr>
                  <a:defRPr/>
                </a:pPr>
                <a:r>
                  <a:rPr lang="en-US" dirty="0"/>
                  <a:t>Median Values</a:t>
                </a:r>
              </a:p>
            </c:rich>
          </c:tx>
          <c:layout/>
          <c:overlay val="0"/>
        </c:title>
        <c:numFmt formatCode="General" sourceLinked="1"/>
        <c:majorTickMark val="out"/>
        <c:minorTickMark val="none"/>
        <c:tickLblPos val="nextTo"/>
        <c:crossAx val="2121835064"/>
        <c:crosses val="autoZero"/>
        <c:crossBetween val="between"/>
      </c:valAx>
    </c:plotArea>
    <c:legend>
      <c:legendPos val="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c:v>
                </c:pt>
                <c:pt idx="4">
                  <c:v>9.3</c:v>
                </c:pt>
                <c:pt idx="5">
                  <c:v>9.200000000000001</c:v>
                </c:pt>
              </c:numCache>
            </c:numRef>
          </c:val>
          <c:extLst xmlns:c16r2="http://schemas.microsoft.com/office/drawing/2015/06/chart">
            <c:ext xmlns:c16="http://schemas.microsoft.com/office/drawing/2014/chart" uri="{C3380CC4-5D6E-409C-BE32-E72D297353CC}">
              <c16:uniqueId val="{00000000-C538-4DB1-805D-A68C59A71ADC}"/>
            </c:ext>
          </c:extLst>
        </c:ser>
        <c:ser>
          <c:idx val="1"/>
          <c:order val="1"/>
          <c:tx>
            <c:strRef>
              <c:f>Sheet1!$C$1</c:f>
              <c:strCache>
                <c:ptCount val="1"/>
                <c:pt idx="0">
                  <c:v>Clinician's Estimate </c:v>
                </c:pt>
              </c:strCache>
            </c:strRef>
          </c:tx>
          <c:spPr>
            <a:solidFill>
              <a:srgbClr val="90D9F0"/>
            </a:solidFill>
            <a:ln>
              <a:solidFill>
                <a:srgbClr val="90D9F0"/>
              </a:solidFill>
            </a:ln>
          </c:spPr>
          <c:invertIfNegative val="0"/>
          <c:dLbls>
            <c:dLbl>
              <c:idx val="4"/>
              <c:layout>
                <c:manualLayout>
                  <c:x val="0.0138888888888889"/>
                  <c:y val="0.0112241306435779"/>
                </c:manualLayout>
              </c:layout>
              <c:spPr/>
              <c:txPr>
                <a:bodyPr/>
                <a:lstStyle/>
                <a:p>
                  <a:pPr>
                    <a:defRPr sz="2800" b="1">
                      <a:solidFill>
                        <a:srgbClr val="C7380B"/>
                      </a:solidFill>
                    </a:defRPr>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538-4DB1-805D-A68C59A71ADC}"/>
                </c:ext>
                <c:ext xmlns:c15="http://schemas.microsoft.com/office/drawing/2012/chart" uri="{CE6537A1-D6FC-4f65-9D91-7224C49458BB}">
                  <c15:layout/>
                </c:ext>
              </c:extLst>
            </c:dLbl>
            <c:dLbl>
              <c:idx val="5"/>
              <c:spPr/>
              <c:txPr>
                <a:bodyPr/>
                <a:lstStyle/>
                <a:p>
                  <a:pPr>
                    <a:defRPr sz="1600" b="1">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9.200000000000001</c:v>
                </c:pt>
                <c:pt idx="1">
                  <c:v>9.200000000000001</c:v>
                </c:pt>
                <c:pt idx="2">
                  <c:v>9.3</c:v>
                </c:pt>
                <c:pt idx="3" formatCode="0.0">
                  <c:v>7.0</c:v>
                </c:pt>
                <c:pt idx="4">
                  <c:v>5.2</c:v>
                </c:pt>
                <c:pt idx="5">
                  <c:v>7.8</c:v>
                </c:pt>
              </c:numCache>
            </c:numRef>
          </c:val>
          <c:extLst xmlns:c16r2="http://schemas.microsoft.com/office/drawing/2015/06/chart">
            <c:ext xmlns:c16="http://schemas.microsoft.com/office/drawing/2014/chart" uri="{C3380CC4-5D6E-409C-BE32-E72D297353CC}">
              <c16:uniqueId val="{00000003-C538-4DB1-805D-A68C59A71ADC}"/>
            </c:ext>
          </c:extLst>
        </c:ser>
        <c:dLbls>
          <c:showLegendKey val="0"/>
          <c:showVal val="0"/>
          <c:showCatName val="0"/>
          <c:showSerName val="0"/>
          <c:showPercent val="0"/>
          <c:showBubbleSize val="0"/>
        </c:dLbls>
        <c:gapWidth val="150"/>
        <c:axId val="2130769992"/>
        <c:axId val="2130722424"/>
      </c:barChart>
      <c:catAx>
        <c:axId val="2130769992"/>
        <c:scaling>
          <c:orientation val="minMax"/>
        </c:scaling>
        <c:delete val="0"/>
        <c:axPos val="b"/>
        <c:numFmt formatCode="General" sourceLinked="1"/>
        <c:majorTickMark val="out"/>
        <c:minorTickMark val="none"/>
        <c:tickLblPos val="nextTo"/>
        <c:txPr>
          <a:bodyPr/>
          <a:lstStyle/>
          <a:p>
            <a:pPr>
              <a:defRPr b="1"/>
            </a:pPr>
            <a:endParaRPr lang="en-US"/>
          </a:p>
        </c:txPr>
        <c:crossAx val="2130722424"/>
        <c:crosses val="autoZero"/>
        <c:auto val="1"/>
        <c:lblAlgn val="ctr"/>
        <c:lblOffset val="100"/>
        <c:noMultiLvlLbl val="0"/>
      </c:catAx>
      <c:valAx>
        <c:axId val="2130722424"/>
        <c:scaling>
          <c:orientation val="minMax"/>
        </c:scaling>
        <c:delete val="0"/>
        <c:axPos val="l"/>
        <c:title>
          <c:tx>
            <c:rich>
              <a:bodyPr rot="-5400000" vert="horz"/>
              <a:lstStyle/>
              <a:p>
                <a:pPr>
                  <a:defRPr/>
                </a:pPr>
                <a:r>
                  <a:rPr lang="en-US" dirty="0"/>
                  <a:t>Median Values</a:t>
                </a:r>
              </a:p>
            </c:rich>
          </c:tx>
          <c:layout/>
          <c:overlay val="0"/>
        </c:title>
        <c:numFmt formatCode="General" sourceLinked="1"/>
        <c:majorTickMark val="out"/>
        <c:minorTickMark val="none"/>
        <c:tickLblPos val="nextTo"/>
        <c:crossAx val="2130769992"/>
        <c:crosses val="autoZero"/>
        <c:crossBetween val="between"/>
      </c:valAx>
    </c:plotArea>
    <c:legend>
      <c:legendPos val="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732266452804511"/>
          <c:y val="0.0575378191362443"/>
          <c:w val="0.722625522504132"/>
          <c:h val="0.83063898830828"/>
        </c:manualLayout>
      </c:layout>
      <c:barChart>
        <c:barDir val="col"/>
        <c:grouping val="clustered"/>
        <c:varyColors val="0"/>
        <c:ser>
          <c:idx val="0"/>
          <c:order val="0"/>
          <c:tx>
            <c:strRef>
              <c:f>Sheet1!$B$1</c:f>
              <c:strCache>
                <c:ptCount val="1"/>
                <c:pt idx="0">
                  <c:v>Pre-vaccine era 2003-2006</c:v>
                </c:pt>
              </c:strCache>
            </c:strRef>
          </c:tx>
          <c:spPr>
            <a:solidFill>
              <a:srgbClr val="FFCEA2"/>
            </a:solidFill>
            <a:ln>
              <a:solidFill>
                <a:schemeClr val="tx1"/>
              </a:solidFill>
            </a:ln>
          </c:spPr>
          <c:invertIfNegative val="0"/>
          <c:cat>
            <c:strRef>
              <c:f>Sheet1!$A$2:$A$5</c:f>
              <c:strCache>
                <c:ptCount val="2"/>
                <c:pt idx="0">
                  <c:v>14-19</c:v>
                </c:pt>
                <c:pt idx="1">
                  <c:v>20-24</c:v>
                </c:pt>
              </c:strCache>
            </c:strRef>
          </c:cat>
          <c:val>
            <c:numRef>
              <c:f>Sheet1!$B$2:$B$5</c:f>
              <c:numCache>
                <c:formatCode>General</c:formatCode>
                <c:ptCount val="4"/>
                <c:pt idx="0">
                  <c:v>11.5</c:v>
                </c:pt>
                <c:pt idx="1">
                  <c:v>18.5</c:v>
                </c:pt>
              </c:numCache>
            </c:numRef>
          </c:val>
          <c:extLst xmlns:c16r2="http://schemas.microsoft.com/office/drawing/2015/06/chart">
            <c:ext xmlns:c16="http://schemas.microsoft.com/office/drawing/2014/chart" uri="{C3380CC4-5D6E-409C-BE32-E72D297353CC}">
              <c16:uniqueId val="{00000000-1D4D-4D1E-AAC5-ABB8DA0B0AEE}"/>
            </c:ext>
          </c:extLst>
        </c:ser>
        <c:ser>
          <c:idx val="1"/>
          <c:order val="1"/>
          <c:tx>
            <c:strRef>
              <c:f>Sheet1!$C$1</c:f>
              <c:strCache>
                <c:ptCount val="1"/>
                <c:pt idx="0">
                  <c:v>Early vaccine era 2007-2010</c:v>
                </c:pt>
              </c:strCache>
            </c:strRef>
          </c:tx>
          <c:spPr>
            <a:solidFill>
              <a:srgbClr val="20B9B9"/>
            </a:solidFill>
            <a:ln>
              <a:solidFill>
                <a:schemeClr val="tx1"/>
              </a:solidFill>
            </a:ln>
          </c:spPr>
          <c:invertIfNegative val="0"/>
          <c:cat>
            <c:strRef>
              <c:f>Sheet1!$A$2:$A$5</c:f>
              <c:strCache>
                <c:ptCount val="2"/>
                <c:pt idx="0">
                  <c:v>14-19</c:v>
                </c:pt>
                <c:pt idx="1">
                  <c:v>20-24</c:v>
                </c:pt>
              </c:strCache>
            </c:strRef>
          </c:cat>
          <c:val>
            <c:numRef>
              <c:f>Sheet1!$C$2:$C$5</c:f>
              <c:numCache>
                <c:formatCode>General</c:formatCode>
                <c:ptCount val="4"/>
                <c:pt idx="0">
                  <c:v>4.3</c:v>
                </c:pt>
                <c:pt idx="1">
                  <c:v>12.1</c:v>
                </c:pt>
              </c:numCache>
            </c:numRef>
          </c:val>
          <c:extLst xmlns:c16r2="http://schemas.microsoft.com/office/drawing/2015/06/chart">
            <c:ext xmlns:c16="http://schemas.microsoft.com/office/drawing/2014/chart" uri="{C3380CC4-5D6E-409C-BE32-E72D297353CC}">
              <c16:uniqueId val="{00000001-1D4D-4D1E-AAC5-ABB8DA0B0AEE}"/>
            </c:ext>
          </c:extLst>
        </c:ser>
        <c:ser>
          <c:idx val="2"/>
          <c:order val="2"/>
          <c:tx>
            <c:strRef>
              <c:f>Sheet1!$D$1</c:f>
              <c:strCache>
                <c:ptCount val="1"/>
                <c:pt idx="0">
                  <c:v>Later vaccine era 2011-2014</c:v>
                </c:pt>
              </c:strCache>
            </c:strRef>
          </c:tx>
          <c:spPr>
            <a:ln>
              <a:solidFill>
                <a:schemeClr val="tx1"/>
              </a:solidFill>
            </a:ln>
          </c:spPr>
          <c:invertIfNegative val="0"/>
          <c:cat>
            <c:strRef>
              <c:f>Sheet1!$A$2:$A$5</c:f>
              <c:strCache>
                <c:ptCount val="2"/>
                <c:pt idx="0">
                  <c:v>14-19</c:v>
                </c:pt>
                <c:pt idx="1">
                  <c:v>20-24</c:v>
                </c:pt>
              </c:strCache>
            </c:strRef>
          </c:cat>
          <c:val>
            <c:numRef>
              <c:f>Sheet1!$D$2:$D$5</c:f>
              <c:numCache>
                <c:formatCode>General</c:formatCode>
                <c:ptCount val="4"/>
                <c:pt idx="0">
                  <c:v>3.3</c:v>
                </c:pt>
                <c:pt idx="1">
                  <c:v>7.2</c:v>
                </c:pt>
              </c:numCache>
            </c:numRef>
          </c:val>
          <c:extLst xmlns:c16r2="http://schemas.microsoft.com/office/drawing/2015/06/chart">
            <c:ext xmlns:c16="http://schemas.microsoft.com/office/drawing/2014/chart" uri="{C3380CC4-5D6E-409C-BE32-E72D297353CC}">
              <c16:uniqueId val="{00000002-1D4D-4D1E-AAC5-ABB8DA0B0AEE}"/>
            </c:ext>
          </c:extLst>
        </c:ser>
        <c:dLbls>
          <c:showLegendKey val="0"/>
          <c:showVal val="0"/>
          <c:showCatName val="0"/>
          <c:showSerName val="0"/>
          <c:showPercent val="0"/>
          <c:showBubbleSize val="0"/>
        </c:dLbls>
        <c:gapWidth val="150"/>
        <c:axId val="2134291512"/>
        <c:axId val="2134298280"/>
      </c:barChart>
      <c:catAx>
        <c:axId val="2134291512"/>
        <c:scaling>
          <c:orientation val="minMax"/>
        </c:scaling>
        <c:delete val="0"/>
        <c:axPos val="b"/>
        <c:numFmt formatCode="General" sourceLinked="0"/>
        <c:majorTickMark val="out"/>
        <c:minorTickMark val="none"/>
        <c:tickLblPos val="nextTo"/>
        <c:crossAx val="2134298280"/>
        <c:crosses val="autoZero"/>
        <c:auto val="1"/>
        <c:lblAlgn val="ctr"/>
        <c:lblOffset val="100"/>
        <c:noMultiLvlLbl val="0"/>
      </c:catAx>
      <c:valAx>
        <c:axId val="2134298280"/>
        <c:scaling>
          <c:orientation val="minMax"/>
        </c:scaling>
        <c:delete val="0"/>
        <c:axPos val="l"/>
        <c:majorGridlines/>
        <c:numFmt formatCode="General" sourceLinked="1"/>
        <c:majorTickMark val="out"/>
        <c:minorTickMark val="none"/>
        <c:tickLblPos val="nextTo"/>
        <c:crossAx val="2134291512"/>
        <c:crosses val="autoZero"/>
        <c:crossBetween val="between"/>
      </c:valAx>
    </c:plotArea>
    <c:legend>
      <c:legendPos val="r"/>
      <c:layout>
        <c:manualLayout>
          <c:xMode val="edge"/>
          <c:yMode val="edge"/>
          <c:x val="0.659254763293477"/>
          <c:y val="0.141619422572179"/>
          <c:w val="0.312967458928745"/>
          <c:h val="0.247064185158673"/>
        </c:manualLayout>
      </c:layout>
      <c:overlay val="0"/>
      <c:spPr>
        <a:solidFill>
          <a:schemeClr val="bg1"/>
        </a:solidFill>
        <a:ln w="25400">
          <a:solidFill>
            <a:srgbClr val="0070C0"/>
          </a:solidFill>
        </a:ln>
      </c:spP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875533550730401"/>
          <c:y val="0.101094577160906"/>
          <c:w val="0.752065899850754"/>
          <c:h val="0.789116063881845"/>
        </c:manualLayout>
      </c:layout>
      <c:barChart>
        <c:barDir val="col"/>
        <c:grouping val="clustered"/>
        <c:varyColors val="0"/>
        <c:ser>
          <c:idx val="0"/>
          <c:order val="0"/>
          <c:tx>
            <c:strRef>
              <c:f>Sheet1!$B$1</c:f>
              <c:strCache>
                <c:ptCount val="1"/>
                <c:pt idx="0">
                  <c:v>Females</c:v>
                </c:pt>
              </c:strCache>
            </c:strRef>
          </c:tx>
          <c:invertIfNegative val="0"/>
          <c:cat>
            <c:numRef>
              <c:f>Sheet1!$A$2:$A$5</c:f>
              <c:numCache>
                <c:formatCode>General</c:formatCode>
                <c:ptCount val="4"/>
                <c:pt idx="0">
                  <c:v>2007.0</c:v>
                </c:pt>
                <c:pt idx="1">
                  <c:v>2011.0</c:v>
                </c:pt>
              </c:numCache>
            </c:numRef>
          </c:cat>
          <c:val>
            <c:numRef>
              <c:f>Sheet1!$B$2:$B$5</c:f>
              <c:numCache>
                <c:formatCode>General</c:formatCode>
                <c:ptCount val="4"/>
                <c:pt idx="0">
                  <c:v>12.0</c:v>
                </c:pt>
                <c:pt idx="1">
                  <c:v>1.0</c:v>
                </c:pt>
              </c:numCache>
            </c:numRef>
          </c:val>
          <c:extLst xmlns:c16r2="http://schemas.microsoft.com/office/drawing/2015/06/chart">
            <c:ext xmlns:c16="http://schemas.microsoft.com/office/drawing/2014/chart" uri="{C3380CC4-5D6E-409C-BE32-E72D297353CC}">
              <c16:uniqueId val="{00000000-118B-4D92-85CA-2BEEFF91ED58}"/>
            </c:ext>
          </c:extLst>
        </c:ser>
        <c:ser>
          <c:idx val="1"/>
          <c:order val="1"/>
          <c:tx>
            <c:strRef>
              <c:f>Sheet1!$C$1</c:f>
              <c:strCache>
                <c:ptCount val="1"/>
                <c:pt idx="0">
                  <c:v>Males</c:v>
                </c:pt>
              </c:strCache>
            </c:strRef>
          </c:tx>
          <c:invertIfNegative val="0"/>
          <c:cat>
            <c:numRef>
              <c:f>Sheet1!$A$2:$A$5</c:f>
              <c:numCache>
                <c:formatCode>General</c:formatCode>
                <c:ptCount val="4"/>
                <c:pt idx="0">
                  <c:v>2007.0</c:v>
                </c:pt>
                <c:pt idx="1">
                  <c:v>2011.0</c:v>
                </c:pt>
              </c:numCache>
            </c:numRef>
          </c:cat>
          <c:val>
            <c:numRef>
              <c:f>Sheet1!$C$2:$C$5</c:f>
              <c:numCache>
                <c:formatCode>General</c:formatCode>
                <c:ptCount val="4"/>
                <c:pt idx="0">
                  <c:v>12.0</c:v>
                </c:pt>
                <c:pt idx="1">
                  <c:v>2.2</c:v>
                </c:pt>
              </c:numCache>
            </c:numRef>
          </c:val>
          <c:extLst xmlns:c16r2="http://schemas.microsoft.com/office/drawing/2015/06/chart">
            <c:ext xmlns:c16="http://schemas.microsoft.com/office/drawing/2014/chart" uri="{C3380CC4-5D6E-409C-BE32-E72D297353CC}">
              <c16:uniqueId val="{00000001-118B-4D92-85CA-2BEEFF91ED58}"/>
            </c:ext>
          </c:extLst>
        </c:ser>
        <c:ser>
          <c:idx val="2"/>
          <c:order val="2"/>
          <c:tx>
            <c:strRef>
              <c:f>Sheet1!$D$1</c:f>
              <c:strCache>
                <c:ptCount val="1"/>
                <c:pt idx="0">
                  <c:v>Column1</c:v>
                </c:pt>
              </c:strCache>
            </c:strRef>
          </c:tx>
          <c:invertIfNegative val="0"/>
          <c:cat>
            <c:numRef>
              <c:f>Sheet1!$A$2:$A$5</c:f>
              <c:numCache>
                <c:formatCode>General</c:formatCode>
                <c:ptCount val="4"/>
                <c:pt idx="0">
                  <c:v>2007.0</c:v>
                </c:pt>
                <c:pt idx="1">
                  <c:v>2011.0</c:v>
                </c:pt>
              </c:numCache>
            </c:numRef>
          </c:cat>
          <c:val>
            <c:numRef>
              <c:f>Sheet1!$D$2:$D$5</c:f>
              <c:numCache>
                <c:formatCode>General</c:formatCode>
                <c:ptCount val="4"/>
              </c:numCache>
            </c:numRef>
          </c:val>
          <c:extLst xmlns:c16r2="http://schemas.microsoft.com/office/drawing/2015/06/chart">
            <c:ext xmlns:c16="http://schemas.microsoft.com/office/drawing/2014/chart" uri="{C3380CC4-5D6E-409C-BE32-E72D297353CC}">
              <c16:uniqueId val="{00000002-118B-4D92-85CA-2BEEFF91ED58}"/>
            </c:ext>
          </c:extLst>
        </c:ser>
        <c:dLbls>
          <c:showLegendKey val="0"/>
          <c:showVal val="0"/>
          <c:showCatName val="0"/>
          <c:showSerName val="0"/>
          <c:showPercent val="0"/>
          <c:showBubbleSize val="0"/>
        </c:dLbls>
        <c:gapWidth val="150"/>
        <c:axId val="2134151464"/>
        <c:axId val="2134154648"/>
      </c:barChart>
      <c:catAx>
        <c:axId val="2134151464"/>
        <c:scaling>
          <c:orientation val="minMax"/>
        </c:scaling>
        <c:delete val="0"/>
        <c:axPos val="b"/>
        <c:numFmt formatCode="General" sourceLinked="1"/>
        <c:majorTickMark val="out"/>
        <c:minorTickMark val="none"/>
        <c:tickLblPos val="nextTo"/>
        <c:crossAx val="2134154648"/>
        <c:crosses val="autoZero"/>
        <c:auto val="1"/>
        <c:lblAlgn val="ctr"/>
        <c:lblOffset val="100"/>
        <c:noMultiLvlLbl val="0"/>
      </c:catAx>
      <c:valAx>
        <c:axId val="2134154648"/>
        <c:scaling>
          <c:orientation val="minMax"/>
        </c:scaling>
        <c:delete val="0"/>
        <c:axPos val="l"/>
        <c:majorGridlines/>
        <c:numFmt formatCode="General" sourceLinked="1"/>
        <c:majorTickMark val="out"/>
        <c:minorTickMark val="none"/>
        <c:tickLblPos val="nextTo"/>
        <c:crossAx val="2134151464"/>
        <c:crosses val="autoZero"/>
        <c:crossBetween val="between"/>
      </c:valAx>
    </c:plotArea>
    <c:legend>
      <c:legendPos val="r"/>
      <c:legendEntry>
        <c:idx val="2"/>
        <c:delete val="1"/>
      </c:legendEntry>
      <c:layout/>
      <c:overlay val="0"/>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174157982318"/>
          <c:y val="0.138584757461798"/>
          <c:w val="0.868509824701664"/>
          <c:h val="0.631392974828496"/>
        </c:manualLayout>
      </c:layout>
      <c:lineChart>
        <c:grouping val="standard"/>
        <c:varyColors val="0"/>
        <c:ser>
          <c:idx val="0"/>
          <c:order val="0"/>
          <c:tx>
            <c:v>2013, females</c:v>
          </c:tx>
          <c:spPr>
            <a:ln w="22225" cap="rnd" cmpd="sng" algn="ctr">
              <a:solidFill>
                <a:srgbClr val="FF0000"/>
              </a:solidFill>
              <a:prstDash val="sysDash"/>
              <a:round/>
            </a:ln>
            <a:effectLst/>
          </c:spPr>
          <c:marker>
            <c:symbol val="none"/>
          </c:marker>
          <c:cat>
            <c:numRef>
              <c:f>weekly!$B$28:$B$49</c:f>
              <c:numCache>
                <c:formatCode>[$-409]d\-mmm;@</c:formatCode>
                <c:ptCount val="22"/>
                <c:pt idx="0">
                  <c:v>41820.0</c:v>
                </c:pt>
                <c:pt idx="1">
                  <c:v>41827.0</c:v>
                </c:pt>
                <c:pt idx="2">
                  <c:v>41834.0</c:v>
                </c:pt>
                <c:pt idx="3">
                  <c:v>41841.0</c:v>
                </c:pt>
                <c:pt idx="4">
                  <c:v>41848.0</c:v>
                </c:pt>
                <c:pt idx="5">
                  <c:v>41855.0</c:v>
                </c:pt>
                <c:pt idx="6">
                  <c:v>41862.0</c:v>
                </c:pt>
                <c:pt idx="7">
                  <c:v>41869.0</c:v>
                </c:pt>
                <c:pt idx="8">
                  <c:v>41876.0</c:v>
                </c:pt>
                <c:pt idx="9">
                  <c:v>41883.0</c:v>
                </c:pt>
                <c:pt idx="10">
                  <c:v>41890.0</c:v>
                </c:pt>
                <c:pt idx="11">
                  <c:v>41897.0</c:v>
                </c:pt>
                <c:pt idx="12">
                  <c:v>41904.0</c:v>
                </c:pt>
                <c:pt idx="13">
                  <c:v>41911.0</c:v>
                </c:pt>
                <c:pt idx="14">
                  <c:v>41918.0</c:v>
                </c:pt>
                <c:pt idx="15">
                  <c:v>41925.0</c:v>
                </c:pt>
                <c:pt idx="16">
                  <c:v>41932.0</c:v>
                </c:pt>
                <c:pt idx="17">
                  <c:v>41939.0</c:v>
                </c:pt>
                <c:pt idx="18">
                  <c:v>41946.0</c:v>
                </c:pt>
                <c:pt idx="19">
                  <c:v>41953.0</c:v>
                </c:pt>
                <c:pt idx="20">
                  <c:v>41960.0</c:v>
                </c:pt>
                <c:pt idx="21">
                  <c:v>41967.0</c:v>
                </c:pt>
              </c:numCache>
            </c:numRef>
          </c:cat>
          <c:val>
            <c:numRef>
              <c:f>weekly!$H$28:$H$49</c:f>
              <c:numCache>
                <c:formatCode>General</c:formatCode>
                <c:ptCount val="22"/>
                <c:pt idx="0">
                  <c:v>225.0</c:v>
                </c:pt>
                <c:pt idx="1">
                  <c:v>262.0</c:v>
                </c:pt>
                <c:pt idx="2">
                  <c:v>284.0</c:v>
                </c:pt>
                <c:pt idx="3">
                  <c:v>275.0</c:v>
                </c:pt>
                <c:pt idx="4">
                  <c:v>234.0</c:v>
                </c:pt>
                <c:pt idx="5">
                  <c:v>252.0</c:v>
                </c:pt>
                <c:pt idx="6">
                  <c:v>351.0</c:v>
                </c:pt>
                <c:pt idx="7">
                  <c:v>370.0</c:v>
                </c:pt>
                <c:pt idx="8">
                  <c:v>426.0</c:v>
                </c:pt>
                <c:pt idx="9">
                  <c:v>435.0</c:v>
                </c:pt>
                <c:pt idx="10">
                  <c:v>322.0</c:v>
                </c:pt>
                <c:pt idx="11">
                  <c:v>316.0</c:v>
                </c:pt>
                <c:pt idx="12">
                  <c:v>367.0</c:v>
                </c:pt>
                <c:pt idx="13">
                  <c:v>377.0</c:v>
                </c:pt>
                <c:pt idx="14">
                  <c:v>367.0</c:v>
                </c:pt>
                <c:pt idx="15">
                  <c:v>358.0</c:v>
                </c:pt>
                <c:pt idx="16">
                  <c:v>395.0</c:v>
                </c:pt>
                <c:pt idx="17">
                  <c:v>349.0</c:v>
                </c:pt>
                <c:pt idx="18">
                  <c:v>360.0</c:v>
                </c:pt>
                <c:pt idx="19">
                  <c:v>322.0</c:v>
                </c:pt>
                <c:pt idx="20">
                  <c:v>296.0</c:v>
                </c:pt>
                <c:pt idx="21">
                  <c:v>203.0</c:v>
                </c:pt>
              </c:numCache>
            </c:numRef>
          </c:val>
          <c:smooth val="0"/>
        </c:ser>
        <c:ser>
          <c:idx val="1"/>
          <c:order val="1"/>
          <c:tx>
            <c:v>2013, males</c:v>
          </c:tx>
          <c:spPr>
            <a:ln w="22225" cap="rnd" cmpd="sng" algn="ctr">
              <a:solidFill>
                <a:srgbClr val="0070C0"/>
              </a:solidFill>
              <a:prstDash val="sysDash"/>
              <a:round/>
            </a:ln>
            <a:effectLst/>
          </c:spPr>
          <c:marker>
            <c:symbol val="none"/>
          </c:marker>
          <c:cat>
            <c:numRef>
              <c:f>weekly!$B$28:$B$49</c:f>
              <c:numCache>
                <c:formatCode>[$-409]d\-mmm;@</c:formatCode>
                <c:ptCount val="22"/>
                <c:pt idx="0">
                  <c:v>41820.0</c:v>
                </c:pt>
                <c:pt idx="1">
                  <c:v>41827.0</c:v>
                </c:pt>
                <c:pt idx="2">
                  <c:v>41834.0</c:v>
                </c:pt>
                <c:pt idx="3">
                  <c:v>41841.0</c:v>
                </c:pt>
                <c:pt idx="4">
                  <c:v>41848.0</c:v>
                </c:pt>
                <c:pt idx="5">
                  <c:v>41855.0</c:v>
                </c:pt>
                <c:pt idx="6">
                  <c:v>41862.0</c:v>
                </c:pt>
                <c:pt idx="7">
                  <c:v>41869.0</c:v>
                </c:pt>
                <c:pt idx="8">
                  <c:v>41876.0</c:v>
                </c:pt>
                <c:pt idx="9">
                  <c:v>41883.0</c:v>
                </c:pt>
                <c:pt idx="10">
                  <c:v>41890.0</c:v>
                </c:pt>
                <c:pt idx="11">
                  <c:v>41897.0</c:v>
                </c:pt>
                <c:pt idx="12">
                  <c:v>41904.0</c:v>
                </c:pt>
                <c:pt idx="13">
                  <c:v>41911.0</c:v>
                </c:pt>
                <c:pt idx="14">
                  <c:v>41918.0</c:v>
                </c:pt>
                <c:pt idx="15">
                  <c:v>41925.0</c:v>
                </c:pt>
                <c:pt idx="16">
                  <c:v>41932.0</c:v>
                </c:pt>
                <c:pt idx="17">
                  <c:v>41939.0</c:v>
                </c:pt>
                <c:pt idx="18">
                  <c:v>41946.0</c:v>
                </c:pt>
                <c:pt idx="19">
                  <c:v>41953.0</c:v>
                </c:pt>
                <c:pt idx="20">
                  <c:v>41960.0</c:v>
                </c:pt>
                <c:pt idx="21">
                  <c:v>41967.0</c:v>
                </c:pt>
              </c:numCache>
            </c:numRef>
          </c:cat>
          <c:val>
            <c:numRef>
              <c:f>weekly!$I$28:$I$49</c:f>
              <c:numCache>
                <c:formatCode>General</c:formatCode>
                <c:ptCount val="22"/>
                <c:pt idx="0">
                  <c:v>236.0</c:v>
                </c:pt>
                <c:pt idx="1">
                  <c:v>275.0</c:v>
                </c:pt>
                <c:pt idx="2">
                  <c:v>241.0</c:v>
                </c:pt>
                <c:pt idx="3">
                  <c:v>225.0</c:v>
                </c:pt>
                <c:pt idx="4">
                  <c:v>261.0</c:v>
                </c:pt>
                <c:pt idx="5">
                  <c:v>272.0</c:v>
                </c:pt>
                <c:pt idx="6">
                  <c:v>295.0</c:v>
                </c:pt>
                <c:pt idx="7">
                  <c:v>358.0</c:v>
                </c:pt>
                <c:pt idx="8">
                  <c:v>426.0</c:v>
                </c:pt>
                <c:pt idx="9">
                  <c:v>438.0</c:v>
                </c:pt>
                <c:pt idx="10">
                  <c:v>291.0</c:v>
                </c:pt>
                <c:pt idx="11">
                  <c:v>305.0</c:v>
                </c:pt>
                <c:pt idx="12">
                  <c:v>385.0</c:v>
                </c:pt>
                <c:pt idx="13">
                  <c:v>381.0</c:v>
                </c:pt>
                <c:pt idx="14">
                  <c:v>367.0</c:v>
                </c:pt>
                <c:pt idx="15">
                  <c:v>402.0</c:v>
                </c:pt>
                <c:pt idx="16">
                  <c:v>349.0</c:v>
                </c:pt>
                <c:pt idx="17">
                  <c:v>343.0</c:v>
                </c:pt>
                <c:pt idx="18">
                  <c:v>296.0</c:v>
                </c:pt>
                <c:pt idx="19">
                  <c:v>291.0</c:v>
                </c:pt>
                <c:pt idx="20">
                  <c:v>285.0</c:v>
                </c:pt>
                <c:pt idx="21">
                  <c:v>178.0</c:v>
                </c:pt>
              </c:numCache>
            </c:numRef>
          </c:val>
          <c:smooth val="0"/>
        </c:ser>
        <c:ser>
          <c:idx val="2"/>
          <c:order val="2"/>
          <c:tx>
            <c:v>2014, females</c:v>
          </c:tx>
          <c:spPr>
            <a:ln w="22225" cap="rnd" cmpd="sng" algn="ctr">
              <a:solidFill>
                <a:srgbClr val="FF0000"/>
              </a:solidFill>
              <a:round/>
            </a:ln>
            <a:effectLst/>
          </c:spPr>
          <c:marker>
            <c:symbol val="none"/>
          </c:marker>
          <c:cat>
            <c:numRef>
              <c:f>weekly!$B$28:$B$49</c:f>
              <c:numCache>
                <c:formatCode>[$-409]d\-mmm;@</c:formatCode>
                <c:ptCount val="22"/>
                <c:pt idx="0">
                  <c:v>41820.0</c:v>
                </c:pt>
                <c:pt idx="1">
                  <c:v>41827.0</c:v>
                </c:pt>
                <c:pt idx="2">
                  <c:v>41834.0</c:v>
                </c:pt>
                <c:pt idx="3">
                  <c:v>41841.0</c:v>
                </c:pt>
                <c:pt idx="4">
                  <c:v>41848.0</c:v>
                </c:pt>
                <c:pt idx="5">
                  <c:v>41855.0</c:v>
                </c:pt>
                <c:pt idx="6">
                  <c:v>41862.0</c:v>
                </c:pt>
                <c:pt idx="7">
                  <c:v>41869.0</c:v>
                </c:pt>
                <c:pt idx="8">
                  <c:v>41876.0</c:v>
                </c:pt>
                <c:pt idx="9">
                  <c:v>41883.0</c:v>
                </c:pt>
                <c:pt idx="10">
                  <c:v>41890.0</c:v>
                </c:pt>
                <c:pt idx="11">
                  <c:v>41897.0</c:v>
                </c:pt>
                <c:pt idx="12">
                  <c:v>41904.0</c:v>
                </c:pt>
                <c:pt idx="13">
                  <c:v>41911.0</c:v>
                </c:pt>
                <c:pt idx="14">
                  <c:v>41918.0</c:v>
                </c:pt>
                <c:pt idx="15">
                  <c:v>41925.0</c:v>
                </c:pt>
                <c:pt idx="16">
                  <c:v>41932.0</c:v>
                </c:pt>
                <c:pt idx="17">
                  <c:v>41939.0</c:v>
                </c:pt>
                <c:pt idx="18">
                  <c:v>41946.0</c:v>
                </c:pt>
                <c:pt idx="19">
                  <c:v>41953.0</c:v>
                </c:pt>
                <c:pt idx="20">
                  <c:v>41960.0</c:v>
                </c:pt>
                <c:pt idx="21">
                  <c:v>41967.0</c:v>
                </c:pt>
              </c:numCache>
            </c:numRef>
          </c:cat>
          <c:val>
            <c:numRef>
              <c:f>weekly!$J$28:$J$49</c:f>
              <c:numCache>
                <c:formatCode>General</c:formatCode>
                <c:ptCount val="22"/>
                <c:pt idx="0">
                  <c:v>238.0</c:v>
                </c:pt>
                <c:pt idx="1">
                  <c:v>250.0</c:v>
                </c:pt>
                <c:pt idx="2">
                  <c:v>262.0</c:v>
                </c:pt>
                <c:pt idx="3">
                  <c:v>304.0</c:v>
                </c:pt>
                <c:pt idx="4">
                  <c:v>283.0</c:v>
                </c:pt>
                <c:pt idx="5">
                  <c:v>315.0</c:v>
                </c:pt>
                <c:pt idx="6">
                  <c:v>373.0</c:v>
                </c:pt>
                <c:pt idx="7">
                  <c:v>465.0</c:v>
                </c:pt>
                <c:pt idx="8">
                  <c:v>516.0</c:v>
                </c:pt>
                <c:pt idx="9">
                  <c:v>398.0</c:v>
                </c:pt>
                <c:pt idx="10">
                  <c:v>350.0</c:v>
                </c:pt>
                <c:pt idx="11">
                  <c:v>329.0</c:v>
                </c:pt>
                <c:pt idx="12">
                  <c:v>449.0</c:v>
                </c:pt>
                <c:pt idx="13">
                  <c:v>350.0</c:v>
                </c:pt>
                <c:pt idx="14">
                  <c:v>414.0</c:v>
                </c:pt>
                <c:pt idx="15">
                  <c:v>446.0</c:v>
                </c:pt>
                <c:pt idx="16">
                  <c:v>421.0</c:v>
                </c:pt>
                <c:pt idx="17">
                  <c:v>425.0</c:v>
                </c:pt>
                <c:pt idx="18">
                  <c:v>360.0</c:v>
                </c:pt>
                <c:pt idx="19">
                  <c:v>350.0</c:v>
                </c:pt>
                <c:pt idx="20">
                  <c:v>340.0</c:v>
                </c:pt>
                <c:pt idx="21">
                  <c:v>214.0</c:v>
                </c:pt>
              </c:numCache>
            </c:numRef>
          </c:val>
          <c:smooth val="0"/>
        </c:ser>
        <c:ser>
          <c:idx val="3"/>
          <c:order val="3"/>
          <c:tx>
            <c:v>2014, males</c:v>
          </c:tx>
          <c:spPr>
            <a:ln w="22225" cap="rnd" cmpd="sng" algn="ctr">
              <a:solidFill>
                <a:srgbClr val="0070C0"/>
              </a:solidFill>
              <a:round/>
            </a:ln>
            <a:effectLst/>
          </c:spPr>
          <c:marker>
            <c:symbol val="none"/>
          </c:marker>
          <c:cat>
            <c:numRef>
              <c:f>weekly!$B$28:$B$49</c:f>
              <c:numCache>
                <c:formatCode>[$-409]d\-mmm;@</c:formatCode>
                <c:ptCount val="22"/>
                <c:pt idx="0">
                  <c:v>41820.0</c:v>
                </c:pt>
                <c:pt idx="1">
                  <c:v>41827.0</c:v>
                </c:pt>
                <c:pt idx="2">
                  <c:v>41834.0</c:v>
                </c:pt>
                <c:pt idx="3">
                  <c:v>41841.0</c:v>
                </c:pt>
                <c:pt idx="4">
                  <c:v>41848.0</c:v>
                </c:pt>
                <c:pt idx="5">
                  <c:v>41855.0</c:v>
                </c:pt>
                <c:pt idx="6">
                  <c:v>41862.0</c:v>
                </c:pt>
                <c:pt idx="7">
                  <c:v>41869.0</c:v>
                </c:pt>
                <c:pt idx="8">
                  <c:v>41876.0</c:v>
                </c:pt>
                <c:pt idx="9">
                  <c:v>41883.0</c:v>
                </c:pt>
                <c:pt idx="10">
                  <c:v>41890.0</c:v>
                </c:pt>
                <c:pt idx="11">
                  <c:v>41897.0</c:v>
                </c:pt>
                <c:pt idx="12">
                  <c:v>41904.0</c:v>
                </c:pt>
                <c:pt idx="13">
                  <c:v>41911.0</c:v>
                </c:pt>
                <c:pt idx="14">
                  <c:v>41918.0</c:v>
                </c:pt>
                <c:pt idx="15">
                  <c:v>41925.0</c:v>
                </c:pt>
                <c:pt idx="16">
                  <c:v>41932.0</c:v>
                </c:pt>
                <c:pt idx="17">
                  <c:v>41939.0</c:v>
                </c:pt>
                <c:pt idx="18">
                  <c:v>41946.0</c:v>
                </c:pt>
                <c:pt idx="19">
                  <c:v>41953.0</c:v>
                </c:pt>
                <c:pt idx="20">
                  <c:v>41960.0</c:v>
                </c:pt>
                <c:pt idx="21">
                  <c:v>41967.0</c:v>
                </c:pt>
              </c:numCache>
            </c:numRef>
          </c:cat>
          <c:val>
            <c:numRef>
              <c:f>weekly!$K$28:$K$49</c:f>
              <c:numCache>
                <c:formatCode>General</c:formatCode>
                <c:ptCount val="22"/>
                <c:pt idx="0">
                  <c:v>258.0</c:v>
                </c:pt>
                <c:pt idx="1">
                  <c:v>303.0</c:v>
                </c:pt>
                <c:pt idx="2">
                  <c:v>294.0</c:v>
                </c:pt>
                <c:pt idx="3">
                  <c:v>230.0</c:v>
                </c:pt>
                <c:pt idx="4">
                  <c:v>269.0</c:v>
                </c:pt>
                <c:pt idx="5">
                  <c:v>265.0</c:v>
                </c:pt>
                <c:pt idx="6">
                  <c:v>355.0</c:v>
                </c:pt>
                <c:pt idx="7">
                  <c:v>432.0</c:v>
                </c:pt>
                <c:pt idx="8">
                  <c:v>531.0</c:v>
                </c:pt>
                <c:pt idx="9">
                  <c:v>458.0</c:v>
                </c:pt>
                <c:pt idx="10">
                  <c:v>333.0</c:v>
                </c:pt>
                <c:pt idx="11">
                  <c:v>316.0</c:v>
                </c:pt>
                <c:pt idx="12">
                  <c:v>373.0</c:v>
                </c:pt>
                <c:pt idx="13">
                  <c:v>345.0</c:v>
                </c:pt>
                <c:pt idx="14">
                  <c:v>385.0</c:v>
                </c:pt>
                <c:pt idx="15">
                  <c:v>365.0</c:v>
                </c:pt>
                <c:pt idx="16">
                  <c:v>411.0</c:v>
                </c:pt>
                <c:pt idx="17">
                  <c:v>379.0</c:v>
                </c:pt>
                <c:pt idx="18">
                  <c:v>355.0</c:v>
                </c:pt>
                <c:pt idx="19">
                  <c:v>346.0</c:v>
                </c:pt>
                <c:pt idx="20">
                  <c:v>329.0</c:v>
                </c:pt>
                <c:pt idx="21">
                  <c:v>245.0</c:v>
                </c:pt>
              </c:numCache>
            </c:numRef>
          </c:val>
          <c:smooth val="0"/>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marker val="1"/>
        <c:smooth val="0"/>
        <c:axId val="2119618616"/>
        <c:axId val="2120525976"/>
      </c:lineChart>
      <c:dateAx>
        <c:axId val="2119618616"/>
        <c:scaling>
          <c:orientation val="minMax"/>
        </c:scaling>
        <c:delete val="0"/>
        <c:axPos val="b"/>
        <c:title>
          <c:tx>
            <c:rich>
              <a:bodyPr rot="0" spcFirstLastPara="1" vertOverflow="ellipsis" vert="horz" wrap="square" anchor="ctr" anchorCtr="1"/>
              <a:lstStyle/>
              <a:p>
                <a:pPr>
                  <a:defRPr sz="1400" b="0" i="0" u="none" strike="noStrike" kern="1200" cap="none" baseline="0">
                    <a:solidFill>
                      <a:schemeClr val="tx1"/>
                    </a:solidFill>
                    <a:latin typeface="+mn-lt"/>
                    <a:ea typeface="+mn-ea"/>
                    <a:cs typeface="+mn-cs"/>
                  </a:defRPr>
                </a:pPr>
                <a:r>
                  <a:rPr lang="en-US" sz="1400" b="0" cap="none" baseline="0" dirty="0">
                    <a:solidFill>
                      <a:schemeClr val="tx1"/>
                    </a:solidFill>
                  </a:rPr>
                  <a:t>Week</a:t>
                </a:r>
              </a:p>
            </c:rich>
          </c:tx>
          <c:layout>
            <c:manualLayout>
              <c:xMode val="edge"/>
              <c:yMode val="edge"/>
              <c:x val="0.489090227357944"/>
              <c:y val="0.924274499844998"/>
            </c:manualLayout>
          </c:layout>
          <c:overlay val="0"/>
          <c:spPr>
            <a:noFill/>
            <a:ln>
              <a:noFill/>
            </a:ln>
            <a:effectLst/>
          </c:spPr>
        </c:title>
        <c:numFmt formatCode="[$-409]d\-mmm;@" sourceLinked="1"/>
        <c:majorTickMark val="in"/>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defRPr sz="1400" b="0" i="0" u="none" strike="noStrike" kern="1200" spc="20" baseline="0">
                <a:solidFill>
                  <a:schemeClr val="tx1"/>
                </a:solidFill>
                <a:latin typeface="+mn-lt"/>
                <a:ea typeface="+mn-ea"/>
                <a:cs typeface="+mn-cs"/>
              </a:defRPr>
            </a:pPr>
            <a:endParaRPr lang="en-US"/>
          </a:p>
        </c:txPr>
        <c:crossAx val="2120525976"/>
        <c:crosses val="autoZero"/>
        <c:auto val="1"/>
        <c:lblOffset val="100"/>
        <c:baseTimeUnit val="days"/>
        <c:majorUnit val="7.0"/>
        <c:majorTimeUnit val="days"/>
      </c:dateAx>
      <c:valAx>
        <c:axId val="2120525976"/>
        <c:scaling>
          <c:orientation val="minMax"/>
        </c:scaling>
        <c:delete val="0"/>
        <c:axPos val="l"/>
        <c:title>
          <c:tx>
            <c:rich>
              <a:bodyPr rot="-5400000" spcFirstLastPara="1" vertOverflow="ellipsis" vert="horz" wrap="square" anchor="ctr" anchorCtr="1"/>
              <a:lstStyle/>
              <a:p>
                <a:pPr>
                  <a:defRPr sz="1400" b="0" i="0" u="none" strike="noStrike" kern="1200" cap="none" baseline="0">
                    <a:solidFill>
                      <a:schemeClr val="tx1"/>
                    </a:solidFill>
                    <a:latin typeface="+mn-lt"/>
                    <a:ea typeface="+mn-ea"/>
                    <a:cs typeface="+mn-cs"/>
                  </a:defRPr>
                </a:pPr>
                <a:r>
                  <a:rPr lang="en-US" sz="1400" b="0" cap="none" baseline="0">
                    <a:solidFill>
                      <a:schemeClr val="tx1"/>
                    </a:solidFill>
                  </a:rPr>
                  <a:t>Number of HPV Doses</a:t>
                </a:r>
              </a:p>
            </c:rich>
          </c:tx>
          <c:layout>
            <c:manualLayout>
              <c:xMode val="edge"/>
              <c:yMode val="edge"/>
              <c:x val="0.0154190643524931"/>
              <c:y val="0.277030191585333"/>
            </c:manualLayout>
          </c:layout>
          <c:overlay val="0"/>
          <c:spPr>
            <a:noFill/>
            <a:ln>
              <a:noFill/>
            </a:ln>
            <a:effectLst/>
          </c:spPr>
        </c:title>
        <c:numFmt formatCode="General" sourceLinked="1"/>
        <c:majorTickMark val="none"/>
        <c:minorTickMark val="none"/>
        <c:tickLblPos val="nextTo"/>
        <c:spPr>
          <a:noFill/>
          <a:ln>
            <a:noFill/>
          </a:ln>
          <a:effectLst/>
        </c:spPr>
        <c:txPr>
          <a:bodyPr rot="0" spcFirstLastPara="1" vertOverflow="ellipsis" wrap="square" anchor="ctr" anchorCtr="1"/>
          <a:lstStyle/>
          <a:p>
            <a:pPr>
              <a:defRPr sz="1400" b="0" i="0" u="none" strike="noStrike" kern="1200" spc="20" baseline="0">
                <a:solidFill>
                  <a:schemeClr val="tx1"/>
                </a:solidFill>
                <a:latin typeface="+mn-lt"/>
                <a:ea typeface="+mn-ea"/>
                <a:cs typeface="+mn-cs"/>
              </a:defRPr>
            </a:pPr>
            <a:endParaRPr lang="en-US"/>
          </a:p>
        </c:txPr>
        <c:crossAx val="2119618616"/>
        <c:crosses val="autoZero"/>
        <c:crossBetween val="midCat"/>
      </c:valAx>
      <c:spPr>
        <a:gradFill>
          <a:gsLst>
            <a:gs pos="100000">
              <a:schemeClr val="lt1">
                <a:lumMod val="95000"/>
              </a:schemeClr>
            </a:gs>
            <a:gs pos="0">
              <a:schemeClr val="lt1"/>
            </a:gs>
          </a:gsLst>
          <a:lin ang="5400000" scaled="0"/>
        </a:gradFill>
        <a:ln>
          <a:noFill/>
        </a:ln>
        <a:effectLst/>
      </c:spPr>
    </c:plotArea>
    <c:legend>
      <c:legendPos val="tr"/>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lt1"/>
    </a:solidFill>
    <a:ln>
      <a:solidFill>
        <a:schemeClr val="bg1">
          <a:lumMod val="75000"/>
        </a:schemeClr>
      </a:solid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tx>
            <c:strRef>
              <c:f>Sheet1!$B$1</c:f>
              <c:strCache>
                <c:ptCount val="1"/>
                <c:pt idx="0">
                  <c:v>Site, Male</c:v>
                </c:pt>
              </c:strCache>
            </c:strRef>
          </c:tx>
          <c:dPt>
            <c:idx val="0"/>
            <c:bubble3D val="0"/>
            <c:spPr>
              <a:solidFill>
                <a:srgbClr val="00B0F0"/>
              </a:solidFill>
            </c:spPr>
          </c:dPt>
          <c:dPt>
            <c:idx val="1"/>
            <c:bubble3D val="0"/>
            <c:spPr>
              <a:solidFill>
                <a:srgbClr val="92D050"/>
              </a:solidFill>
            </c:spPr>
          </c:dPt>
          <c:dPt>
            <c:idx val="2"/>
            <c:bubble3D val="0"/>
            <c:spPr>
              <a:solidFill>
                <a:srgbClr val="002060"/>
              </a:solidFill>
            </c:spPr>
          </c:dPt>
          <c:cat>
            <c:strRef>
              <c:f>Sheet1!$A$2:$A$5</c:f>
              <c:strCache>
                <c:ptCount val="4"/>
                <c:pt idx="0">
                  <c:v>Anus </c:v>
                </c:pt>
                <c:pt idx="1">
                  <c:v>Oropharynx </c:v>
                </c:pt>
                <c:pt idx="2">
                  <c:v>Penis </c:v>
                </c:pt>
                <c:pt idx="3">
                  <c:v>Rectum</c:v>
                </c:pt>
              </c:strCache>
            </c:strRef>
          </c:cat>
          <c:val>
            <c:numRef>
              <c:f>Sheet1!$B$2:$B$5</c:f>
              <c:numCache>
                <c:formatCode>General</c:formatCode>
                <c:ptCount val="4"/>
                <c:pt idx="0">
                  <c:v>1600.0</c:v>
                </c:pt>
                <c:pt idx="1">
                  <c:v>9100.0</c:v>
                </c:pt>
                <c:pt idx="2">
                  <c:v>700.0</c:v>
                </c:pt>
                <c:pt idx="3">
                  <c:v>200.0</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Sheet3!$A$2</c:f>
              <c:strCache>
                <c:ptCount val="1"/>
                <c:pt idx="0">
                  <c:v>Incidence (per 100,000)</c:v>
                </c:pt>
              </c:strCache>
            </c:strRef>
          </c:tx>
          <c:invertIfNegative val="0"/>
          <c:dLbls>
            <c:dLbl>
              <c:idx val="2"/>
              <c:layout>
                <c:manualLayout>
                  <c:x val="0.0"/>
                  <c:y val="0.020402956790071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
                  <c:y val="0.020402956790071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0"/>
                  <c:y val="0.020402956790071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Sheet3!$B$1:$F$1</c:f>
              <c:strCache>
                <c:ptCount val="5"/>
                <c:pt idx="0">
                  <c:v>Meningococcal Disease (all serogroups)</c:v>
                </c:pt>
                <c:pt idx="1">
                  <c:v>Meningoccal Disease Serogroup B</c:v>
                </c:pt>
                <c:pt idx="2">
                  <c:v>Pertussis</c:v>
                </c:pt>
                <c:pt idx="3">
                  <c:v>Oropharyngeal SCC (HPV associated)</c:v>
                </c:pt>
                <c:pt idx="4">
                  <c:v>Cervical cancer (HPV associated)</c:v>
                </c:pt>
              </c:strCache>
            </c:strRef>
          </c:cat>
          <c:val>
            <c:numRef>
              <c:f>Sheet3!$B$2:$F$2</c:f>
              <c:numCache>
                <c:formatCode>General</c:formatCode>
                <c:ptCount val="5"/>
                <c:pt idx="0">
                  <c:v>0.14</c:v>
                </c:pt>
                <c:pt idx="1">
                  <c:v>0.04</c:v>
                </c:pt>
                <c:pt idx="2">
                  <c:v>6.5</c:v>
                </c:pt>
                <c:pt idx="3">
                  <c:v>4.5</c:v>
                </c:pt>
                <c:pt idx="4">
                  <c:v>7.4</c:v>
                </c:pt>
              </c:numCache>
            </c:numRef>
          </c:val>
        </c:ser>
        <c:dLbls>
          <c:showLegendKey val="0"/>
          <c:showVal val="0"/>
          <c:showCatName val="0"/>
          <c:showSerName val="0"/>
          <c:showPercent val="0"/>
          <c:showBubbleSize val="0"/>
        </c:dLbls>
        <c:gapWidth val="150"/>
        <c:axId val="2137709624"/>
        <c:axId val="2131362728"/>
      </c:barChart>
      <c:catAx>
        <c:axId val="2137709624"/>
        <c:scaling>
          <c:orientation val="minMax"/>
        </c:scaling>
        <c:delete val="0"/>
        <c:axPos val="b"/>
        <c:numFmt formatCode="General" sourceLinked="0"/>
        <c:majorTickMark val="out"/>
        <c:minorTickMark val="none"/>
        <c:tickLblPos val="nextTo"/>
        <c:crossAx val="2131362728"/>
        <c:crosses val="autoZero"/>
        <c:auto val="1"/>
        <c:lblAlgn val="ctr"/>
        <c:lblOffset val="100"/>
        <c:noMultiLvlLbl val="0"/>
      </c:catAx>
      <c:valAx>
        <c:axId val="2131362728"/>
        <c:scaling>
          <c:orientation val="minMax"/>
        </c:scaling>
        <c:delete val="0"/>
        <c:axPos val="l"/>
        <c:majorGridlines/>
        <c:numFmt formatCode="General" sourceLinked="1"/>
        <c:majorTickMark val="out"/>
        <c:minorTickMark val="none"/>
        <c:tickLblPos val="nextTo"/>
        <c:crossAx val="2137709624"/>
        <c:crosses val="autoZero"/>
        <c:crossBetween val="between"/>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Sheet5!$A$2</c:f>
              <c:strCache>
                <c:ptCount val="1"/>
                <c:pt idx="0">
                  <c:v>Estimated Annual Deaths </c:v>
                </c:pt>
              </c:strCache>
            </c:strRef>
          </c:tx>
          <c:invertIfNegative val="0"/>
          <c:dLbls>
            <c:dLbl>
              <c:idx val="0"/>
              <c:layout>
                <c:manualLayout>
                  <c:x val="0.0"/>
                  <c:y val="0.0196923038755074"/>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
                  <c:y val="0.0147692279066306"/>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
                  <c:y val="0.019692303875507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00308641975308642"/>
                  <c:y val="0.0181640901615855"/>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Sheet5!$B$1:$E$1</c:f>
              <c:strCache>
                <c:ptCount val="4"/>
                <c:pt idx="0">
                  <c:v>Meningococcal Disease (all serogroups)</c:v>
                </c:pt>
                <c:pt idx="1">
                  <c:v>Meningoccal Disease Serogroup B</c:v>
                </c:pt>
                <c:pt idx="2">
                  <c:v>Pertussis</c:v>
                </c:pt>
                <c:pt idx="3">
                  <c:v>Cervical cancer (HPV associated)</c:v>
                </c:pt>
              </c:strCache>
            </c:strRef>
          </c:cat>
          <c:val>
            <c:numRef>
              <c:f>Sheet5!$B$2:$E$2</c:f>
              <c:numCache>
                <c:formatCode>General</c:formatCode>
                <c:ptCount val="4"/>
                <c:pt idx="0">
                  <c:v>70.0</c:v>
                </c:pt>
                <c:pt idx="1">
                  <c:v>7.5</c:v>
                </c:pt>
                <c:pt idx="2">
                  <c:v>6.0</c:v>
                </c:pt>
                <c:pt idx="3">
                  <c:v>4210.0</c:v>
                </c:pt>
              </c:numCache>
            </c:numRef>
          </c:val>
        </c:ser>
        <c:dLbls>
          <c:showLegendKey val="0"/>
          <c:showVal val="0"/>
          <c:showCatName val="0"/>
          <c:showSerName val="0"/>
          <c:showPercent val="0"/>
          <c:showBubbleSize val="0"/>
        </c:dLbls>
        <c:gapWidth val="150"/>
        <c:axId val="2121989512"/>
        <c:axId val="2121992344"/>
      </c:barChart>
      <c:catAx>
        <c:axId val="2121989512"/>
        <c:scaling>
          <c:orientation val="minMax"/>
        </c:scaling>
        <c:delete val="0"/>
        <c:axPos val="b"/>
        <c:numFmt formatCode="General" sourceLinked="0"/>
        <c:majorTickMark val="out"/>
        <c:minorTickMark val="none"/>
        <c:tickLblPos val="nextTo"/>
        <c:crossAx val="2121992344"/>
        <c:crosses val="autoZero"/>
        <c:auto val="1"/>
        <c:lblAlgn val="ctr"/>
        <c:lblOffset val="100"/>
        <c:noMultiLvlLbl val="0"/>
      </c:catAx>
      <c:valAx>
        <c:axId val="2121992344"/>
        <c:scaling>
          <c:orientation val="minMax"/>
        </c:scaling>
        <c:delete val="0"/>
        <c:axPos val="l"/>
        <c:majorGridlines/>
        <c:numFmt formatCode="General" sourceLinked="1"/>
        <c:majorTickMark val="out"/>
        <c:minorTickMark val="none"/>
        <c:tickLblPos val="nextTo"/>
        <c:crossAx val="2121989512"/>
        <c:crosses val="autoZero"/>
        <c:crossBetween val="between"/>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HPV 16/18</c:v>
                </c:pt>
              </c:strCache>
            </c:strRef>
          </c:tx>
          <c:spPr>
            <a:solidFill>
              <a:srgbClr val="FFC000"/>
            </a:solidFill>
            <a:ln>
              <a:noFill/>
            </a:ln>
            <a:effectLst>
              <a:outerShdw blurRad="40000" dist="23000" dir="5400000" rotWithShape="0">
                <a:srgbClr val="000000">
                  <a:alpha val="35000"/>
                </a:srgbClr>
              </a:outerShdw>
            </a:effectLst>
          </c:spPr>
          <c:invertIfNegative val="0"/>
          <c:cat>
            <c:strRef>
              <c:f>Sheet1!$A$2:$A$7</c:f>
              <c:strCache>
                <c:ptCount val="5"/>
                <c:pt idx="0">
                  <c:v>Cervical cancer</c:v>
                </c:pt>
                <c:pt idx="1">
                  <c:v>CIN 2/3</c:v>
                </c:pt>
                <c:pt idx="2">
                  <c:v>Oropharyngeal</c:v>
                </c:pt>
                <c:pt idx="3">
                  <c:v>Anal</c:v>
                </c:pt>
                <c:pt idx="4">
                  <c:v>Penile</c:v>
                </c:pt>
              </c:strCache>
            </c:strRef>
          </c:cat>
          <c:val>
            <c:numRef>
              <c:f>Sheet1!$B$2:$B$7</c:f>
              <c:numCache>
                <c:formatCode>General</c:formatCode>
                <c:ptCount val="6"/>
                <c:pt idx="0">
                  <c:v>70.0</c:v>
                </c:pt>
                <c:pt idx="1">
                  <c:v>50.0</c:v>
                </c:pt>
                <c:pt idx="2">
                  <c:v>62.0</c:v>
                </c:pt>
                <c:pt idx="3">
                  <c:v>72.0</c:v>
                </c:pt>
                <c:pt idx="4">
                  <c:v>51.0</c:v>
                </c:pt>
              </c:numCache>
            </c:numRef>
          </c:val>
          <c:extLst xmlns:c16r2="http://schemas.microsoft.com/office/drawing/2015/06/chart">
            <c:ext xmlns:c16="http://schemas.microsoft.com/office/drawing/2014/chart" uri="{C3380CC4-5D6E-409C-BE32-E72D297353CC}">
              <c16:uniqueId val="{00000000-F5BA-4ADA-AAFE-8458B0647A2A}"/>
            </c:ext>
          </c:extLst>
        </c:ser>
        <c:ser>
          <c:idx val="1"/>
          <c:order val="1"/>
          <c:tx>
            <c:strRef>
              <c:f>Sheet1!$C$1</c:f>
              <c:strCache>
                <c:ptCount val="1"/>
                <c:pt idx="0">
                  <c:v>HPV 31/33/45/52/58</c:v>
                </c:pt>
              </c:strCache>
            </c:strRef>
          </c:tx>
          <c:spPr>
            <a:solidFill>
              <a:srgbClr val="FF6226"/>
            </a:solidFill>
            <a:ln>
              <a:noFill/>
            </a:ln>
            <a:effectLst>
              <a:outerShdw blurRad="40000" dist="23000" dir="5400000" rotWithShape="0">
                <a:srgbClr val="000000">
                  <a:alpha val="35000"/>
                </a:srgbClr>
              </a:outerShdw>
            </a:effectLst>
          </c:spPr>
          <c:invertIfNegative val="0"/>
          <c:cat>
            <c:strRef>
              <c:f>Sheet1!$A$2:$A$7</c:f>
              <c:strCache>
                <c:ptCount val="5"/>
                <c:pt idx="0">
                  <c:v>Cervical cancer</c:v>
                </c:pt>
                <c:pt idx="1">
                  <c:v>CIN 2/3</c:v>
                </c:pt>
                <c:pt idx="2">
                  <c:v>Oropharyngeal</c:v>
                </c:pt>
                <c:pt idx="3">
                  <c:v>Anal</c:v>
                </c:pt>
                <c:pt idx="4">
                  <c:v>Penile</c:v>
                </c:pt>
              </c:strCache>
            </c:strRef>
          </c:cat>
          <c:val>
            <c:numRef>
              <c:f>Sheet1!$C$2:$C$7</c:f>
              <c:numCache>
                <c:formatCode>General</c:formatCode>
                <c:ptCount val="6"/>
                <c:pt idx="0">
                  <c:v>15.0</c:v>
                </c:pt>
                <c:pt idx="1">
                  <c:v>25.0</c:v>
                </c:pt>
                <c:pt idx="2">
                  <c:v>6.0</c:v>
                </c:pt>
                <c:pt idx="3">
                  <c:v>8.0</c:v>
                </c:pt>
                <c:pt idx="4">
                  <c:v>10.0</c:v>
                </c:pt>
              </c:numCache>
            </c:numRef>
          </c:val>
          <c:extLst xmlns:c16r2="http://schemas.microsoft.com/office/drawing/2015/06/chart">
            <c:ext xmlns:c16="http://schemas.microsoft.com/office/drawing/2014/chart" uri="{C3380CC4-5D6E-409C-BE32-E72D297353CC}">
              <c16:uniqueId val="{00000001-F5BA-4ADA-AAFE-8458B0647A2A}"/>
            </c:ext>
          </c:extLst>
        </c:ser>
        <c:ser>
          <c:idx val="2"/>
          <c:order val="2"/>
          <c:tx>
            <c:strRef>
              <c:f>Sheet1!$D$1</c:f>
              <c:strCache>
                <c:ptCount val="1"/>
                <c:pt idx="0">
                  <c:v>Column1</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Sheet1!$A$2:$A$7</c:f>
              <c:strCache>
                <c:ptCount val="5"/>
                <c:pt idx="0">
                  <c:v>Cervical cancer</c:v>
                </c:pt>
                <c:pt idx="1">
                  <c:v>CIN 2/3</c:v>
                </c:pt>
                <c:pt idx="2">
                  <c:v>Oropharyngeal</c:v>
                </c:pt>
                <c:pt idx="3">
                  <c:v>Anal</c:v>
                </c:pt>
                <c:pt idx="4">
                  <c:v>Penile</c:v>
                </c:pt>
              </c:strCache>
            </c:strRef>
          </c:cat>
          <c:val>
            <c:numRef>
              <c:f>Sheet1!$D$2:$D$7</c:f>
              <c:numCache>
                <c:formatCode>General</c:formatCode>
                <c:ptCount val="6"/>
              </c:numCache>
            </c:numRef>
          </c:val>
          <c:extLst xmlns:c16r2="http://schemas.microsoft.com/office/drawing/2015/06/chart">
            <c:ext xmlns:c16="http://schemas.microsoft.com/office/drawing/2014/chart" uri="{C3380CC4-5D6E-409C-BE32-E72D297353CC}">
              <c16:uniqueId val="{00000002-F5BA-4ADA-AAFE-8458B0647A2A}"/>
            </c:ext>
          </c:extLst>
        </c:ser>
        <c:dLbls>
          <c:showLegendKey val="0"/>
          <c:showVal val="0"/>
          <c:showCatName val="0"/>
          <c:showSerName val="0"/>
          <c:showPercent val="0"/>
          <c:showBubbleSize val="0"/>
        </c:dLbls>
        <c:gapWidth val="150"/>
        <c:overlap val="100"/>
        <c:axId val="2122050152"/>
        <c:axId val="2122057992"/>
      </c:barChart>
      <c:catAx>
        <c:axId val="2122050152"/>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HPV Related Cancer Type</a:t>
                </a:r>
              </a:p>
            </c:rich>
          </c:tx>
          <c:layout>
            <c:manualLayout>
              <c:xMode val="edge"/>
              <c:yMode val="edge"/>
              <c:x val="0.278723154170946"/>
              <c:y val="0.870943578244772"/>
            </c:manualLayout>
          </c:layout>
          <c:overlay val="0"/>
          <c:spPr>
            <a:noFill/>
            <a:ln>
              <a:noFill/>
            </a:ln>
            <a:effectLst/>
          </c:spPr>
        </c:title>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22057992"/>
        <c:crosses val="autoZero"/>
        <c:auto val="1"/>
        <c:lblAlgn val="ctr"/>
        <c:lblOffset val="100"/>
        <c:noMultiLvlLbl val="0"/>
      </c:catAx>
      <c:valAx>
        <c:axId val="212205799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dirty="0"/>
                  <a:t>%</a:t>
                </a:r>
              </a:p>
            </c:rich>
          </c:tx>
          <c:layout/>
          <c:overlay val="0"/>
          <c:spPr>
            <a:noFill/>
            <a:ln>
              <a:noFill/>
            </a:ln>
            <a:effectLst/>
          </c:spPr>
        </c:title>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122050152"/>
        <c:crosses val="autoZero"/>
        <c:crossBetween val="between"/>
      </c:valAx>
      <c:spPr>
        <a:noFill/>
        <a:ln>
          <a:noFill/>
        </a:ln>
        <a:effectLst/>
      </c:spPr>
    </c:plotArea>
    <c:legend>
      <c:legendPos val="r"/>
      <c:legendEntry>
        <c:idx val="0"/>
        <c:delete val="1"/>
      </c:legendEntry>
      <c:layout>
        <c:manualLayout>
          <c:xMode val="edge"/>
          <c:yMode val="edge"/>
          <c:x val="0.692046787629807"/>
          <c:y val="0.36731058038275"/>
          <c:w val="0.305869907565902"/>
          <c:h val="0.22564347916775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95297735479542"/>
          <c:y val="0.0235341550048179"/>
          <c:w val="0.87203352564223"/>
          <c:h val="0.876953820262913"/>
        </c:manualLayout>
      </c:layout>
      <c:barChart>
        <c:barDir val="col"/>
        <c:grouping val="stacked"/>
        <c:varyColors val="0"/>
        <c:ser>
          <c:idx val="0"/>
          <c:order val="0"/>
          <c:tx>
            <c:strRef>
              <c:f>'HPV 1 and 3 dose series QPR'!$I$2</c:f>
              <c:strCache>
                <c:ptCount val="1"/>
                <c:pt idx="0">
                  <c:v>Male - series complete</c:v>
                </c:pt>
              </c:strCache>
            </c:strRef>
          </c:tx>
          <c:spPr>
            <a:solidFill>
              <a:srgbClr val="31489F"/>
            </a:solidFill>
            <a:ln>
              <a:noFill/>
            </a:ln>
          </c:spPr>
          <c:invertIfNegative val="0"/>
          <c:cat>
            <c:strRef>
              <c:f>'HPV 1 and 3 dose series QPR'!$A$3:$A$57</c:f>
              <c:strCache>
                <c:ptCount val="55"/>
                <c:pt idx="0">
                  <c:v>Q1-2009</c:v>
                </c:pt>
                <c:pt idx="3">
                  <c:v>Q3-2009</c:v>
                </c:pt>
                <c:pt idx="6">
                  <c:v>Q1-2010</c:v>
                </c:pt>
                <c:pt idx="9">
                  <c:v>Q3-2010</c:v>
                </c:pt>
                <c:pt idx="12">
                  <c:v>Q1-2011</c:v>
                </c:pt>
                <c:pt idx="15">
                  <c:v>Q3-2011</c:v>
                </c:pt>
                <c:pt idx="18">
                  <c:v>Q1-2012</c:v>
                </c:pt>
                <c:pt idx="21">
                  <c:v>Q3-2012</c:v>
                </c:pt>
                <c:pt idx="24">
                  <c:v>Q1-2013</c:v>
                </c:pt>
                <c:pt idx="27">
                  <c:v>Q3-2013</c:v>
                </c:pt>
                <c:pt idx="30">
                  <c:v>Q1-2014</c:v>
                </c:pt>
                <c:pt idx="33">
                  <c:v>Q3-2014</c:v>
                </c:pt>
                <c:pt idx="36">
                  <c:v>Q1-2015</c:v>
                </c:pt>
                <c:pt idx="39">
                  <c:v>Q3-2015</c:v>
                </c:pt>
                <c:pt idx="42">
                  <c:v>Q1-2016</c:v>
                </c:pt>
                <c:pt idx="45">
                  <c:v>Q3-2016</c:v>
                </c:pt>
                <c:pt idx="48">
                  <c:v>Q1-2017</c:v>
                </c:pt>
                <c:pt idx="51">
                  <c:v>Q3-2017</c:v>
                </c:pt>
                <c:pt idx="54">
                  <c:v>Q1-2018</c:v>
                </c:pt>
              </c:strCache>
            </c:strRef>
          </c:cat>
          <c:val>
            <c:numRef>
              <c:f>'HPV 1 and 3 dose series QPR'!$I$3:$I$58</c:f>
              <c:numCache>
                <c:formatCode>General</c:formatCode>
                <c:ptCount val="56"/>
                <c:pt idx="19">
                  <c:v>0.0500840706744949</c:v>
                </c:pt>
                <c:pt idx="22">
                  <c:v>0.0831256177324151</c:v>
                </c:pt>
                <c:pt idx="25">
                  <c:v>0.125755553192914</c:v>
                </c:pt>
                <c:pt idx="28">
                  <c:v>0.175355282276642</c:v>
                </c:pt>
                <c:pt idx="31">
                  <c:v>0.219</c:v>
                </c:pt>
                <c:pt idx="34">
                  <c:v>0.2676</c:v>
                </c:pt>
                <c:pt idx="37">
                  <c:v>0.307</c:v>
                </c:pt>
                <c:pt idx="40">
                  <c:v>0.350017522927471</c:v>
                </c:pt>
                <c:pt idx="43">
                  <c:v>0.382956688836123</c:v>
                </c:pt>
                <c:pt idx="46">
                  <c:v>0.4201</c:v>
                </c:pt>
                <c:pt idx="49">
                  <c:v>0.5211</c:v>
                </c:pt>
                <c:pt idx="52">
                  <c:v>0.5577</c:v>
                </c:pt>
                <c:pt idx="55">
                  <c:v>0.572</c:v>
                </c:pt>
              </c:numCache>
            </c:numRef>
          </c:val>
        </c:ser>
        <c:ser>
          <c:idx val="1"/>
          <c:order val="1"/>
          <c:tx>
            <c:strRef>
              <c:f>'HPV 1 and 3 dose series QPR'!$H$2</c:f>
              <c:strCache>
                <c:ptCount val="1"/>
                <c:pt idx="0">
                  <c:v>Male - 1 dose</c:v>
                </c:pt>
              </c:strCache>
            </c:strRef>
          </c:tx>
          <c:spPr>
            <a:solidFill>
              <a:srgbClr val="97ADDD"/>
            </a:solidFill>
          </c:spPr>
          <c:invertIfNegative val="0"/>
          <c:cat>
            <c:strRef>
              <c:f>'HPV 1 and 3 dose series QPR'!$A$3:$A$57</c:f>
              <c:strCache>
                <c:ptCount val="55"/>
                <c:pt idx="0">
                  <c:v>Q1-2009</c:v>
                </c:pt>
                <c:pt idx="3">
                  <c:v>Q3-2009</c:v>
                </c:pt>
                <c:pt idx="6">
                  <c:v>Q1-2010</c:v>
                </c:pt>
                <c:pt idx="9">
                  <c:v>Q3-2010</c:v>
                </c:pt>
                <c:pt idx="12">
                  <c:v>Q1-2011</c:v>
                </c:pt>
                <c:pt idx="15">
                  <c:v>Q3-2011</c:v>
                </c:pt>
                <c:pt idx="18">
                  <c:v>Q1-2012</c:v>
                </c:pt>
                <c:pt idx="21">
                  <c:v>Q3-2012</c:v>
                </c:pt>
                <c:pt idx="24">
                  <c:v>Q1-2013</c:v>
                </c:pt>
                <c:pt idx="27">
                  <c:v>Q3-2013</c:v>
                </c:pt>
                <c:pt idx="30">
                  <c:v>Q1-2014</c:v>
                </c:pt>
                <c:pt idx="33">
                  <c:v>Q3-2014</c:v>
                </c:pt>
                <c:pt idx="36">
                  <c:v>Q1-2015</c:v>
                </c:pt>
                <c:pt idx="39">
                  <c:v>Q3-2015</c:v>
                </c:pt>
                <c:pt idx="42">
                  <c:v>Q1-2016</c:v>
                </c:pt>
                <c:pt idx="45">
                  <c:v>Q3-2016</c:v>
                </c:pt>
                <c:pt idx="48">
                  <c:v>Q1-2017</c:v>
                </c:pt>
                <c:pt idx="51">
                  <c:v>Q3-2017</c:v>
                </c:pt>
                <c:pt idx="54">
                  <c:v>Q1-2018</c:v>
                </c:pt>
              </c:strCache>
            </c:strRef>
          </c:cat>
          <c:val>
            <c:numRef>
              <c:f>'HPV 1 and 3 dose series QPR'!$H$3:$H$58</c:f>
              <c:numCache>
                <c:formatCode>General</c:formatCode>
                <c:ptCount val="56"/>
                <c:pt idx="19">
                  <c:v>0.149897815737558</c:v>
                </c:pt>
                <c:pt idx="22">
                  <c:v>0.202832807645509</c:v>
                </c:pt>
                <c:pt idx="25">
                  <c:v>0.224679369804649</c:v>
                </c:pt>
                <c:pt idx="28">
                  <c:v>0.248238847345769</c:v>
                </c:pt>
                <c:pt idx="31">
                  <c:v>0.25192178</c:v>
                </c:pt>
                <c:pt idx="34">
                  <c:v>0.255134</c:v>
                </c:pt>
                <c:pt idx="37">
                  <c:v>0.254</c:v>
                </c:pt>
                <c:pt idx="40">
                  <c:v>0.256248203407717</c:v>
                </c:pt>
                <c:pt idx="43">
                  <c:v>0.250987387429958</c:v>
                </c:pt>
                <c:pt idx="46">
                  <c:v>0.24888</c:v>
                </c:pt>
                <c:pt idx="49">
                  <c:v>0.1746</c:v>
                </c:pt>
                <c:pt idx="52">
                  <c:v>0.1685</c:v>
                </c:pt>
                <c:pt idx="55">
                  <c:v>0.173</c:v>
                </c:pt>
              </c:numCache>
            </c:numRef>
          </c:val>
        </c:ser>
        <c:ser>
          <c:idx val="2"/>
          <c:order val="2"/>
          <c:tx>
            <c:strRef>
              <c:f>'HPV 1 and 3 dose series QPR'!$G$2</c:f>
              <c:strCache>
                <c:ptCount val="1"/>
                <c:pt idx="0">
                  <c:v>Female - series complete</c:v>
                </c:pt>
              </c:strCache>
            </c:strRef>
          </c:tx>
          <c:spPr>
            <a:solidFill>
              <a:srgbClr val="B54951"/>
            </a:solidFill>
          </c:spPr>
          <c:invertIfNegative val="0"/>
          <c:cat>
            <c:strRef>
              <c:f>'HPV 1 and 3 dose series QPR'!$A$3:$A$57</c:f>
              <c:strCache>
                <c:ptCount val="55"/>
                <c:pt idx="0">
                  <c:v>Q1-2009</c:v>
                </c:pt>
                <c:pt idx="3">
                  <c:v>Q3-2009</c:v>
                </c:pt>
                <c:pt idx="6">
                  <c:v>Q1-2010</c:v>
                </c:pt>
                <c:pt idx="9">
                  <c:v>Q3-2010</c:v>
                </c:pt>
                <c:pt idx="12">
                  <c:v>Q1-2011</c:v>
                </c:pt>
                <c:pt idx="15">
                  <c:v>Q3-2011</c:v>
                </c:pt>
                <c:pt idx="18">
                  <c:v>Q1-2012</c:v>
                </c:pt>
                <c:pt idx="21">
                  <c:v>Q3-2012</c:v>
                </c:pt>
                <c:pt idx="24">
                  <c:v>Q1-2013</c:v>
                </c:pt>
                <c:pt idx="27">
                  <c:v>Q3-2013</c:v>
                </c:pt>
                <c:pt idx="30">
                  <c:v>Q1-2014</c:v>
                </c:pt>
                <c:pt idx="33">
                  <c:v>Q3-2014</c:v>
                </c:pt>
                <c:pt idx="36">
                  <c:v>Q1-2015</c:v>
                </c:pt>
                <c:pt idx="39">
                  <c:v>Q3-2015</c:v>
                </c:pt>
                <c:pt idx="42">
                  <c:v>Q1-2016</c:v>
                </c:pt>
                <c:pt idx="45">
                  <c:v>Q3-2016</c:v>
                </c:pt>
                <c:pt idx="48">
                  <c:v>Q1-2017</c:v>
                </c:pt>
                <c:pt idx="51">
                  <c:v>Q3-2017</c:v>
                </c:pt>
                <c:pt idx="54">
                  <c:v>Q1-2018</c:v>
                </c:pt>
              </c:strCache>
            </c:strRef>
          </c:cat>
          <c:val>
            <c:numRef>
              <c:f>'HPV 1 and 3 dose series QPR'!$G$3:$G$58</c:f>
              <c:numCache>
                <c:formatCode>General</c:formatCode>
                <c:ptCount val="56"/>
                <c:pt idx="0">
                  <c:v>0.177381564198335</c:v>
                </c:pt>
                <c:pt idx="3">
                  <c:v>0.224974404836575</c:v>
                </c:pt>
                <c:pt idx="6">
                  <c:v>0.258637524256971</c:v>
                </c:pt>
                <c:pt idx="9">
                  <c:v>0.292006945153713</c:v>
                </c:pt>
                <c:pt idx="12">
                  <c:v>0.31883158002247</c:v>
                </c:pt>
                <c:pt idx="15">
                  <c:v>0.333579818200388</c:v>
                </c:pt>
                <c:pt idx="18">
                  <c:v>0.347658053314268</c:v>
                </c:pt>
                <c:pt idx="21">
                  <c:v>0.354999489326933</c:v>
                </c:pt>
                <c:pt idx="24">
                  <c:v>0.367276069860076</c:v>
                </c:pt>
                <c:pt idx="27">
                  <c:v>0.385860484118068</c:v>
                </c:pt>
                <c:pt idx="30">
                  <c:v>0.399142069</c:v>
                </c:pt>
                <c:pt idx="33">
                  <c:v>0.418911</c:v>
                </c:pt>
                <c:pt idx="36">
                  <c:v>0.433</c:v>
                </c:pt>
                <c:pt idx="39">
                  <c:v>0.455393728934736</c:v>
                </c:pt>
                <c:pt idx="42">
                  <c:v>0.472160147073843</c:v>
                </c:pt>
                <c:pt idx="45">
                  <c:v>0.4968</c:v>
                </c:pt>
                <c:pt idx="48">
                  <c:v>0.5873</c:v>
                </c:pt>
                <c:pt idx="51">
                  <c:v>0.6137</c:v>
                </c:pt>
                <c:pt idx="54">
                  <c:v>0.622</c:v>
                </c:pt>
              </c:numCache>
            </c:numRef>
          </c:val>
        </c:ser>
        <c:ser>
          <c:idx val="3"/>
          <c:order val="3"/>
          <c:tx>
            <c:strRef>
              <c:f>'HPV 1 and 3 dose series QPR'!$F$2</c:f>
              <c:strCache>
                <c:ptCount val="1"/>
                <c:pt idx="0">
                  <c:v>Female - 1 dose</c:v>
                </c:pt>
              </c:strCache>
            </c:strRef>
          </c:tx>
          <c:spPr>
            <a:solidFill>
              <a:srgbClr val="EFCBD3"/>
            </a:solidFill>
          </c:spPr>
          <c:invertIfNegative val="0"/>
          <c:cat>
            <c:strRef>
              <c:f>'HPV 1 and 3 dose series QPR'!$A$3:$A$57</c:f>
              <c:strCache>
                <c:ptCount val="55"/>
                <c:pt idx="0">
                  <c:v>Q1-2009</c:v>
                </c:pt>
                <c:pt idx="3">
                  <c:v>Q3-2009</c:v>
                </c:pt>
                <c:pt idx="6">
                  <c:v>Q1-2010</c:v>
                </c:pt>
                <c:pt idx="9">
                  <c:v>Q3-2010</c:v>
                </c:pt>
                <c:pt idx="12">
                  <c:v>Q1-2011</c:v>
                </c:pt>
                <c:pt idx="15">
                  <c:v>Q3-2011</c:v>
                </c:pt>
                <c:pt idx="18">
                  <c:v>Q1-2012</c:v>
                </c:pt>
                <c:pt idx="21">
                  <c:v>Q3-2012</c:v>
                </c:pt>
                <c:pt idx="24">
                  <c:v>Q1-2013</c:v>
                </c:pt>
                <c:pt idx="27">
                  <c:v>Q3-2013</c:v>
                </c:pt>
                <c:pt idx="30">
                  <c:v>Q1-2014</c:v>
                </c:pt>
                <c:pt idx="33">
                  <c:v>Q3-2014</c:v>
                </c:pt>
                <c:pt idx="36">
                  <c:v>Q1-2015</c:v>
                </c:pt>
                <c:pt idx="39">
                  <c:v>Q3-2015</c:v>
                </c:pt>
                <c:pt idx="42">
                  <c:v>Q1-2016</c:v>
                </c:pt>
                <c:pt idx="45">
                  <c:v>Q3-2016</c:v>
                </c:pt>
                <c:pt idx="48">
                  <c:v>Q1-2017</c:v>
                </c:pt>
                <c:pt idx="51">
                  <c:v>Q3-2017</c:v>
                </c:pt>
                <c:pt idx="54">
                  <c:v>Q1-2018</c:v>
                </c:pt>
              </c:strCache>
            </c:strRef>
          </c:cat>
          <c:val>
            <c:numRef>
              <c:f>'HPV 1 and 3 dose series QPR'!$F$3:$F$58</c:f>
              <c:numCache>
                <c:formatCode>General</c:formatCode>
                <c:ptCount val="56"/>
                <c:pt idx="0">
                  <c:v>0.262094473468033</c:v>
                </c:pt>
                <c:pt idx="3">
                  <c:v>0.270778619034708</c:v>
                </c:pt>
                <c:pt idx="6">
                  <c:v>0.262465529567971</c:v>
                </c:pt>
                <c:pt idx="9">
                  <c:v>0.258800939638443</c:v>
                </c:pt>
                <c:pt idx="12">
                  <c:v>0.243664589929527</c:v>
                </c:pt>
                <c:pt idx="15">
                  <c:v>0.244681850679195</c:v>
                </c:pt>
                <c:pt idx="18">
                  <c:v>0.241295066898172</c:v>
                </c:pt>
                <c:pt idx="21">
                  <c:v>0.239938719231948</c:v>
                </c:pt>
                <c:pt idx="24">
                  <c:v>0.237524256970687</c:v>
                </c:pt>
                <c:pt idx="27">
                  <c:v>0.240690429986723</c:v>
                </c:pt>
                <c:pt idx="30">
                  <c:v>0.23676029</c:v>
                </c:pt>
                <c:pt idx="33">
                  <c:v>0.236869</c:v>
                </c:pt>
                <c:pt idx="36">
                  <c:v>0.236</c:v>
                </c:pt>
                <c:pt idx="39">
                  <c:v>0.237540598508835</c:v>
                </c:pt>
                <c:pt idx="42">
                  <c:v>0.233536921662752</c:v>
                </c:pt>
                <c:pt idx="45">
                  <c:v>0.231003084</c:v>
                </c:pt>
                <c:pt idx="48">
                  <c:v>0.1587</c:v>
                </c:pt>
                <c:pt idx="51">
                  <c:v>0.1533</c:v>
                </c:pt>
                <c:pt idx="54">
                  <c:v>0.158</c:v>
                </c:pt>
              </c:numCache>
            </c:numRef>
          </c:val>
        </c:ser>
        <c:dLbls>
          <c:showLegendKey val="0"/>
          <c:showVal val="0"/>
          <c:showCatName val="0"/>
          <c:showSerName val="0"/>
          <c:showPercent val="0"/>
          <c:showBubbleSize val="0"/>
        </c:dLbls>
        <c:gapWidth val="0"/>
        <c:overlap val="100"/>
        <c:axId val="2122262008"/>
        <c:axId val="2122273768"/>
      </c:barChart>
      <c:catAx>
        <c:axId val="2122262008"/>
        <c:scaling>
          <c:orientation val="minMax"/>
        </c:scaling>
        <c:delete val="0"/>
        <c:axPos val="b"/>
        <c:numFmt formatCode="General" sourceLinked="1"/>
        <c:majorTickMark val="out"/>
        <c:minorTickMark val="none"/>
        <c:tickLblPos val="nextTo"/>
        <c:spPr>
          <a:ln/>
        </c:spPr>
        <c:txPr>
          <a:bodyPr/>
          <a:lstStyle/>
          <a:p>
            <a:pPr>
              <a:defRPr sz="800" baseline="0"/>
            </a:pPr>
            <a:endParaRPr lang="en-US"/>
          </a:p>
        </c:txPr>
        <c:crossAx val="2122273768"/>
        <c:crosses val="autoZero"/>
        <c:auto val="1"/>
        <c:lblAlgn val="ctr"/>
        <c:lblOffset val="100"/>
        <c:tickMarkSkip val="3"/>
        <c:noMultiLvlLbl val="0"/>
      </c:catAx>
      <c:valAx>
        <c:axId val="2122273768"/>
        <c:scaling>
          <c:orientation val="minMax"/>
          <c:max val="0.9"/>
        </c:scaling>
        <c:delete val="0"/>
        <c:axPos val="l"/>
        <c:title>
          <c:tx>
            <c:rich>
              <a:bodyPr/>
              <a:lstStyle/>
              <a:p>
                <a:pPr>
                  <a:defRPr sz="1400"/>
                </a:pPr>
                <a:r>
                  <a:rPr lang="en-US" sz="1400"/>
                  <a:t>Percent</a:t>
                </a:r>
                <a:r>
                  <a:rPr lang="en-US" sz="1400" baseline="0"/>
                  <a:t> </a:t>
                </a:r>
                <a:r>
                  <a:rPr lang="en-US" sz="1400"/>
                  <a:t> coverage</a:t>
                </a:r>
              </a:p>
            </c:rich>
          </c:tx>
          <c:layout>
            <c:manualLayout>
              <c:xMode val="edge"/>
              <c:yMode val="edge"/>
              <c:x val="0.00157278915264448"/>
              <c:y val="0.268505348003737"/>
            </c:manualLayout>
          </c:layout>
          <c:overlay val="0"/>
        </c:title>
        <c:numFmt formatCode="0%" sourceLinked="0"/>
        <c:majorTickMark val="out"/>
        <c:minorTickMark val="none"/>
        <c:tickLblPos val="nextTo"/>
        <c:txPr>
          <a:bodyPr/>
          <a:lstStyle/>
          <a:p>
            <a:pPr>
              <a:defRPr sz="1200"/>
            </a:pPr>
            <a:endParaRPr lang="en-US"/>
          </a:p>
        </c:txPr>
        <c:crossAx val="2122262008"/>
        <c:crosses val="autoZero"/>
        <c:crossBetween val="between"/>
      </c:valAx>
      <c:spPr>
        <a:noFill/>
        <a:ln w="25400">
          <a:noFill/>
        </a:ln>
      </c:spPr>
    </c:plotArea>
    <c:legend>
      <c:legendPos val="l"/>
      <c:layout>
        <c:manualLayout>
          <c:xMode val="edge"/>
          <c:yMode val="edge"/>
          <c:x val="0.10958535891493"/>
          <c:y val="0.134701972555746"/>
          <c:w val="0.23383295645662"/>
          <c:h val="0.226954601235549"/>
        </c:manualLayout>
      </c:layout>
      <c:overlay val="0"/>
      <c:txPr>
        <a:bodyPr/>
        <a:lstStyle/>
        <a:p>
          <a:pPr>
            <a:defRPr sz="1200"/>
          </a:pPr>
          <a:endParaRPr lang="en-US"/>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0830037314149787"/>
          <c:y val="0.0403509229854556"/>
          <c:w val="0.880106985162726"/>
          <c:h val="0.768322385116225"/>
        </c:manualLayout>
      </c:layout>
      <c:lineChart>
        <c:grouping val="standard"/>
        <c:varyColors val="0"/>
        <c:ser>
          <c:idx val="0"/>
          <c:order val="0"/>
          <c:tx>
            <c:strRef>
              <c:f>Sheet1!$F$1</c:f>
              <c:strCache>
                <c:ptCount val="1"/>
                <c:pt idx="0">
                  <c:v>Tdap</c:v>
                </c:pt>
              </c:strCache>
            </c:strRef>
          </c:tx>
          <c:spPr>
            <a:ln w="38100">
              <a:solidFill>
                <a:schemeClr val="accent3">
                  <a:lumMod val="50000"/>
                </a:schemeClr>
              </a:solidFill>
            </a:ln>
          </c:spPr>
          <c:marker>
            <c:symbol val="none"/>
          </c:marker>
          <c:cat>
            <c:strRef>
              <c:f>Sheet1!$E$2:$E$149</c:f>
              <c:strCache>
                <c:ptCount val="148"/>
                <c:pt idx="0">
                  <c:v>2005-01</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2006-01</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2007-01</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2008-01</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2009-01</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2010-01</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2011-01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2012-01</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2013-01</c:v>
                </c:pt>
                <c:pt idx="97">
                  <c:v>2013-02</c:v>
                </c:pt>
                <c:pt idx="98">
                  <c:v>2013-03</c:v>
                </c:pt>
                <c:pt idx="99">
                  <c:v>2013-04</c:v>
                </c:pt>
                <c:pt idx="100">
                  <c:v>2013-05</c:v>
                </c:pt>
                <c:pt idx="101">
                  <c:v>2013-06</c:v>
                </c:pt>
                <c:pt idx="102">
                  <c:v>2013-07</c:v>
                </c:pt>
                <c:pt idx="103">
                  <c:v>2013-08</c:v>
                </c:pt>
                <c:pt idx="104">
                  <c:v>2013-09</c:v>
                </c:pt>
                <c:pt idx="105">
                  <c:v>2013-10</c:v>
                </c:pt>
                <c:pt idx="106">
                  <c:v>2013-11</c:v>
                </c:pt>
                <c:pt idx="107">
                  <c:v>2013-12</c:v>
                </c:pt>
                <c:pt idx="108">
                  <c:v>2014-01</c:v>
                </c:pt>
                <c:pt idx="109">
                  <c:v>2014-02</c:v>
                </c:pt>
                <c:pt idx="110">
                  <c:v>2014-03</c:v>
                </c:pt>
                <c:pt idx="111">
                  <c:v>2014-04</c:v>
                </c:pt>
                <c:pt idx="112">
                  <c:v>2014-05</c:v>
                </c:pt>
                <c:pt idx="113">
                  <c:v>2014-06</c:v>
                </c:pt>
                <c:pt idx="114">
                  <c:v>2014-07</c:v>
                </c:pt>
                <c:pt idx="115">
                  <c:v>2014-08</c:v>
                </c:pt>
                <c:pt idx="116">
                  <c:v>2014-09</c:v>
                </c:pt>
                <c:pt idx="117">
                  <c:v>2014-10</c:v>
                </c:pt>
                <c:pt idx="118">
                  <c:v>2014-11</c:v>
                </c:pt>
                <c:pt idx="119">
                  <c:v>2014-12</c:v>
                </c:pt>
                <c:pt idx="120">
                  <c:v>2015-01</c:v>
                </c:pt>
                <c:pt idx="121">
                  <c:v>2015-02</c:v>
                </c:pt>
                <c:pt idx="122">
                  <c:v>2015-03</c:v>
                </c:pt>
                <c:pt idx="123">
                  <c:v>2015-04</c:v>
                </c:pt>
                <c:pt idx="124">
                  <c:v>2015-05</c:v>
                </c:pt>
                <c:pt idx="125">
                  <c:v>2015-06</c:v>
                </c:pt>
                <c:pt idx="126">
                  <c:v>2015-07</c:v>
                </c:pt>
                <c:pt idx="127">
                  <c:v>2015-08</c:v>
                </c:pt>
                <c:pt idx="128">
                  <c:v>2015-09</c:v>
                </c:pt>
                <c:pt idx="129">
                  <c:v>2015-10</c:v>
                </c:pt>
                <c:pt idx="130">
                  <c:v>2015-11</c:v>
                </c:pt>
                <c:pt idx="131">
                  <c:v>2015-12</c:v>
                </c:pt>
                <c:pt idx="132">
                  <c:v>2016-01</c:v>
                </c:pt>
                <c:pt idx="133">
                  <c:v>2016-02</c:v>
                </c:pt>
                <c:pt idx="134">
                  <c:v>2016-03</c:v>
                </c:pt>
                <c:pt idx="135">
                  <c:v>2016-04</c:v>
                </c:pt>
                <c:pt idx="136">
                  <c:v>2016-05</c:v>
                </c:pt>
                <c:pt idx="137">
                  <c:v>2016-06</c:v>
                </c:pt>
                <c:pt idx="138">
                  <c:v>2016-07</c:v>
                </c:pt>
                <c:pt idx="139">
                  <c:v>2016-08</c:v>
                </c:pt>
                <c:pt idx="140">
                  <c:v>2016-09</c:v>
                </c:pt>
                <c:pt idx="141">
                  <c:v>2016-10</c:v>
                </c:pt>
                <c:pt idx="142">
                  <c:v>2016-11</c:v>
                </c:pt>
                <c:pt idx="143">
                  <c:v>2016-12</c:v>
                </c:pt>
                <c:pt idx="144">
                  <c:v>2017-01</c:v>
                </c:pt>
                <c:pt idx="145">
                  <c:v>2017-02</c:v>
                </c:pt>
                <c:pt idx="146">
                  <c:v>2017-03</c:v>
                </c:pt>
                <c:pt idx="147">
                  <c:v>2017-04</c:v>
                </c:pt>
              </c:strCache>
            </c:strRef>
          </c:cat>
          <c:val>
            <c:numRef>
              <c:f>Sheet1!$F$2:$F$149</c:f>
              <c:numCache>
                <c:formatCode>General</c:formatCode>
                <c:ptCount val="148"/>
                <c:pt idx="0">
                  <c:v>25.0</c:v>
                </c:pt>
                <c:pt idx="1">
                  <c:v>20.0</c:v>
                </c:pt>
                <c:pt idx="2">
                  <c:v>21.0</c:v>
                </c:pt>
                <c:pt idx="3">
                  <c:v>36.0</c:v>
                </c:pt>
                <c:pt idx="4">
                  <c:v>52.0</c:v>
                </c:pt>
                <c:pt idx="5">
                  <c:v>79.0</c:v>
                </c:pt>
                <c:pt idx="6">
                  <c:v>59.0</c:v>
                </c:pt>
                <c:pt idx="7">
                  <c:v>159.0</c:v>
                </c:pt>
                <c:pt idx="8">
                  <c:v>173.0</c:v>
                </c:pt>
                <c:pt idx="9">
                  <c:v>292.0</c:v>
                </c:pt>
                <c:pt idx="10">
                  <c:v>381.0</c:v>
                </c:pt>
                <c:pt idx="11">
                  <c:v>362.0</c:v>
                </c:pt>
                <c:pt idx="12">
                  <c:v>440.0</c:v>
                </c:pt>
                <c:pt idx="13">
                  <c:v>624.0</c:v>
                </c:pt>
                <c:pt idx="14">
                  <c:v>915.0</c:v>
                </c:pt>
                <c:pt idx="15">
                  <c:v>1130.0</c:v>
                </c:pt>
                <c:pt idx="16">
                  <c:v>1661.0</c:v>
                </c:pt>
                <c:pt idx="17">
                  <c:v>2149.0</c:v>
                </c:pt>
                <c:pt idx="18">
                  <c:v>1781.0</c:v>
                </c:pt>
                <c:pt idx="19">
                  <c:v>2729.0</c:v>
                </c:pt>
                <c:pt idx="20">
                  <c:v>2052.0</c:v>
                </c:pt>
                <c:pt idx="21">
                  <c:v>2064.0</c:v>
                </c:pt>
                <c:pt idx="22">
                  <c:v>1757.0</c:v>
                </c:pt>
                <c:pt idx="23">
                  <c:v>1506.0</c:v>
                </c:pt>
                <c:pt idx="24">
                  <c:v>1781.0</c:v>
                </c:pt>
                <c:pt idx="25">
                  <c:v>1712.0</c:v>
                </c:pt>
                <c:pt idx="26">
                  <c:v>1852.0</c:v>
                </c:pt>
                <c:pt idx="27">
                  <c:v>2526.0</c:v>
                </c:pt>
                <c:pt idx="28">
                  <c:v>3483.0</c:v>
                </c:pt>
                <c:pt idx="29">
                  <c:v>5091.0</c:v>
                </c:pt>
                <c:pt idx="30">
                  <c:v>5809.0</c:v>
                </c:pt>
                <c:pt idx="31">
                  <c:v>11158.0</c:v>
                </c:pt>
                <c:pt idx="32">
                  <c:v>7442.0</c:v>
                </c:pt>
                <c:pt idx="33">
                  <c:v>8411.0</c:v>
                </c:pt>
                <c:pt idx="34">
                  <c:v>7343.0</c:v>
                </c:pt>
                <c:pt idx="35">
                  <c:v>5359.0</c:v>
                </c:pt>
                <c:pt idx="36">
                  <c:v>4456.0</c:v>
                </c:pt>
                <c:pt idx="37">
                  <c:v>3325.0</c:v>
                </c:pt>
                <c:pt idx="38">
                  <c:v>2782.0</c:v>
                </c:pt>
                <c:pt idx="39">
                  <c:v>3378.0</c:v>
                </c:pt>
                <c:pt idx="40">
                  <c:v>3846.0</c:v>
                </c:pt>
                <c:pt idx="41">
                  <c:v>5079.0</c:v>
                </c:pt>
                <c:pt idx="42">
                  <c:v>4551.0</c:v>
                </c:pt>
                <c:pt idx="43">
                  <c:v>7689.0</c:v>
                </c:pt>
                <c:pt idx="44">
                  <c:v>8354.0</c:v>
                </c:pt>
                <c:pt idx="45">
                  <c:v>10419.0</c:v>
                </c:pt>
                <c:pt idx="46">
                  <c:v>6917.0</c:v>
                </c:pt>
                <c:pt idx="47">
                  <c:v>5357.0</c:v>
                </c:pt>
                <c:pt idx="48">
                  <c:v>3465.0</c:v>
                </c:pt>
                <c:pt idx="49">
                  <c:v>2839.0</c:v>
                </c:pt>
                <c:pt idx="50">
                  <c:v>2853.0</c:v>
                </c:pt>
                <c:pt idx="51">
                  <c:v>3213.0</c:v>
                </c:pt>
                <c:pt idx="52">
                  <c:v>3502.0</c:v>
                </c:pt>
                <c:pt idx="53">
                  <c:v>4811.0</c:v>
                </c:pt>
                <c:pt idx="54">
                  <c:v>4325.0</c:v>
                </c:pt>
                <c:pt idx="55">
                  <c:v>6712.0</c:v>
                </c:pt>
                <c:pt idx="56">
                  <c:v>8405.0</c:v>
                </c:pt>
                <c:pt idx="57">
                  <c:v>10017.0</c:v>
                </c:pt>
                <c:pt idx="58">
                  <c:v>6948.0</c:v>
                </c:pt>
                <c:pt idx="59">
                  <c:v>4673.0</c:v>
                </c:pt>
                <c:pt idx="60">
                  <c:v>4135.0</c:v>
                </c:pt>
                <c:pt idx="61">
                  <c:v>4098.0</c:v>
                </c:pt>
                <c:pt idx="62">
                  <c:v>3537.0</c:v>
                </c:pt>
                <c:pt idx="63">
                  <c:v>3404.0</c:v>
                </c:pt>
                <c:pt idx="64">
                  <c:v>3546.0</c:v>
                </c:pt>
                <c:pt idx="65">
                  <c:v>4856.0</c:v>
                </c:pt>
                <c:pt idx="66">
                  <c:v>4166.0</c:v>
                </c:pt>
                <c:pt idx="67">
                  <c:v>6775.0</c:v>
                </c:pt>
                <c:pt idx="68">
                  <c:v>7798.0</c:v>
                </c:pt>
                <c:pt idx="69">
                  <c:v>10203.0</c:v>
                </c:pt>
                <c:pt idx="70">
                  <c:v>7038.0</c:v>
                </c:pt>
                <c:pt idx="71">
                  <c:v>4807.0</c:v>
                </c:pt>
                <c:pt idx="72">
                  <c:v>3739.0</c:v>
                </c:pt>
                <c:pt idx="73">
                  <c:v>3553.0</c:v>
                </c:pt>
                <c:pt idx="74">
                  <c:v>4016.0</c:v>
                </c:pt>
                <c:pt idx="75">
                  <c:v>3630.0</c:v>
                </c:pt>
                <c:pt idx="76">
                  <c:v>4097.0</c:v>
                </c:pt>
                <c:pt idx="77">
                  <c:v>5424.0</c:v>
                </c:pt>
                <c:pt idx="78">
                  <c:v>4330.0</c:v>
                </c:pt>
                <c:pt idx="79">
                  <c:v>7199.0</c:v>
                </c:pt>
                <c:pt idx="80">
                  <c:v>9129.0</c:v>
                </c:pt>
                <c:pt idx="81">
                  <c:v>9213.0</c:v>
                </c:pt>
                <c:pt idx="82">
                  <c:v>8638.0</c:v>
                </c:pt>
                <c:pt idx="83">
                  <c:v>6934.0</c:v>
                </c:pt>
                <c:pt idx="84">
                  <c:v>4488.0</c:v>
                </c:pt>
                <c:pt idx="85">
                  <c:v>2805.0</c:v>
                </c:pt>
                <c:pt idx="86">
                  <c:v>2712.0</c:v>
                </c:pt>
                <c:pt idx="87">
                  <c:v>2918.0</c:v>
                </c:pt>
                <c:pt idx="88">
                  <c:v>3938.0</c:v>
                </c:pt>
                <c:pt idx="89">
                  <c:v>4740.0</c:v>
                </c:pt>
                <c:pt idx="90">
                  <c:v>4305.0</c:v>
                </c:pt>
                <c:pt idx="91">
                  <c:v>7604.0</c:v>
                </c:pt>
                <c:pt idx="92">
                  <c:v>7901.0</c:v>
                </c:pt>
                <c:pt idx="93">
                  <c:v>9434.0</c:v>
                </c:pt>
                <c:pt idx="94">
                  <c:v>6730.0</c:v>
                </c:pt>
                <c:pt idx="95">
                  <c:v>6878.0</c:v>
                </c:pt>
                <c:pt idx="96">
                  <c:v>4783.0</c:v>
                </c:pt>
                <c:pt idx="97">
                  <c:v>2684.0</c:v>
                </c:pt>
                <c:pt idx="98">
                  <c:v>2677.0</c:v>
                </c:pt>
                <c:pt idx="99">
                  <c:v>3308.0</c:v>
                </c:pt>
                <c:pt idx="100">
                  <c:v>3952.0</c:v>
                </c:pt>
                <c:pt idx="101">
                  <c:v>4629.0</c:v>
                </c:pt>
                <c:pt idx="102">
                  <c:v>4701.0</c:v>
                </c:pt>
                <c:pt idx="103">
                  <c:v>7297.0</c:v>
                </c:pt>
                <c:pt idx="104">
                  <c:v>8250.0</c:v>
                </c:pt>
                <c:pt idx="105">
                  <c:v>9894.0</c:v>
                </c:pt>
                <c:pt idx="106">
                  <c:v>7049.0</c:v>
                </c:pt>
                <c:pt idx="107">
                  <c:v>4992.0</c:v>
                </c:pt>
                <c:pt idx="108">
                  <c:v>4137.0</c:v>
                </c:pt>
                <c:pt idx="109">
                  <c:v>2530.0</c:v>
                </c:pt>
                <c:pt idx="110">
                  <c:v>3054.0</c:v>
                </c:pt>
                <c:pt idx="111">
                  <c:v>3321.0</c:v>
                </c:pt>
                <c:pt idx="112">
                  <c:v>3921.0</c:v>
                </c:pt>
                <c:pt idx="113">
                  <c:v>5038.0</c:v>
                </c:pt>
                <c:pt idx="114">
                  <c:v>4652.0</c:v>
                </c:pt>
                <c:pt idx="115">
                  <c:v>7132.0</c:v>
                </c:pt>
                <c:pt idx="116">
                  <c:v>7778.0</c:v>
                </c:pt>
                <c:pt idx="117">
                  <c:v>8617.0</c:v>
                </c:pt>
                <c:pt idx="118">
                  <c:v>6510.0</c:v>
                </c:pt>
                <c:pt idx="119">
                  <c:v>5663.0</c:v>
                </c:pt>
                <c:pt idx="120">
                  <c:v>4157.0</c:v>
                </c:pt>
                <c:pt idx="121">
                  <c:v>2978.0</c:v>
                </c:pt>
                <c:pt idx="122">
                  <c:v>2955.0</c:v>
                </c:pt>
                <c:pt idx="123">
                  <c:v>3331.0</c:v>
                </c:pt>
                <c:pt idx="124">
                  <c:v>3802.0</c:v>
                </c:pt>
                <c:pt idx="125">
                  <c:v>5114.0</c:v>
                </c:pt>
                <c:pt idx="126">
                  <c:v>4436.0</c:v>
                </c:pt>
                <c:pt idx="127">
                  <c:v>6621.0</c:v>
                </c:pt>
                <c:pt idx="128">
                  <c:v>7158.0</c:v>
                </c:pt>
                <c:pt idx="129">
                  <c:v>8079.0</c:v>
                </c:pt>
                <c:pt idx="130">
                  <c:v>7462.0</c:v>
                </c:pt>
                <c:pt idx="131">
                  <c:v>6032.0</c:v>
                </c:pt>
                <c:pt idx="132">
                  <c:v>4130.0</c:v>
                </c:pt>
                <c:pt idx="133">
                  <c:v>3009.0</c:v>
                </c:pt>
                <c:pt idx="134">
                  <c:v>3033.0</c:v>
                </c:pt>
                <c:pt idx="135">
                  <c:v>3246.0</c:v>
                </c:pt>
                <c:pt idx="136">
                  <c:v>3942.0</c:v>
                </c:pt>
                <c:pt idx="137">
                  <c:v>5063.0</c:v>
                </c:pt>
                <c:pt idx="138">
                  <c:v>4098.0</c:v>
                </c:pt>
                <c:pt idx="139">
                  <c:v>7254.0</c:v>
                </c:pt>
                <c:pt idx="140">
                  <c:v>7616.0</c:v>
                </c:pt>
                <c:pt idx="141">
                  <c:v>7651.0</c:v>
                </c:pt>
                <c:pt idx="142">
                  <c:v>6900.0</c:v>
                </c:pt>
                <c:pt idx="143">
                  <c:v>6062.0</c:v>
                </c:pt>
                <c:pt idx="144">
                  <c:v>4874.0</c:v>
                </c:pt>
                <c:pt idx="145">
                  <c:v>3069.0</c:v>
                </c:pt>
                <c:pt idx="146">
                  <c:v>2714.0</c:v>
                </c:pt>
                <c:pt idx="147">
                  <c:v>2952.0</c:v>
                </c:pt>
              </c:numCache>
            </c:numRef>
          </c:val>
          <c:smooth val="0"/>
        </c:ser>
        <c:ser>
          <c:idx val="1"/>
          <c:order val="1"/>
          <c:tx>
            <c:strRef>
              <c:f>Sheet1!$G$1</c:f>
              <c:strCache>
                <c:ptCount val="1"/>
                <c:pt idx="0">
                  <c:v>MCV</c:v>
                </c:pt>
              </c:strCache>
            </c:strRef>
          </c:tx>
          <c:spPr>
            <a:ln w="38100">
              <a:solidFill>
                <a:srgbClr val="FFC000"/>
              </a:solidFill>
            </a:ln>
          </c:spPr>
          <c:marker>
            <c:symbol val="none"/>
          </c:marker>
          <c:cat>
            <c:strRef>
              <c:f>Sheet1!$E$2:$E$149</c:f>
              <c:strCache>
                <c:ptCount val="148"/>
                <c:pt idx="0">
                  <c:v>2005-01</c:v>
                </c:pt>
                <c:pt idx="1">
                  <c:v>2005-02</c:v>
                </c:pt>
                <c:pt idx="2">
                  <c:v>2005-03</c:v>
                </c:pt>
                <c:pt idx="3">
                  <c:v>2005-04</c:v>
                </c:pt>
                <c:pt idx="4">
                  <c:v>2005-05</c:v>
                </c:pt>
                <c:pt idx="5">
                  <c:v>2005-06</c:v>
                </c:pt>
                <c:pt idx="6">
                  <c:v>2005-07</c:v>
                </c:pt>
                <c:pt idx="7">
                  <c:v>2005-08</c:v>
                </c:pt>
                <c:pt idx="8">
                  <c:v>2005-09</c:v>
                </c:pt>
                <c:pt idx="9">
                  <c:v>2005-10</c:v>
                </c:pt>
                <c:pt idx="10">
                  <c:v>2005-11</c:v>
                </c:pt>
                <c:pt idx="11">
                  <c:v>2005-12</c:v>
                </c:pt>
                <c:pt idx="12">
                  <c:v>2006-01</c:v>
                </c:pt>
                <c:pt idx="13">
                  <c:v>2006-02</c:v>
                </c:pt>
                <c:pt idx="14">
                  <c:v>2006-03</c:v>
                </c:pt>
                <c:pt idx="15">
                  <c:v>2006-04</c:v>
                </c:pt>
                <c:pt idx="16">
                  <c:v>2006-05</c:v>
                </c:pt>
                <c:pt idx="17">
                  <c:v>2006-06</c:v>
                </c:pt>
                <c:pt idx="18">
                  <c:v>2006-07</c:v>
                </c:pt>
                <c:pt idx="19">
                  <c:v>2006-08</c:v>
                </c:pt>
                <c:pt idx="20">
                  <c:v>2006-09</c:v>
                </c:pt>
                <c:pt idx="21">
                  <c:v>2006-10</c:v>
                </c:pt>
                <c:pt idx="22">
                  <c:v>2006-11</c:v>
                </c:pt>
                <c:pt idx="23">
                  <c:v>2006-12</c:v>
                </c:pt>
                <c:pt idx="24">
                  <c:v>2007-01</c:v>
                </c:pt>
                <c:pt idx="25">
                  <c:v>2007-02</c:v>
                </c:pt>
                <c:pt idx="26">
                  <c:v>2007-03</c:v>
                </c:pt>
                <c:pt idx="27">
                  <c:v>2007-04</c:v>
                </c:pt>
                <c:pt idx="28">
                  <c:v>2007-05</c:v>
                </c:pt>
                <c:pt idx="29">
                  <c:v>2007-06</c:v>
                </c:pt>
                <c:pt idx="30">
                  <c:v>2007-07</c:v>
                </c:pt>
                <c:pt idx="31">
                  <c:v>2007-08</c:v>
                </c:pt>
                <c:pt idx="32">
                  <c:v>2007-09</c:v>
                </c:pt>
                <c:pt idx="33">
                  <c:v>2007-10</c:v>
                </c:pt>
                <c:pt idx="34">
                  <c:v>2007-11</c:v>
                </c:pt>
                <c:pt idx="35">
                  <c:v>2007-12</c:v>
                </c:pt>
                <c:pt idx="36">
                  <c:v>2008-01</c:v>
                </c:pt>
                <c:pt idx="37">
                  <c:v>2008-02</c:v>
                </c:pt>
                <c:pt idx="38">
                  <c:v>2008-03</c:v>
                </c:pt>
                <c:pt idx="39">
                  <c:v>2008-04</c:v>
                </c:pt>
                <c:pt idx="40">
                  <c:v>2008-05</c:v>
                </c:pt>
                <c:pt idx="41">
                  <c:v>2008-06</c:v>
                </c:pt>
                <c:pt idx="42">
                  <c:v>2008-07</c:v>
                </c:pt>
                <c:pt idx="43">
                  <c:v>2008-08</c:v>
                </c:pt>
                <c:pt idx="44">
                  <c:v>2008-09</c:v>
                </c:pt>
                <c:pt idx="45">
                  <c:v>2008-10</c:v>
                </c:pt>
                <c:pt idx="46">
                  <c:v>2008-11</c:v>
                </c:pt>
                <c:pt idx="47">
                  <c:v>2008-12</c:v>
                </c:pt>
                <c:pt idx="48">
                  <c:v>2009-01</c:v>
                </c:pt>
                <c:pt idx="49">
                  <c:v>2009-02</c:v>
                </c:pt>
                <c:pt idx="50">
                  <c:v>2009-03</c:v>
                </c:pt>
                <c:pt idx="51">
                  <c:v>2009-04</c:v>
                </c:pt>
                <c:pt idx="52">
                  <c:v>2009-05</c:v>
                </c:pt>
                <c:pt idx="53">
                  <c:v>2009-06</c:v>
                </c:pt>
                <c:pt idx="54">
                  <c:v>2009-07</c:v>
                </c:pt>
                <c:pt idx="55">
                  <c:v>2009-08</c:v>
                </c:pt>
                <c:pt idx="56">
                  <c:v>2009-09</c:v>
                </c:pt>
                <c:pt idx="57">
                  <c:v>2009-10</c:v>
                </c:pt>
                <c:pt idx="58">
                  <c:v>2009-11</c:v>
                </c:pt>
                <c:pt idx="59">
                  <c:v>2009-12</c:v>
                </c:pt>
                <c:pt idx="60">
                  <c:v>2010-01</c:v>
                </c:pt>
                <c:pt idx="61">
                  <c:v>2010-02</c:v>
                </c:pt>
                <c:pt idx="62">
                  <c:v>2010-03</c:v>
                </c:pt>
                <c:pt idx="63">
                  <c:v>2010-04</c:v>
                </c:pt>
                <c:pt idx="64">
                  <c:v>2010-05</c:v>
                </c:pt>
                <c:pt idx="65">
                  <c:v>2010-06</c:v>
                </c:pt>
                <c:pt idx="66">
                  <c:v>2010-07</c:v>
                </c:pt>
                <c:pt idx="67">
                  <c:v>2010-08</c:v>
                </c:pt>
                <c:pt idx="68">
                  <c:v>2010-09</c:v>
                </c:pt>
                <c:pt idx="69">
                  <c:v>2010-10</c:v>
                </c:pt>
                <c:pt idx="70">
                  <c:v>2010-11</c:v>
                </c:pt>
                <c:pt idx="71">
                  <c:v>2010-12</c:v>
                </c:pt>
                <c:pt idx="72">
                  <c:v>2011-01</c:v>
                </c:pt>
                <c:pt idx="73">
                  <c:v>2011-02</c:v>
                </c:pt>
                <c:pt idx="74">
                  <c:v>2011-03</c:v>
                </c:pt>
                <c:pt idx="75">
                  <c:v>2011-04</c:v>
                </c:pt>
                <c:pt idx="76">
                  <c:v>2011-05</c:v>
                </c:pt>
                <c:pt idx="77">
                  <c:v>2011-06</c:v>
                </c:pt>
                <c:pt idx="78">
                  <c:v>2011-07</c:v>
                </c:pt>
                <c:pt idx="79">
                  <c:v>2011-08</c:v>
                </c:pt>
                <c:pt idx="80">
                  <c:v>2011-09</c:v>
                </c:pt>
                <c:pt idx="81">
                  <c:v>2011-10</c:v>
                </c:pt>
                <c:pt idx="82">
                  <c:v>2011-11</c:v>
                </c:pt>
                <c:pt idx="83">
                  <c:v>2011-12</c:v>
                </c:pt>
                <c:pt idx="84">
                  <c:v>2012-01</c:v>
                </c:pt>
                <c:pt idx="85">
                  <c:v>2012-02</c:v>
                </c:pt>
                <c:pt idx="86">
                  <c:v>2012-03</c:v>
                </c:pt>
                <c:pt idx="87">
                  <c:v>2012-04</c:v>
                </c:pt>
                <c:pt idx="88">
                  <c:v>2012-05</c:v>
                </c:pt>
                <c:pt idx="89">
                  <c:v>2012-06</c:v>
                </c:pt>
                <c:pt idx="90">
                  <c:v>2012-07</c:v>
                </c:pt>
                <c:pt idx="91">
                  <c:v>2012-08</c:v>
                </c:pt>
                <c:pt idx="92">
                  <c:v>2012-09</c:v>
                </c:pt>
                <c:pt idx="93">
                  <c:v>2012-10</c:v>
                </c:pt>
                <c:pt idx="94">
                  <c:v>2012-11</c:v>
                </c:pt>
                <c:pt idx="95">
                  <c:v>2012-12</c:v>
                </c:pt>
                <c:pt idx="96">
                  <c:v>2013-01</c:v>
                </c:pt>
                <c:pt idx="97">
                  <c:v>2013-02</c:v>
                </c:pt>
                <c:pt idx="98">
                  <c:v>2013-03</c:v>
                </c:pt>
                <c:pt idx="99">
                  <c:v>2013-04</c:v>
                </c:pt>
                <c:pt idx="100">
                  <c:v>2013-05</c:v>
                </c:pt>
                <c:pt idx="101">
                  <c:v>2013-06</c:v>
                </c:pt>
                <c:pt idx="102">
                  <c:v>2013-07</c:v>
                </c:pt>
                <c:pt idx="103">
                  <c:v>2013-08</c:v>
                </c:pt>
                <c:pt idx="104">
                  <c:v>2013-09</c:v>
                </c:pt>
                <c:pt idx="105">
                  <c:v>2013-10</c:v>
                </c:pt>
                <c:pt idx="106">
                  <c:v>2013-11</c:v>
                </c:pt>
                <c:pt idx="107">
                  <c:v>2013-12</c:v>
                </c:pt>
                <c:pt idx="108">
                  <c:v>2014-01</c:v>
                </c:pt>
                <c:pt idx="109">
                  <c:v>2014-02</c:v>
                </c:pt>
                <c:pt idx="110">
                  <c:v>2014-03</c:v>
                </c:pt>
                <c:pt idx="111">
                  <c:v>2014-04</c:v>
                </c:pt>
                <c:pt idx="112">
                  <c:v>2014-05</c:v>
                </c:pt>
                <c:pt idx="113">
                  <c:v>2014-06</c:v>
                </c:pt>
                <c:pt idx="114">
                  <c:v>2014-07</c:v>
                </c:pt>
                <c:pt idx="115">
                  <c:v>2014-08</c:v>
                </c:pt>
                <c:pt idx="116">
                  <c:v>2014-09</c:v>
                </c:pt>
                <c:pt idx="117">
                  <c:v>2014-10</c:v>
                </c:pt>
                <c:pt idx="118">
                  <c:v>2014-11</c:v>
                </c:pt>
                <c:pt idx="119">
                  <c:v>2014-12</c:v>
                </c:pt>
                <c:pt idx="120">
                  <c:v>2015-01</c:v>
                </c:pt>
                <c:pt idx="121">
                  <c:v>2015-02</c:v>
                </c:pt>
                <c:pt idx="122">
                  <c:v>2015-03</c:v>
                </c:pt>
                <c:pt idx="123">
                  <c:v>2015-04</c:v>
                </c:pt>
                <c:pt idx="124">
                  <c:v>2015-05</c:v>
                </c:pt>
                <c:pt idx="125">
                  <c:v>2015-06</c:v>
                </c:pt>
                <c:pt idx="126">
                  <c:v>2015-07</c:v>
                </c:pt>
                <c:pt idx="127">
                  <c:v>2015-08</c:v>
                </c:pt>
                <c:pt idx="128">
                  <c:v>2015-09</c:v>
                </c:pt>
                <c:pt idx="129">
                  <c:v>2015-10</c:v>
                </c:pt>
                <c:pt idx="130">
                  <c:v>2015-11</c:v>
                </c:pt>
                <c:pt idx="131">
                  <c:v>2015-12</c:v>
                </c:pt>
                <c:pt idx="132">
                  <c:v>2016-01</c:v>
                </c:pt>
                <c:pt idx="133">
                  <c:v>2016-02</c:v>
                </c:pt>
                <c:pt idx="134">
                  <c:v>2016-03</c:v>
                </c:pt>
                <c:pt idx="135">
                  <c:v>2016-04</c:v>
                </c:pt>
                <c:pt idx="136">
                  <c:v>2016-05</c:v>
                </c:pt>
                <c:pt idx="137">
                  <c:v>2016-06</c:v>
                </c:pt>
                <c:pt idx="138">
                  <c:v>2016-07</c:v>
                </c:pt>
                <c:pt idx="139">
                  <c:v>2016-08</c:v>
                </c:pt>
                <c:pt idx="140">
                  <c:v>2016-09</c:v>
                </c:pt>
                <c:pt idx="141">
                  <c:v>2016-10</c:v>
                </c:pt>
                <c:pt idx="142">
                  <c:v>2016-11</c:v>
                </c:pt>
                <c:pt idx="143">
                  <c:v>2016-12</c:v>
                </c:pt>
                <c:pt idx="144">
                  <c:v>2017-01</c:v>
                </c:pt>
                <c:pt idx="145">
                  <c:v>2017-02</c:v>
                </c:pt>
                <c:pt idx="146">
                  <c:v>2017-03</c:v>
                </c:pt>
                <c:pt idx="147">
                  <c:v>2017-04</c:v>
                </c:pt>
              </c:strCache>
            </c:strRef>
          </c:cat>
          <c:val>
            <c:numRef>
              <c:f>Sheet1!$G$2:$G$149</c:f>
              <c:numCache>
                <c:formatCode>General</c:formatCode>
                <c:ptCount val="148"/>
                <c:pt idx="0">
                  <c:v>13.0</c:v>
                </c:pt>
                <c:pt idx="1">
                  <c:v>11.0</c:v>
                </c:pt>
                <c:pt idx="2">
                  <c:v>33.0</c:v>
                </c:pt>
                <c:pt idx="3">
                  <c:v>129.0</c:v>
                </c:pt>
                <c:pt idx="4">
                  <c:v>426.0</c:v>
                </c:pt>
                <c:pt idx="5">
                  <c:v>891.0</c:v>
                </c:pt>
                <c:pt idx="6">
                  <c:v>631.0</c:v>
                </c:pt>
                <c:pt idx="7">
                  <c:v>954.0</c:v>
                </c:pt>
                <c:pt idx="8">
                  <c:v>753.0</c:v>
                </c:pt>
                <c:pt idx="9">
                  <c:v>340.0</c:v>
                </c:pt>
                <c:pt idx="10">
                  <c:v>382.0</c:v>
                </c:pt>
                <c:pt idx="11">
                  <c:v>350.0</c:v>
                </c:pt>
                <c:pt idx="12">
                  <c:v>445.0</c:v>
                </c:pt>
                <c:pt idx="13">
                  <c:v>493.0</c:v>
                </c:pt>
                <c:pt idx="14">
                  <c:v>725.0</c:v>
                </c:pt>
                <c:pt idx="15">
                  <c:v>889.0</c:v>
                </c:pt>
                <c:pt idx="16">
                  <c:v>1124.0</c:v>
                </c:pt>
                <c:pt idx="17">
                  <c:v>794.0</c:v>
                </c:pt>
                <c:pt idx="18">
                  <c:v>523.0</c:v>
                </c:pt>
                <c:pt idx="19">
                  <c:v>740.0</c:v>
                </c:pt>
                <c:pt idx="20">
                  <c:v>610.0</c:v>
                </c:pt>
                <c:pt idx="21">
                  <c:v>619.0</c:v>
                </c:pt>
                <c:pt idx="22">
                  <c:v>706.0</c:v>
                </c:pt>
                <c:pt idx="23">
                  <c:v>731.0</c:v>
                </c:pt>
                <c:pt idx="24">
                  <c:v>931.0</c:v>
                </c:pt>
                <c:pt idx="25">
                  <c:v>959.0</c:v>
                </c:pt>
                <c:pt idx="26">
                  <c:v>1118.0</c:v>
                </c:pt>
                <c:pt idx="27">
                  <c:v>1631.0</c:v>
                </c:pt>
                <c:pt idx="28">
                  <c:v>1997.0</c:v>
                </c:pt>
                <c:pt idx="29">
                  <c:v>2701.0</c:v>
                </c:pt>
                <c:pt idx="30">
                  <c:v>2516.0</c:v>
                </c:pt>
                <c:pt idx="31">
                  <c:v>4049.0</c:v>
                </c:pt>
                <c:pt idx="32">
                  <c:v>2885.0</c:v>
                </c:pt>
                <c:pt idx="33">
                  <c:v>3155.0</c:v>
                </c:pt>
                <c:pt idx="34">
                  <c:v>2971.0</c:v>
                </c:pt>
                <c:pt idx="35">
                  <c:v>2488.0</c:v>
                </c:pt>
                <c:pt idx="36">
                  <c:v>2442.0</c:v>
                </c:pt>
                <c:pt idx="37">
                  <c:v>2585.0</c:v>
                </c:pt>
                <c:pt idx="38">
                  <c:v>2450.0</c:v>
                </c:pt>
                <c:pt idx="39">
                  <c:v>2981.0</c:v>
                </c:pt>
                <c:pt idx="40">
                  <c:v>3341.0</c:v>
                </c:pt>
                <c:pt idx="41">
                  <c:v>4188.0</c:v>
                </c:pt>
                <c:pt idx="42">
                  <c:v>3613.0</c:v>
                </c:pt>
                <c:pt idx="43">
                  <c:v>5417.0</c:v>
                </c:pt>
                <c:pt idx="44">
                  <c:v>4974.0</c:v>
                </c:pt>
                <c:pt idx="45">
                  <c:v>5524.0</c:v>
                </c:pt>
                <c:pt idx="46">
                  <c:v>3978.0</c:v>
                </c:pt>
                <c:pt idx="47">
                  <c:v>3264.0</c:v>
                </c:pt>
                <c:pt idx="48">
                  <c:v>2777.0</c:v>
                </c:pt>
                <c:pt idx="49">
                  <c:v>2796.0</c:v>
                </c:pt>
                <c:pt idx="50">
                  <c:v>2853.0</c:v>
                </c:pt>
                <c:pt idx="51">
                  <c:v>3402.0</c:v>
                </c:pt>
                <c:pt idx="52">
                  <c:v>3448.0</c:v>
                </c:pt>
                <c:pt idx="53">
                  <c:v>4722.0</c:v>
                </c:pt>
                <c:pt idx="54">
                  <c:v>4250.0</c:v>
                </c:pt>
                <c:pt idx="55">
                  <c:v>5639.0</c:v>
                </c:pt>
                <c:pt idx="56">
                  <c:v>6218.0</c:v>
                </c:pt>
                <c:pt idx="57">
                  <c:v>6081.0</c:v>
                </c:pt>
                <c:pt idx="58">
                  <c:v>4416.0</c:v>
                </c:pt>
                <c:pt idx="59">
                  <c:v>3385.0</c:v>
                </c:pt>
                <c:pt idx="60">
                  <c:v>3109.0</c:v>
                </c:pt>
                <c:pt idx="61">
                  <c:v>3153.0</c:v>
                </c:pt>
                <c:pt idx="62">
                  <c:v>3228.0</c:v>
                </c:pt>
                <c:pt idx="63">
                  <c:v>3484.0</c:v>
                </c:pt>
                <c:pt idx="64">
                  <c:v>3581.0</c:v>
                </c:pt>
                <c:pt idx="65">
                  <c:v>4838.0</c:v>
                </c:pt>
                <c:pt idx="66">
                  <c:v>4212.0</c:v>
                </c:pt>
                <c:pt idx="67">
                  <c:v>6096.0</c:v>
                </c:pt>
                <c:pt idx="68">
                  <c:v>6164.0</c:v>
                </c:pt>
                <c:pt idx="69">
                  <c:v>6690.0</c:v>
                </c:pt>
                <c:pt idx="70">
                  <c:v>5214.0</c:v>
                </c:pt>
                <c:pt idx="71">
                  <c:v>3805.0</c:v>
                </c:pt>
                <c:pt idx="72">
                  <c:v>3292.0</c:v>
                </c:pt>
                <c:pt idx="73">
                  <c:v>3442.0</c:v>
                </c:pt>
                <c:pt idx="74">
                  <c:v>3891.0</c:v>
                </c:pt>
                <c:pt idx="75">
                  <c:v>3934.0</c:v>
                </c:pt>
                <c:pt idx="76">
                  <c:v>4169.0</c:v>
                </c:pt>
                <c:pt idx="77">
                  <c:v>5613.0</c:v>
                </c:pt>
                <c:pt idx="78">
                  <c:v>4434.0</c:v>
                </c:pt>
                <c:pt idx="79">
                  <c:v>6801.0</c:v>
                </c:pt>
                <c:pt idx="80">
                  <c:v>7013.0</c:v>
                </c:pt>
                <c:pt idx="81">
                  <c:v>6485.0</c:v>
                </c:pt>
                <c:pt idx="82">
                  <c:v>6194.0</c:v>
                </c:pt>
                <c:pt idx="83">
                  <c:v>5424.0</c:v>
                </c:pt>
                <c:pt idx="84">
                  <c:v>4036.0</c:v>
                </c:pt>
                <c:pt idx="85">
                  <c:v>3257.0</c:v>
                </c:pt>
                <c:pt idx="86">
                  <c:v>3277.0</c:v>
                </c:pt>
                <c:pt idx="87">
                  <c:v>3424.0</c:v>
                </c:pt>
                <c:pt idx="88">
                  <c:v>4397.0</c:v>
                </c:pt>
                <c:pt idx="89">
                  <c:v>5361.0</c:v>
                </c:pt>
                <c:pt idx="90">
                  <c:v>4794.0</c:v>
                </c:pt>
                <c:pt idx="91">
                  <c:v>7492.0</c:v>
                </c:pt>
                <c:pt idx="92">
                  <c:v>6616.0</c:v>
                </c:pt>
                <c:pt idx="93">
                  <c:v>6959.0</c:v>
                </c:pt>
                <c:pt idx="94">
                  <c:v>5484.0</c:v>
                </c:pt>
                <c:pt idx="95">
                  <c:v>5529.0</c:v>
                </c:pt>
                <c:pt idx="96">
                  <c:v>4497.0</c:v>
                </c:pt>
                <c:pt idx="97">
                  <c:v>3037.0</c:v>
                </c:pt>
                <c:pt idx="98">
                  <c:v>3371.0</c:v>
                </c:pt>
                <c:pt idx="99">
                  <c:v>3758.0</c:v>
                </c:pt>
                <c:pt idx="100">
                  <c:v>4604.0</c:v>
                </c:pt>
                <c:pt idx="101">
                  <c:v>5171.0</c:v>
                </c:pt>
                <c:pt idx="102">
                  <c:v>5154.0</c:v>
                </c:pt>
                <c:pt idx="103">
                  <c:v>7154.0</c:v>
                </c:pt>
                <c:pt idx="104">
                  <c:v>7233.0</c:v>
                </c:pt>
                <c:pt idx="105">
                  <c:v>7732.0</c:v>
                </c:pt>
                <c:pt idx="106">
                  <c:v>5810.0</c:v>
                </c:pt>
                <c:pt idx="107">
                  <c:v>4704.0</c:v>
                </c:pt>
                <c:pt idx="108">
                  <c:v>4076.0</c:v>
                </c:pt>
                <c:pt idx="109">
                  <c:v>3067.0</c:v>
                </c:pt>
                <c:pt idx="110">
                  <c:v>3732.0</c:v>
                </c:pt>
                <c:pt idx="111">
                  <c:v>4033.0</c:v>
                </c:pt>
                <c:pt idx="112">
                  <c:v>4596.0</c:v>
                </c:pt>
                <c:pt idx="113">
                  <c:v>5731.0</c:v>
                </c:pt>
                <c:pt idx="114">
                  <c:v>5340.0</c:v>
                </c:pt>
                <c:pt idx="115">
                  <c:v>7455.0</c:v>
                </c:pt>
                <c:pt idx="116">
                  <c:v>7212.0</c:v>
                </c:pt>
                <c:pt idx="117">
                  <c:v>7340.0</c:v>
                </c:pt>
                <c:pt idx="118">
                  <c:v>5713.0</c:v>
                </c:pt>
                <c:pt idx="119">
                  <c:v>5166.0</c:v>
                </c:pt>
                <c:pt idx="120">
                  <c:v>4108.0</c:v>
                </c:pt>
                <c:pt idx="121">
                  <c:v>3598.0</c:v>
                </c:pt>
                <c:pt idx="122">
                  <c:v>3724.0</c:v>
                </c:pt>
                <c:pt idx="123">
                  <c:v>4245.0</c:v>
                </c:pt>
                <c:pt idx="124">
                  <c:v>4659.0</c:v>
                </c:pt>
                <c:pt idx="125">
                  <c:v>6115.0</c:v>
                </c:pt>
                <c:pt idx="126">
                  <c:v>5489.0</c:v>
                </c:pt>
                <c:pt idx="127">
                  <c:v>7413.0</c:v>
                </c:pt>
                <c:pt idx="128">
                  <c:v>7230.0</c:v>
                </c:pt>
                <c:pt idx="129">
                  <c:v>7183.0</c:v>
                </c:pt>
                <c:pt idx="130">
                  <c:v>6646.0</c:v>
                </c:pt>
                <c:pt idx="131">
                  <c:v>5835.0</c:v>
                </c:pt>
                <c:pt idx="132">
                  <c:v>4436.0</c:v>
                </c:pt>
                <c:pt idx="133">
                  <c:v>3870.0</c:v>
                </c:pt>
                <c:pt idx="134">
                  <c:v>4107.0</c:v>
                </c:pt>
                <c:pt idx="135">
                  <c:v>4435.0</c:v>
                </c:pt>
                <c:pt idx="136">
                  <c:v>5228.0</c:v>
                </c:pt>
                <c:pt idx="137">
                  <c:v>6808.0</c:v>
                </c:pt>
                <c:pt idx="138">
                  <c:v>5558.0</c:v>
                </c:pt>
                <c:pt idx="139">
                  <c:v>9309.0</c:v>
                </c:pt>
                <c:pt idx="140">
                  <c:v>8881.0</c:v>
                </c:pt>
                <c:pt idx="141">
                  <c:v>7959.0</c:v>
                </c:pt>
                <c:pt idx="142">
                  <c:v>7333.0</c:v>
                </c:pt>
                <c:pt idx="143">
                  <c:v>6394.0</c:v>
                </c:pt>
                <c:pt idx="144">
                  <c:v>5253.0</c:v>
                </c:pt>
                <c:pt idx="145">
                  <c:v>4007.0</c:v>
                </c:pt>
                <c:pt idx="146">
                  <c:v>3624.0</c:v>
                </c:pt>
                <c:pt idx="147">
                  <c:v>4018.0</c:v>
                </c:pt>
              </c:numCache>
            </c:numRef>
          </c:val>
          <c:smooth val="0"/>
        </c:ser>
        <c:ser>
          <c:idx val="3"/>
          <c:order val="2"/>
          <c:tx>
            <c:strRef>
              <c:f>Sheet1!$I$1</c:f>
              <c:strCache>
                <c:ptCount val="1"/>
                <c:pt idx="0">
                  <c:v>HPV1- Females</c:v>
                </c:pt>
              </c:strCache>
            </c:strRef>
          </c:tx>
          <c:spPr>
            <a:ln w="38100">
              <a:solidFill>
                <a:srgbClr val="ED9BAD"/>
              </a:solidFill>
            </a:ln>
          </c:spPr>
          <c:marker>
            <c:symbol val="none"/>
          </c:marker>
          <c:val>
            <c:numRef>
              <c:f>Sheet1!$I$2:$I$149</c:f>
              <c:numCache>
                <c:formatCode>General</c:formatCode>
                <c:ptCount val="148"/>
                <c:pt idx="0">
                  <c:v>1.0</c:v>
                </c:pt>
                <c:pt idx="4">
                  <c:v>2.0</c:v>
                </c:pt>
                <c:pt idx="6">
                  <c:v>2.0</c:v>
                </c:pt>
                <c:pt idx="9">
                  <c:v>2.0</c:v>
                </c:pt>
                <c:pt idx="10">
                  <c:v>1.0</c:v>
                </c:pt>
                <c:pt idx="11">
                  <c:v>1.0</c:v>
                </c:pt>
                <c:pt idx="12">
                  <c:v>7.0</c:v>
                </c:pt>
                <c:pt idx="13">
                  <c:v>5.0</c:v>
                </c:pt>
                <c:pt idx="14">
                  <c:v>5.0</c:v>
                </c:pt>
                <c:pt idx="15">
                  <c:v>1.0</c:v>
                </c:pt>
                <c:pt idx="16">
                  <c:v>3.0</c:v>
                </c:pt>
                <c:pt idx="17">
                  <c:v>6.0</c:v>
                </c:pt>
                <c:pt idx="18">
                  <c:v>4.0</c:v>
                </c:pt>
                <c:pt idx="19">
                  <c:v>32.0</c:v>
                </c:pt>
                <c:pt idx="20">
                  <c:v>36.0</c:v>
                </c:pt>
                <c:pt idx="21">
                  <c:v>50.0</c:v>
                </c:pt>
                <c:pt idx="22">
                  <c:v>71.0</c:v>
                </c:pt>
                <c:pt idx="23">
                  <c:v>159.0</c:v>
                </c:pt>
                <c:pt idx="24">
                  <c:v>469.0</c:v>
                </c:pt>
                <c:pt idx="25">
                  <c:v>617.0</c:v>
                </c:pt>
                <c:pt idx="26">
                  <c:v>676.0</c:v>
                </c:pt>
                <c:pt idx="27">
                  <c:v>892.0</c:v>
                </c:pt>
                <c:pt idx="28">
                  <c:v>868.0</c:v>
                </c:pt>
                <c:pt idx="29">
                  <c:v>874.0</c:v>
                </c:pt>
                <c:pt idx="30">
                  <c:v>1044.0</c:v>
                </c:pt>
                <c:pt idx="31">
                  <c:v>1730.0</c:v>
                </c:pt>
                <c:pt idx="32">
                  <c:v>1167.0</c:v>
                </c:pt>
                <c:pt idx="33">
                  <c:v>1308.0</c:v>
                </c:pt>
                <c:pt idx="34">
                  <c:v>1204.0</c:v>
                </c:pt>
                <c:pt idx="35">
                  <c:v>915.0</c:v>
                </c:pt>
                <c:pt idx="36">
                  <c:v>869.0</c:v>
                </c:pt>
                <c:pt idx="37">
                  <c:v>798.0</c:v>
                </c:pt>
                <c:pt idx="38">
                  <c:v>800.0</c:v>
                </c:pt>
                <c:pt idx="39">
                  <c:v>958.0</c:v>
                </c:pt>
                <c:pt idx="40">
                  <c:v>801.0</c:v>
                </c:pt>
                <c:pt idx="41">
                  <c:v>913.0</c:v>
                </c:pt>
                <c:pt idx="42">
                  <c:v>820.0</c:v>
                </c:pt>
                <c:pt idx="43">
                  <c:v>1024.0</c:v>
                </c:pt>
                <c:pt idx="44">
                  <c:v>1055.0</c:v>
                </c:pt>
                <c:pt idx="45">
                  <c:v>1154.0</c:v>
                </c:pt>
                <c:pt idx="46">
                  <c:v>853.0</c:v>
                </c:pt>
                <c:pt idx="47">
                  <c:v>840.0</c:v>
                </c:pt>
                <c:pt idx="48">
                  <c:v>656.0</c:v>
                </c:pt>
                <c:pt idx="49">
                  <c:v>659.0</c:v>
                </c:pt>
                <c:pt idx="50">
                  <c:v>653.0</c:v>
                </c:pt>
                <c:pt idx="51">
                  <c:v>733.0</c:v>
                </c:pt>
                <c:pt idx="52">
                  <c:v>669.0</c:v>
                </c:pt>
                <c:pt idx="53">
                  <c:v>774.0</c:v>
                </c:pt>
                <c:pt idx="54">
                  <c:v>882.0</c:v>
                </c:pt>
                <c:pt idx="55">
                  <c:v>1141.0</c:v>
                </c:pt>
                <c:pt idx="56">
                  <c:v>1180.0</c:v>
                </c:pt>
                <c:pt idx="57">
                  <c:v>1126.0</c:v>
                </c:pt>
                <c:pt idx="58">
                  <c:v>823.0</c:v>
                </c:pt>
                <c:pt idx="59">
                  <c:v>714.0</c:v>
                </c:pt>
                <c:pt idx="60">
                  <c:v>640.0</c:v>
                </c:pt>
                <c:pt idx="61">
                  <c:v>736.0</c:v>
                </c:pt>
                <c:pt idx="62">
                  <c:v>729.0</c:v>
                </c:pt>
                <c:pt idx="63">
                  <c:v>719.0</c:v>
                </c:pt>
                <c:pt idx="64">
                  <c:v>629.0</c:v>
                </c:pt>
                <c:pt idx="65">
                  <c:v>774.0</c:v>
                </c:pt>
                <c:pt idx="66">
                  <c:v>779.0</c:v>
                </c:pt>
                <c:pt idx="67">
                  <c:v>1181.0</c:v>
                </c:pt>
                <c:pt idx="68">
                  <c:v>1226.0</c:v>
                </c:pt>
                <c:pt idx="69">
                  <c:v>1322.0</c:v>
                </c:pt>
                <c:pt idx="70">
                  <c:v>1199.0</c:v>
                </c:pt>
                <c:pt idx="71">
                  <c:v>832.0</c:v>
                </c:pt>
                <c:pt idx="72">
                  <c:v>783.0</c:v>
                </c:pt>
                <c:pt idx="73">
                  <c:v>802.0</c:v>
                </c:pt>
                <c:pt idx="74">
                  <c:v>922.0</c:v>
                </c:pt>
                <c:pt idx="75">
                  <c:v>936.0</c:v>
                </c:pt>
                <c:pt idx="76">
                  <c:v>746.0</c:v>
                </c:pt>
                <c:pt idx="77">
                  <c:v>987.0</c:v>
                </c:pt>
                <c:pt idx="78">
                  <c:v>902.0</c:v>
                </c:pt>
                <c:pt idx="79">
                  <c:v>1395.0</c:v>
                </c:pt>
                <c:pt idx="80">
                  <c:v>1270.0</c:v>
                </c:pt>
                <c:pt idx="81">
                  <c:v>1279.0</c:v>
                </c:pt>
                <c:pt idx="82">
                  <c:v>1272.0</c:v>
                </c:pt>
                <c:pt idx="83">
                  <c:v>1173.0</c:v>
                </c:pt>
                <c:pt idx="84">
                  <c:v>939.0</c:v>
                </c:pt>
                <c:pt idx="85">
                  <c:v>858.0</c:v>
                </c:pt>
                <c:pt idx="86">
                  <c:v>863.0</c:v>
                </c:pt>
                <c:pt idx="87">
                  <c:v>840.0</c:v>
                </c:pt>
                <c:pt idx="88">
                  <c:v>958.0</c:v>
                </c:pt>
                <c:pt idx="89">
                  <c:v>1009.0</c:v>
                </c:pt>
                <c:pt idx="90">
                  <c:v>1064.0</c:v>
                </c:pt>
                <c:pt idx="91">
                  <c:v>1571.0</c:v>
                </c:pt>
                <c:pt idx="92">
                  <c:v>1318.0</c:v>
                </c:pt>
                <c:pt idx="93">
                  <c:v>1487.0</c:v>
                </c:pt>
                <c:pt idx="94">
                  <c:v>1161.0</c:v>
                </c:pt>
                <c:pt idx="95">
                  <c:v>1272.0</c:v>
                </c:pt>
                <c:pt idx="96">
                  <c:v>1132.0</c:v>
                </c:pt>
                <c:pt idx="97">
                  <c:v>766.0</c:v>
                </c:pt>
                <c:pt idx="98">
                  <c:v>913.0</c:v>
                </c:pt>
                <c:pt idx="99">
                  <c:v>905.0</c:v>
                </c:pt>
                <c:pt idx="100">
                  <c:v>1051.0</c:v>
                </c:pt>
                <c:pt idx="101">
                  <c:v>1046.0</c:v>
                </c:pt>
                <c:pt idx="102">
                  <c:v>1250.0</c:v>
                </c:pt>
                <c:pt idx="103">
                  <c:v>1616.0</c:v>
                </c:pt>
                <c:pt idx="104">
                  <c:v>1635.0</c:v>
                </c:pt>
                <c:pt idx="105">
                  <c:v>1872.0</c:v>
                </c:pt>
                <c:pt idx="106">
                  <c:v>1493.0</c:v>
                </c:pt>
                <c:pt idx="107">
                  <c:v>1184.0</c:v>
                </c:pt>
                <c:pt idx="108">
                  <c:v>1082.0</c:v>
                </c:pt>
                <c:pt idx="109">
                  <c:v>819.0</c:v>
                </c:pt>
                <c:pt idx="110">
                  <c:v>1027.0</c:v>
                </c:pt>
                <c:pt idx="111">
                  <c:v>1064.0</c:v>
                </c:pt>
                <c:pt idx="112">
                  <c:v>1012.0</c:v>
                </c:pt>
                <c:pt idx="113">
                  <c:v>1141.0</c:v>
                </c:pt>
                <c:pt idx="114">
                  <c:v>1264.0</c:v>
                </c:pt>
                <c:pt idx="115">
                  <c:v>1845.0</c:v>
                </c:pt>
                <c:pt idx="116">
                  <c:v>1733.0</c:v>
                </c:pt>
                <c:pt idx="117">
                  <c:v>2025.0</c:v>
                </c:pt>
                <c:pt idx="118">
                  <c:v>1473.0</c:v>
                </c:pt>
                <c:pt idx="119">
                  <c:v>1338.0</c:v>
                </c:pt>
                <c:pt idx="120">
                  <c:v>1144.0</c:v>
                </c:pt>
                <c:pt idx="121">
                  <c:v>1105.0</c:v>
                </c:pt>
                <c:pt idx="122">
                  <c:v>1121.0</c:v>
                </c:pt>
                <c:pt idx="123">
                  <c:v>1162.0</c:v>
                </c:pt>
                <c:pt idx="124">
                  <c:v>1127.0</c:v>
                </c:pt>
                <c:pt idx="125">
                  <c:v>1423.0</c:v>
                </c:pt>
                <c:pt idx="126">
                  <c:v>1482.0</c:v>
                </c:pt>
                <c:pt idx="127">
                  <c:v>1969.0</c:v>
                </c:pt>
                <c:pt idx="128">
                  <c:v>1879.0</c:v>
                </c:pt>
                <c:pt idx="129">
                  <c:v>1979.0</c:v>
                </c:pt>
                <c:pt idx="130">
                  <c:v>1788.0</c:v>
                </c:pt>
                <c:pt idx="131">
                  <c:v>1647.0</c:v>
                </c:pt>
                <c:pt idx="132">
                  <c:v>1250.0</c:v>
                </c:pt>
                <c:pt idx="133">
                  <c:v>1072.0</c:v>
                </c:pt>
                <c:pt idx="134">
                  <c:v>1170.0</c:v>
                </c:pt>
                <c:pt idx="135">
                  <c:v>1249.0</c:v>
                </c:pt>
                <c:pt idx="136">
                  <c:v>1260.0</c:v>
                </c:pt>
                <c:pt idx="137">
                  <c:v>1477.0</c:v>
                </c:pt>
                <c:pt idx="138">
                  <c:v>1372.0</c:v>
                </c:pt>
                <c:pt idx="139">
                  <c:v>2319.0</c:v>
                </c:pt>
                <c:pt idx="140">
                  <c:v>2066.0</c:v>
                </c:pt>
                <c:pt idx="141">
                  <c:v>1963.0</c:v>
                </c:pt>
                <c:pt idx="142">
                  <c:v>1907.0</c:v>
                </c:pt>
                <c:pt idx="143">
                  <c:v>1616.0</c:v>
                </c:pt>
                <c:pt idx="144">
                  <c:v>1469.0</c:v>
                </c:pt>
                <c:pt idx="145">
                  <c:v>1143.0</c:v>
                </c:pt>
                <c:pt idx="146">
                  <c:v>1089.0</c:v>
                </c:pt>
                <c:pt idx="147">
                  <c:v>1191.0</c:v>
                </c:pt>
              </c:numCache>
            </c:numRef>
          </c:val>
          <c:smooth val="0"/>
        </c:ser>
        <c:ser>
          <c:idx val="2"/>
          <c:order val="3"/>
          <c:tx>
            <c:strRef>
              <c:f>Sheet1!$J$1</c:f>
              <c:strCache>
                <c:ptCount val="1"/>
                <c:pt idx="0">
                  <c:v>HPV1- Males</c:v>
                </c:pt>
              </c:strCache>
            </c:strRef>
          </c:tx>
          <c:spPr>
            <a:ln w="38100">
              <a:solidFill>
                <a:schemeClr val="accent1"/>
              </a:solidFill>
            </a:ln>
          </c:spPr>
          <c:marker>
            <c:symbol val="none"/>
          </c:marker>
          <c:val>
            <c:numRef>
              <c:f>Sheet1!$J$2:$J$150</c:f>
              <c:numCache>
                <c:formatCode>General</c:formatCode>
                <c:ptCount val="149"/>
                <c:pt idx="5">
                  <c:v>1.0</c:v>
                </c:pt>
                <c:pt idx="15">
                  <c:v>1.0</c:v>
                </c:pt>
                <c:pt idx="16">
                  <c:v>1.0</c:v>
                </c:pt>
                <c:pt idx="21">
                  <c:v>2.0</c:v>
                </c:pt>
                <c:pt idx="22">
                  <c:v>1.0</c:v>
                </c:pt>
                <c:pt idx="23">
                  <c:v>2.0</c:v>
                </c:pt>
                <c:pt idx="24">
                  <c:v>8.0</c:v>
                </c:pt>
                <c:pt idx="25">
                  <c:v>4.0</c:v>
                </c:pt>
                <c:pt idx="26">
                  <c:v>3.0</c:v>
                </c:pt>
                <c:pt idx="27">
                  <c:v>9.0</c:v>
                </c:pt>
                <c:pt idx="28">
                  <c:v>3.0</c:v>
                </c:pt>
                <c:pt idx="29">
                  <c:v>4.0</c:v>
                </c:pt>
                <c:pt idx="30">
                  <c:v>6.0</c:v>
                </c:pt>
                <c:pt idx="31">
                  <c:v>18.0</c:v>
                </c:pt>
                <c:pt idx="32">
                  <c:v>12.0</c:v>
                </c:pt>
                <c:pt idx="33">
                  <c:v>6.0</c:v>
                </c:pt>
                <c:pt idx="34">
                  <c:v>7.0</c:v>
                </c:pt>
                <c:pt idx="35">
                  <c:v>4.0</c:v>
                </c:pt>
                <c:pt idx="36">
                  <c:v>5.0</c:v>
                </c:pt>
                <c:pt idx="37">
                  <c:v>7.0</c:v>
                </c:pt>
                <c:pt idx="38">
                  <c:v>3.0</c:v>
                </c:pt>
                <c:pt idx="39">
                  <c:v>5.0</c:v>
                </c:pt>
                <c:pt idx="40">
                  <c:v>6.0</c:v>
                </c:pt>
                <c:pt idx="41">
                  <c:v>6.0</c:v>
                </c:pt>
                <c:pt idx="42">
                  <c:v>4.0</c:v>
                </c:pt>
                <c:pt idx="43">
                  <c:v>12.0</c:v>
                </c:pt>
                <c:pt idx="44">
                  <c:v>7.0</c:v>
                </c:pt>
                <c:pt idx="45">
                  <c:v>8.0</c:v>
                </c:pt>
                <c:pt idx="46">
                  <c:v>4.0</c:v>
                </c:pt>
                <c:pt idx="47">
                  <c:v>6.0</c:v>
                </c:pt>
                <c:pt idx="48">
                  <c:v>11.0</c:v>
                </c:pt>
                <c:pt idx="49">
                  <c:v>4.0</c:v>
                </c:pt>
                <c:pt idx="50">
                  <c:v>3.0</c:v>
                </c:pt>
                <c:pt idx="51">
                  <c:v>4.0</c:v>
                </c:pt>
                <c:pt idx="52">
                  <c:v>3.0</c:v>
                </c:pt>
                <c:pt idx="53">
                  <c:v>11.0</c:v>
                </c:pt>
                <c:pt idx="54">
                  <c:v>3.0</c:v>
                </c:pt>
                <c:pt idx="55">
                  <c:v>3.0</c:v>
                </c:pt>
                <c:pt idx="56">
                  <c:v>6.0</c:v>
                </c:pt>
                <c:pt idx="57">
                  <c:v>7.0</c:v>
                </c:pt>
                <c:pt idx="58">
                  <c:v>10.0</c:v>
                </c:pt>
                <c:pt idx="59">
                  <c:v>10.0</c:v>
                </c:pt>
                <c:pt idx="60">
                  <c:v>17.0</c:v>
                </c:pt>
                <c:pt idx="61">
                  <c:v>49.0</c:v>
                </c:pt>
                <c:pt idx="62">
                  <c:v>90.0</c:v>
                </c:pt>
                <c:pt idx="63">
                  <c:v>103.0</c:v>
                </c:pt>
                <c:pt idx="64">
                  <c:v>128.0</c:v>
                </c:pt>
                <c:pt idx="65">
                  <c:v>192.0</c:v>
                </c:pt>
                <c:pt idx="66">
                  <c:v>254.0</c:v>
                </c:pt>
                <c:pt idx="67">
                  <c:v>402.0</c:v>
                </c:pt>
                <c:pt idx="68">
                  <c:v>399.0</c:v>
                </c:pt>
                <c:pt idx="69">
                  <c:v>489.0</c:v>
                </c:pt>
                <c:pt idx="70">
                  <c:v>413.0</c:v>
                </c:pt>
                <c:pt idx="71">
                  <c:v>361.0</c:v>
                </c:pt>
                <c:pt idx="72">
                  <c:v>356.0</c:v>
                </c:pt>
                <c:pt idx="73">
                  <c:v>396.0</c:v>
                </c:pt>
                <c:pt idx="74">
                  <c:v>467.0</c:v>
                </c:pt>
                <c:pt idx="75">
                  <c:v>461.0</c:v>
                </c:pt>
                <c:pt idx="76">
                  <c:v>390.0</c:v>
                </c:pt>
                <c:pt idx="77">
                  <c:v>482.0</c:v>
                </c:pt>
                <c:pt idx="78">
                  <c:v>542.0</c:v>
                </c:pt>
                <c:pt idx="79">
                  <c:v>814.0</c:v>
                </c:pt>
                <c:pt idx="80">
                  <c:v>685.0</c:v>
                </c:pt>
                <c:pt idx="81">
                  <c:v>780.0</c:v>
                </c:pt>
                <c:pt idx="82">
                  <c:v>791.0</c:v>
                </c:pt>
                <c:pt idx="83">
                  <c:v>739.0</c:v>
                </c:pt>
                <c:pt idx="84">
                  <c:v>614.0</c:v>
                </c:pt>
                <c:pt idx="85">
                  <c:v>611.0</c:v>
                </c:pt>
                <c:pt idx="86">
                  <c:v>768.0</c:v>
                </c:pt>
                <c:pt idx="87">
                  <c:v>746.0</c:v>
                </c:pt>
                <c:pt idx="88">
                  <c:v>882.0</c:v>
                </c:pt>
                <c:pt idx="89">
                  <c:v>875.0</c:v>
                </c:pt>
                <c:pt idx="90">
                  <c:v>876.0</c:v>
                </c:pt>
                <c:pt idx="91">
                  <c:v>1415.0</c:v>
                </c:pt>
                <c:pt idx="92">
                  <c:v>1170.0</c:v>
                </c:pt>
                <c:pt idx="93">
                  <c:v>1367.0</c:v>
                </c:pt>
                <c:pt idx="94">
                  <c:v>1098.0</c:v>
                </c:pt>
                <c:pt idx="95">
                  <c:v>1149.0</c:v>
                </c:pt>
                <c:pt idx="96">
                  <c:v>1021.0</c:v>
                </c:pt>
                <c:pt idx="97">
                  <c:v>786.0</c:v>
                </c:pt>
                <c:pt idx="98">
                  <c:v>826.0</c:v>
                </c:pt>
                <c:pt idx="99">
                  <c:v>838.0</c:v>
                </c:pt>
                <c:pt idx="100">
                  <c:v>901.0</c:v>
                </c:pt>
                <c:pt idx="101">
                  <c:v>1028.0</c:v>
                </c:pt>
                <c:pt idx="102">
                  <c:v>1192.0</c:v>
                </c:pt>
                <c:pt idx="103">
                  <c:v>1513.0</c:v>
                </c:pt>
                <c:pt idx="104">
                  <c:v>1569.0</c:v>
                </c:pt>
                <c:pt idx="105">
                  <c:v>1808.0</c:v>
                </c:pt>
                <c:pt idx="106">
                  <c:v>1313.0</c:v>
                </c:pt>
                <c:pt idx="107">
                  <c:v>1170.0</c:v>
                </c:pt>
                <c:pt idx="108">
                  <c:v>1035.0</c:v>
                </c:pt>
                <c:pt idx="109">
                  <c:v>858.0</c:v>
                </c:pt>
                <c:pt idx="110">
                  <c:v>978.0</c:v>
                </c:pt>
                <c:pt idx="111">
                  <c:v>1059.0</c:v>
                </c:pt>
                <c:pt idx="112">
                  <c:v>1060.0</c:v>
                </c:pt>
                <c:pt idx="113">
                  <c:v>1150.0</c:v>
                </c:pt>
                <c:pt idx="114">
                  <c:v>1268.0</c:v>
                </c:pt>
                <c:pt idx="115">
                  <c:v>1735.0</c:v>
                </c:pt>
                <c:pt idx="116">
                  <c:v>1670.0</c:v>
                </c:pt>
                <c:pt idx="117">
                  <c:v>1846.0</c:v>
                </c:pt>
                <c:pt idx="118">
                  <c:v>1477.0</c:v>
                </c:pt>
                <c:pt idx="119">
                  <c:v>1341.0</c:v>
                </c:pt>
                <c:pt idx="120">
                  <c:v>1182.0</c:v>
                </c:pt>
                <c:pt idx="121">
                  <c:v>1090.0</c:v>
                </c:pt>
                <c:pt idx="122">
                  <c:v>1102.0</c:v>
                </c:pt>
                <c:pt idx="123">
                  <c:v>1239.0</c:v>
                </c:pt>
                <c:pt idx="124">
                  <c:v>1189.0</c:v>
                </c:pt>
                <c:pt idx="125">
                  <c:v>1376.0</c:v>
                </c:pt>
                <c:pt idx="126">
                  <c:v>1496.0</c:v>
                </c:pt>
                <c:pt idx="127">
                  <c:v>1959.0</c:v>
                </c:pt>
                <c:pt idx="128">
                  <c:v>1794.0</c:v>
                </c:pt>
                <c:pt idx="129">
                  <c:v>1964.0</c:v>
                </c:pt>
                <c:pt idx="130">
                  <c:v>1795.0</c:v>
                </c:pt>
                <c:pt idx="131">
                  <c:v>1640.0</c:v>
                </c:pt>
                <c:pt idx="132">
                  <c:v>1198.0</c:v>
                </c:pt>
                <c:pt idx="133">
                  <c:v>1139.0</c:v>
                </c:pt>
                <c:pt idx="134">
                  <c:v>1208.0</c:v>
                </c:pt>
                <c:pt idx="135">
                  <c:v>1284.0</c:v>
                </c:pt>
                <c:pt idx="136">
                  <c:v>1276.0</c:v>
                </c:pt>
                <c:pt idx="137">
                  <c:v>1507.0</c:v>
                </c:pt>
                <c:pt idx="138">
                  <c:v>1422.0</c:v>
                </c:pt>
                <c:pt idx="139">
                  <c:v>2293.0</c:v>
                </c:pt>
                <c:pt idx="140">
                  <c:v>2091.0</c:v>
                </c:pt>
                <c:pt idx="141">
                  <c:v>2074.0</c:v>
                </c:pt>
                <c:pt idx="142">
                  <c:v>1831.0</c:v>
                </c:pt>
                <c:pt idx="143">
                  <c:v>1648.0</c:v>
                </c:pt>
                <c:pt idx="144">
                  <c:v>1421.0</c:v>
                </c:pt>
                <c:pt idx="145">
                  <c:v>1208.0</c:v>
                </c:pt>
                <c:pt idx="146">
                  <c:v>1044.0</c:v>
                </c:pt>
                <c:pt idx="147">
                  <c:v>1275.0</c:v>
                </c:pt>
                <c:pt idx="148">
                  <c:v>330.0</c:v>
                </c:pt>
              </c:numCache>
            </c:numRef>
          </c:val>
          <c:smooth val="0"/>
        </c:ser>
        <c:dLbls>
          <c:showLegendKey val="0"/>
          <c:showVal val="0"/>
          <c:showCatName val="0"/>
          <c:showSerName val="0"/>
          <c:showPercent val="0"/>
          <c:showBubbleSize val="0"/>
        </c:dLbls>
        <c:marker val="1"/>
        <c:smooth val="0"/>
        <c:axId val="2130956936"/>
        <c:axId val="2130798600"/>
      </c:lineChart>
      <c:catAx>
        <c:axId val="2130956936"/>
        <c:scaling>
          <c:orientation val="minMax"/>
        </c:scaling>
        <c:delete val="0"/>
        <c:axPos val="b"/>
        <c:title>
          <c:tx>
            <c:rich>
              <a:bodyPr/>
              <a:lstStyle/>
              <a:p>
                <a:pPr>
                  <a:defRPr sz="1200"/>
                </a:pPr>
                <a:r>
                  <a:rPr lang="en-US" sz="1200"/>
                  <a:t>Month and Year</a:t>
                </a:r>
              </a:p>
            </c:rich>
          </c:tx>
          <c:layout/>
          <c:overlay val="0"/>
        </c:title>
        <c:numFmt formatCode="General" sourceLinked="0"/>
        <c:majorTickMark val="out"/>
        <c:minorTickMark val="none"/>
        <c:tickLblPos val="nextTo"/>
        <c:crossAx val="2130798600"/>
        <c:crosses val="autoZero"/>
        <c:auto val="1"/>
        <c:lblAlgn val="ctr"/>
        <c:lblOffset val="100"/>
        <c:noMultiLvlLbl val="0"/>
      </c:catAx>
      <c:valAx>
        <c:axId val="2130798600"/>
        <c:scaling>
          <c:orientation val="minMax"/>
        </c:scaling>
        <c:delete val="0"/>
        <c:axPos val="l"/>
        <c:majorGridlines/>
        <c:title>
          <c:tx>
            <c:rich>
              <a:bodyPr rot="-5400000" vert="horz"/>
              <a:lstStyle/>
              <a:p>
                <a:pPr>
                  <a:defRPr sz="1400"/>
                </a:pPr>
                <a:r>
                  <a:rPr lang="en-US" sz="1400"/>
                  <a:t>Number of Immunizations</a:t>
                </a:r>
              </a:p>
            </c:rich>
          </c:tx>
          <c:layout/>
          <c:overlay val="0"/>
        </c:title>
        <c:numFmt formatCode="General" sourceLinked="1"/>
        <c:majorTickMark val="out"/>
        <c:minorTickMark val="none"/>
        <c:tickLblPos val="nextTo"/>
        <c:crossAx val="2130956936"/>
        <c:crosses val="autoZero"/>
        <c:crossBetween val="between"/>
      </c:valAx>
    </c:plotArea>
    <c:legend>
      <c:legendPos val="r"/>
      <c:layout>
        <c:manualLayout>
          <c:xMode val="edge"/>
          <c:yMode val="edge"/>
          <c:x val="0.0906477779543702"/>
          <c:y val="0.0484453557090921"/>
          <c:w val="0.179392072517881"/>
          <c:h val="0.239282781118443"/>
        </c:manualLayout>
      </c:layout>
      <c:overlay val="0"/>
      <c:txPr>
        <a:bodyPr/>
        <a:lstStyle/>
        <a:p>
          <a:pPr>
            <a:defRPr sz="1200"/>
          </a:pPr>
          <a:endParaRPr lang="en-US"/>
        </a:p>
      </c:txPr>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bar"/>
        <c:grouping val="clustered"/>
        <c:varyColors val="0"/>
        <c:ser>
          <c:idx val="0"/>
          <c:order val="0"/>
          <c:tx>
            <c:strRef>
              <c:f>Sheet1!$B$1</c:f>
              <c:strCache>
                <c:ptCount val="1"/>
                <c:pt idx="0">
                  <c:v>Percent</c:v>
                </c:pt>
              </c:strCache>
            </c:strRef>
          </c:tx>
          <c:invertIfNegative val="0"/>
          <c:dPt>
            <c:idx val="0"/>
            <c:invertIfNegative val="0"/>
            <c:bubble3D val="0"/>
            <c:spPr>
              <a:solidFill>
                <a:srgbClr val="0070C0"/>
              </a:solidFill>
            </c:spPr>
            <c:extLst xmlns:c16r2="http://schemas.microsoft.com/office/drawing/2015/06/chart">
              <c:ext xmlns:c16="http://schemas.microsoft.com/office/drawing/2014/chart" uri="{C3380CC4-5D6E-409C-BE32-E72D297353CC}">
                <c16:uniqueId val="{00000001-588A-4C38-9B51-A54E958E2E20}"/>
              </c:ext>
            </c:extLst>
          </c:dPt>
          <c:dPt>
            <c:idx val="1"/>
            <c:invertIfNegative val="0"/>
            <c:bubble3D val="0"/>
            <c:spPr>
              <a:solidFill>
                <a:srgbClr val="92D050"/>
              </a:solidFill>
            </c:spPr>
            <c:extLst xmlns:c16r2="http://schemas.microsoft.com/office/drawing/2015/06/chart">
              <c:ext xmlns:c16="http://schemas.microsoft.com/office/drawing/2014/chart" uri="{C3380CC4-5D6E-409C-BE32-E72D297353CC}">
                <c16:uniqueId val="{00000003-588A-4C38-9B51-A54E958E2E20}"/>
              </c:ext>
            </c:extLst>
          </c:dPt>
          <c:dPt>
            <c:idx val="2"/>
            <c:invertIfNegative val="0"/>
            <c:bubble3D val="0"/>
            <c:spPr>
              <a:solidFill>
                <a:srgbClr val="FF6600"/>
              </a:solidFill>
            </c:spPr>
            <c:extLst xmlns:c16r2="http://schemas.microsoft.com/office/drawing/2015/06/chart">
              <c:ext xmlns:c16="http://schemas.microsoft.com/office/drawing/2014/chart" uri="{C3380CC4-5D6E-409C-BE32-E72D297353CC}">
                <c16:uniqueId val="{00000005-588A-4C38-9B51-A54E958E2E20}"/>
              </c:ext>
            </c:extLst>
          </c:dPt>
          <c:dPt>
            <c:idx val="3"/>
            <c:invertIfNegative val="0"/>
            <c:bubble3D val="0"/>
            <c:spPr>
              <a:solidFill>
                <a:srgbClr val="FFCC00"/>
              </a:solidFill>
            </c:spPr>
            <c:extLst xmlns:c16r2="http://schemas.microsoft.com/office/drawing/2015/06/chart">
              <c:ext xmlns:c16="http://schemas.microsoft.com/office/drawing/2014/chart" uri="{C3380CC4-5D6E-409C-BE32-E72D297353CC}">
                <c16:uniqueId val="{00000007-588A-4C38-9B51-A54E958E2E20}"/>
              </c:ext>
            </c:extLst>
          </c:dPt>
          <c:dPt>
            <c:idx val="4"/>
            <c:invertIfNegative val="0"/>
            <c:bubble3D val="0"/>
            <c:spPr>
              <a:solidFill>
                <a:srgbClr val="1993B9"/>
              </a:solidFill>
            </c:spPr>
            <c:extLst xmlns:c16r2="http://schemas.microsoft.com/office/drawing/2015/06/chart">
              <c:ext xmlns:c16="http://schemas.microsoft.com/office/drawing/2014/chart" uri="{C3380CC4-5D6E-409C-BE32-E72D297353CC}">
                <c16:uniqueId val="{00000009-588A-4C38-9B51-A54E958E2E20}"/>
              </c:ext>
            </c:extLst>
          </c:dPt>
          <c:cat>
            <c:strRef>
              <c:f>Sheet1!$A$2:$A$6</c:f>
              <c:strCache>
                <c:ptCount val="5"/>
                <c:pt idx="0">
                  <c:v>Lack of knowledge</c:v>
                </c:pt>
                <c:pt idx="1">
                  <c:v>Not needed or necessary</c:v>
                </c:pt>
                <c:pt idx="2">
                  <c:v>Safety concern/side effects</c:v>
                </c:pt>
                <c:pt idx="3">
                  <c:v>Not recommended</c:v>
                </c:pt>
                <c:pt idx="4">
                  <c:v>Not sexually active</c:v>
                </c:pt>
              </c:strCache>
            </c:strRef>
          </c:cat>
          <c:val>
            <c:numRef>
              <c:f>Sheet1!$B$2:$B$6</c:f>
              <c:numCache>
                <c:formatCode>General</c:formatCode>
                <c:ptCount val="5"/>
                <c:pt idx="0">
                  <c:v>15.5</c:v>
                </c:pt>
                <c:pt idx="1">
                  <c:v>14.7</c:v>
                </c:pt>
                <c:pt idx="2">
                  <c:v>14.2</c:v>
                </c:pt>
                <c:pt idx="3">
                  <c:v>13.0</c:v>
                </c:pt>
                <c:pt idx="4">
                  <c:v>11.3</c:v>
                </c:pt>
              </c:numCache>
            </c:numRef>
          </c:val>
          <c:extLst xmlns:c16r2="http://schemas.microsoft.com/office/drawing/2015/06/chart">
            <c:ext xmlns:c16="http://schemas.microsoft.com/office/drawing/2014/chart" uri="{C3380CC4-5D6E-409C-BE32-E72D297353CC}">
              <c16:uniqueId val="{0000000A-588A-4C38-9B51-A54E958E2E20}"/>
            </c:ext>
          </c:extLst>
        </c:ser>
        <c:dLbls>
          <c:showLegendKey val="0"/>
          <c:showVal val="0"/>
          <c:showCatName val="0"/>
          <c:showSerName val="0"/>
          <c:showPercent val="0"/>
          <c:showBubbleSize val="0"/>
        </c:dLbls>
        <c:gapWidth val="150"/>
        <c:axId val="2130800040"/>
        <c:axId val="2130822424"/>
      </c:barChart>
      <c:catAx>
        <c:axId val="2130800040"/>
        <c:scaling>
          <c:orientation val="minMax"/>
        </c:scaling>
        <c:delete val="0"/>
        <c:axPos val="l"/>
        <c:numFmt formatCode="General" sourceLinked="0"/>
        <c:majorTickMark val="out"/>
        <c:minorTickMark val="none"/>
        <c:tickLblPos val="nextTo"/>
        <c:txPr>
          <a:bodyPr/>
          <a:lstStyle/>
          <a:p>
            <a:pPr>
              <a:defRPr b="0">
                <a:solidFill>
                  <a:schemeClr val="tx1"/>
                </a:solidFill>
              </a:defRPr>
            </a:pPr>
            <a:endParaRPr lang="en-US"/>
          </a:p>
        </c:txPr>
        <c:crossAx val="2130822424"/>
        <c:crosses val="autoZero"/>
        <c:auto val="1"/>
        <c:lblAlgn val="ctr"/>
        <c:lblOffset val="100"/>
        <c:noMultiLvlLbl val="0"/>
      </c:catAx>
      <c:valAx>
        <c:axId val="2130822424"/>
        <c:scaling>
          <c:orientation val="minMax"/>
        </c:scaling>
        <c:delete val="0"/>
        <c:axPos val="b"/>
        <c:title>
          <c:tx>
            <c:rich>
              <a:bodyPr/>
              <a:lstStyle/>
              <a:p>
                <a:pPr>
                  <a:defRPr>
                    <a:solidFill>
                      <a:schemeClr val="accent1">
                        <a:lumMod val="50000"/>
                      </a:schemeClr>
                    </a:solidFill>
                  </a:defRPr>
                </a:pPr>
                <a:r>
                  <a:rPr lang="en-US" dirty="0" smtClean="0">
                    <a:solidFill>
                      <a:schemeClr val="tx1"/>
                    </a:solidFill>
                  </a:rPr>
                  <a:t>Percent</a:t>
                </a:r>
                <a:endParaRPr lang="en-US" dirty="0">
                  <a:solidFill>
                    <a:schemeClr val="tx1"/>
                  </a:solidFill>
                </a:endParaRPr>
              </a:p>
            </c:rich>
          </c:tx>
          <c:layout/>
          <c:overlay val="0"/>
        </c:title>
        <c:numFmt formatCode="General" sourceLinked="1"/>
        <c:majorTickMark val="none"/>
        <c:minorTickMark val="none"/>
        <c:tickLblPos val="nextTo"/>
        <c:txPr>
          <a:bodyPr/>
          <a:lstStyle/>
          <a:p>
            <a:pPr>
              <a:defRPr b="0">
                <a:solidFill>
                  <a:schemeClr val="accent1">
                    <a:lumMod val="50000"/>
                  </a:schemeClr>
                </a:solidFill>
              </a:defRPr>
            </a:pPr>
            <a:endParaRPr lang="en-US"/>
          </a:p>
        </c:txPr>
        <c:crossAx val="2130800040"/>
        <c:crosses val="autoZero"/>
        <c:crossBetween val="between"/>
        <c:majorUnit val="5.0"/>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arChart>
        <c:barDir val="col"/>
        <c:grouping val="clustered"/>
        <c:varyColors val="0"/>
        <c:ser>
          <c:idx val="0"/>
          <c:order val="0"/>
          <c:tx>
            <c:strRef>
              <c:f>Sheet1!$B$1</c:f>
              <c:strCache>
                <c:ptCount val="1"/>
                <c:pt idx="0">
                  <c:v>Parent</c:v>
                </c:pt>
              </c:strCache>
            </c:strRef>
          </c:tx>
          <c:spPr>
            <a:solidFill>
              <a:srgbClr val="1993B9"/>
            </a:solidFill>
            <a:ln>
              <a:solidFill>
                <a:srgbClr val="90D9F0"/>
              </a:solidFill>
            </a:ln>
          </c:spPr>
          <c:invertIfNegative val="0"/>
          <c:dLbls>
            <c:spPr>
              <a:noFill/>
              <a:ln>
                <a:noFill/>
              </a:ln>
              <a:effectLst/>
            </c:spPr>
            <c:txPr>
              <a:bodyPr/>
              <a:lstStyle/>
              <a:p>
                <a:pPr>
                  <a:defRPr sz="16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Meningitis</c:v>
                </c:pt>
                <c:pt idx="1">
                  <c:v>Hepatitis</c:v>
                </c:pt>
                <c:pt idx="2">
                  <c:v>Pertussis</c:v>
                </c:pt>
                <c:pt idx="3">
                  <c:v>Influenza</c:v>
                </c:pt>
                <c:pt idx="4">
                  <c:v>HPV</c:v>
                </c:pt>
                <c:pt idx="5">
                  <c:v>Adolescent Vaccines</c:v>
                </c:pt>
              </c:strCache>
            </c:strRef>
          </c:cat>
          <c:val>
            <c:numRef>
              <c:f>Sheet1!$B$2:$B$7</c:f>
              <c:numCache>
                <c:formatCode>General</c:formatCode>
                <c:ptCount val="6"/>
                <c:pt idx="0">
                  <c:v>9.4</c:v>
                </c:pt>
                <c:pt idx="1">
                  <c:v>9.5</c:v>
                </c:pt>
                <c:pt idx="2">
                  <c:v>9.5</c:v>
                </c:pt>
                <c:pt idx="3">
                  <c:v>9.3</c:v>
                </c:pt>
                <c:pt idx="4">
                  <c:v>9.3</c:v>
                </c:pt>
                <c:pt idx="5">
                  <c:v>9.200000000000001</c:v>
                </c:pt>
              </c:numCache>
            </c:numRef>
          </c:val>
          <c:extLst xmlns:c16r2="http://schemas.microsoft.com/office/drawing/2015/06/chart">
            <c:ext xmlns:c16="http://schemas.microsoft.com/office/drawing/2014/chart" uri="{C3380CC4-5D6E-409C-BE32-E72D297353CC}">
              <c16:uniqueId val="{00000000-F345-436D-98A4-43EF103C9C1F}"/>
            </c:ext>
          </c:extLst>
        </c:ser>
        <c:ser>
          <c:idx val="1"/>
          <c:order val="1"/>
          <c:tx>
            <c:strRef>
              <c:f>Sheet1!$C$1</c:f>
              <c:strCache>
                <c:ptCount val="1"/>
                <c:pt idx="0">
                  <c:v>Provider's estimate </c:v>
                </c:pt>
              </c:strCache>
            </c:strRef>
          </c:tx>
          <c:invertIfNegative val="0"/>
          <c:cat>
            <c:strRef>
              <c:f>Sheet1!$A$2:$A$7</c:f>
              <c:strCache>
                <c:ptCount val="6"/>
                <c:pt idx="0">
                  <c:v>Meningitis</c:v>
                </c:pt>
                <c:pt idx="1">
                  <c:v>Hepatitis</c:v>
                </c:pt>
                <c:pt idx="2">
                  <c:v>Pertussis</c:v>
                </c:pt>
                <c:pt idx="3">
                  <c:v>Influenza</c:v>
                </c:pt>
                <c:pt idx="4">
                  <c:v>HPV</c:v>
                </c:pt>
                <c:pt idx="5">
                  <c:v>Adolescent Vaccines</c:v>
                </c:pt>
              </c:strCache>
            </c:strRef>
          </c:cat>
          <c:val>
            <c:numRef>
              <c:f>Sheet1!$C$2:$C$7</c:f>
              <c:numCache>
                <c:formatCode>General</c:formatCode>
                <c:ptCount val="6"/>
                <c:pt idx="0">
                  <c:v>0.0</c:v>
                </c:pt>
                <c:pt idx="1">
                  <c:v>0.0</c:v>
                </c:pt>
                <c:pt idx="2">
                  <c:v>0.0</c:v>
                </c:pt>
                <c:pt idx="3" formatCode="0.0">
                  <c:v>0.0</c:v>
                </c:pt>
                <c:pt idx="4">
                  <c:v>0.0</c:v>
                </c:pt>
                <c:pt idx="5">
                  <c:v>0.0</c:v>
                </c:pt>
              </c:numCache>
            </c:numRef>
          </c:val>
          <c:extLst xmlns:c16r2="http://schemas.microsoft.com/office/drawing/2015/06/chart">
            <c:ext xmlns:c16="http://schemas.microsoft.com/office/drawing/2014/chart" uri="{C3380CC4-5D6E-409C-BE32-E72D297353CC}">
              <c16:uniqueId val="{00000001-F345-436D-98A4-43EF103C9C1F}"/>
            </c:ext>
          </c:extLst>
        </c:ser>
        <c:dLbls>
          <c:showLegendKey val="0"/>
          <c:showVal val="0"/>
          <c:showCatName val="0"/>
          <c:showSerName val="0"/>
          <c:showPercent val="0"/>
          <c:showBubbleSize val="0"/>
        </c:dLbls>
        <c:gapWidth val="150"/>
        <c:axId val="2121791896"/>
        <c:axId val="2121794968"/>
      </c:barChart>
      <c:catAx>
        <c:axId val="2121791896"/>
        <c:scaling>
          <c:orientation val="minMax"/>
        </c:scaling>
        <c:delete val="0"/>
        <c:axPos val="b"/>
        <c:numFmt formatCode="General" sourceLinked="1"/>
        <c:majorTickMark val="out"/>
        <c:minorTickMark val="none"/>
        <c:tickLblPos val="nextTo"/>
        <c:txPr>
          <a:bodyPr/>
          <a:lstStyle/>
          <a:p>
            <a:pPr>
              <a:defRPr b="1"/>
            </a:pPr>
            <a:endParaRPr lang="en-US"/>
          </a:p>
        </c:txPr>
        <c:crossAx val="2121794968"/>
        <c:crosses val="autoZero"/>
        <c:auto val="1"/>
        <c:lblAlgn val="ctr"/>
        <c:lblOffset val="100"/>
        <c:noMultiLvlLbl val="0"/>
      </c:catAx>
      <c:valAx>
        <c:axId val="2121794968"/>
        <c:scaling>
          <c:orientation val="minMax"/>
        </c:scaling>
        <c:delete val="0"/>
        <c:axPos val="l"/>
        <c:title>
          <c:tx>
            <c:rich>
              <a:bodyPr rot="-5400000" vert="horz"/>
              <a:lstStyle/>
              <a:p>
                <a:pPr>
                  <a:defRPr/>
                </a:pPr>
                <a:r>
                  <a:rPr lang="en-US" dirty="0"/>
                  <a:t>Median Values</a:t>
                </a:r>
              </a:p>
            </c:rich>
          </c:tx>
          <c:layout/>
          <c:overlay val="0"/>
        </c:title>
        <c:numFmt formatCode="General" sourceLinked="1"/>
        <c:majorTickMark val="out"/>
        <c:minorTickMark val="none"/>
        <c:tickLblPos val="nextTo"/>
        <c:crossAx val="2121791896"/>
        <c:crosses val="autoZero"/>
        <c:crossBetween val="between"/>
      </c:valAx>
    </c:plotArea>
    <c:legend>
      <c:legendPos val="t"/>
      <c:layout>
        <c:manualLayout>
          <c:xMode val="edge"/>
          <c:yMode val="edge"/>
          <c:x val="0.435178866530573"/>
          <c:y val="0.0168361959653669"/>
          <c:w val="0.135815106445028"/>
          <c:h val="0.0778819888717606"/>
        </c:manualLayout>
      </c:layout>
      <c:overlay val="0"/>
      <c:txPr>
        <a:bodyPr/>
        <a:lstStyle/>
        <a:p>
          <a:pPr>
            <a:defRPr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0.69152</cdr:x>
      <cdr:y>0.04772</cdr:y>
    </cdr:from>
    <cdr:to>
      <cdr:x>0.94677</cdr:x>
      <cdr:y>0.12042</cdr:y>
    </cdr:to>
    <cdr:sp macro="" textlink="">
      <cdr:nvSpPr>
        <cdr:cNvPr id="4" name="TextBox 3"/>
        <cdr:cNvSpPr txBox="1"/>
      </cdr:nvSpPr>
      <cdr:spPr>
        <a:xfrm xmlns:a="http://schemas.openxmlformats.org/drawingml/2006/main">
          <a:off x="5289336" y="219010"/>
          <a:ext cx="1952368" cy="3336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0.36176</cdr:x>
      <cdr:y>0.47134</cdr:y>
    </cdr:from>
    <cdr:to>
      <cdr:x>0.56684</cdr:x>
      <cdr:y>0.57045</cdr:y>
    </cdr:to>
    <cdr:sp macro="" textlink="">
      <cdr:nvSpPr>
        <cdr:cNvPr id="2" name="Left Brace 1"/>
        <cdr:cNvSpPr/>
      </cdr:nvSpPr>
      <cdr:spPr>
        <a:xfrm xmlns:a="http://schemas.openxmlformats.org/drawingml/2006/main" rot="16200000">
          <a:off x="3515962" y="1588988"/>
          <a:ext cx="459738" cy="1654538"/>
        </a:xfrm>
        <a:prstGeom xmlns:a="http://schemas.openxmlformats.org/drawingml/2006/main" prst="leftBrace">
          <a:avLst/>
        </a:prstGeom>
        <a:ln xmlns:a="http://schemas.openxmlformats.org/drawingml/2006/main" w="28575"/>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0.23911</cdr:x>
      <cdr:y>0.59069</cdr:y>
    </cdr:from>
    <cdr:to>
      <cdr:x>0.78916</cdr:x>
      <cdr:y>0.75486</cdr:y>
    </cdr:to>
    <cdr:sp macro="" textlink="">
      <cdr:nvSpPr>
        <cdr:cNvPr id="4" name="TextBox 3"/>
        <cdr:cNvSpPr txBox="1"/>
      </cdr:nvSpPr>
      <cdr:spPr>
        <a:xfrm xmlns:a="http://schemas.openxmlformats.org/drawingml/2006/main">
          <a:off x="1920190" y="2657904"/>
          <a:ext cx="4417233" cy="738709"/>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u="sng" dirty="0" smtClean="0"/>
            <a:t>HPV TV ads aired</a:t>
          </a:r>
        </a:p>
        <a:p xmlns:a="http://schemas.openxmlformats.org/drawingml/2006/main">
          <a:pPr algn="l"/>
          <a:r>
            <a:rPr lang="en-US" sz="1400" dirty="0" smtClean="0"/>
            <a:t>- 11% increase among 11 year-old girls compared to 2013</a:t>
          </a:r>
        </a:p>
        <a:p xmlns:a="http://schemas.openxmlformats.org/drawingml/2006/main">
          <a:pPr algn="l"/>
          <a:r>
            <a:rPr lang="en-US" sz="1400" dirty="0" smtClean="0"/>
            <a:t>- 17% increase among 11 year-old boys compared to 2013</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4183"/>
          </a:xfrm>
          <a:prstGeom prst="rect">
            <a:avLst/>
          </a:prstGeom>
        </p:spPr>
        <p:txBody>
          <a:bodyPr vert="horz" lIns="88271" tIns="44136" rIns="88271" bIns="44136"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7531" y="0"/>
            <a:ext cx="3043979" cy="464183"/>
          </a:xfrm>
          <a:prstGeom prst="rect">
            <a:avLst/>
          </a:prstGeom>
        </p:spPr>
        <p:txBody>
          <a:bodyPr vert="horz" lIns="88271" tIns="44136" rIns="88271" bIns="44136" rtlCol="0"/>
          <a:lstStyle>
            <a:lvl1pPr algn="r" fontAlgn="auto">
              <a:spcBef>
                <a:spcPts val="0"/>
              </a:spcBef>
              <a:spcAft>
                <a:spcPts val="0"/>
              </a:spcAft>
              <a:defRPr sz="1200">
                <a:latin typeface="+mn-lt"/>
                <a:cs typeface="+mn-cs"/>
              </a:defRPr>
            </a:lvl1pPr>
          </a:lstStyle>
          <a:p>
            <a:pPr>
              <a:defRPr/>
            </a:pPr>
            <a:fld id="{824DB549-0934-4E37-AA76-2032A5C2046F}" type="datetimeFigureOut">
              <a:rPr lang="en-US"/>
              <a:pPr>
                <a:defRPr/>
              </a:pPr>
              <a:t>6/25/18</a:t>
            </a:fld>
            <a:endParaRPr lang="en-US"/>
          </a:p>
        </p:txBody>
      </p:sp>
      <p:sp>
        <p:nvSpPr>
          <p:cNvPr id="4" name="Footer Placeholder 3"/>
          <p:cNvSpPr>
            <a:spLocks noGrp="1"/>
          </p:cNvSpPr>
          <p:nvPr>
            <p:ph type="ftr" sz="quarter" idx="2"/>
          </p:nvPr>
        </p:nvSpPr>
        <p:spPr>
          <a:xfrm>
            <a:off x="1" y="8843328"/>
            <a:ext cx="3043979" cy="464183"/>
          </a:xfrm>
          <a:prstGeom prst="rect">
            <a:avLst/>
          </a:prstGeom>
        </p:spPr>
        <p:txBody>
          <a:bodyPr vert="horz" lIns="88271" tIns="44136" rIns="88271" bIns="44136"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7531" y="8843328"/>
            <a:ext cx="3043979" cy="464183"/>
          </a:xfrm>
          <a:prstGeom prst="rect">
            <a:avLst/>
          </a:prstGeom>
        </p:spPr>
        <p:txBody>
          <a:bodyPr vert="horz" lIns="88271" tIns="44136" rIns="88271" bIns="44136" rtlCol="0" anchor="b"/>
          <a:lstStyle>
            <a:lvl1pPr algn="r" fontAlgn="auto">
              <a:spcBef>
                <a:spcPts val="0"/>
              </a:spcBef>
              <a:spcAft>
                <a:spcPts val="0"/>
              </a:spcAft>
              <a:defRPr sz="1200">
                <a:latin typeface="+mn-lt"/>
                <a:cs typeface="+mn-cs"/>
              </a:defRPr>
            </a:lvl1pPr>
          </a:lstStyle>
          <a:p>
            <a:pPr>
              <a:defRPr/>
            </a:pPr>
            <a:fld id="{D76E55EE-D986-427F-9334-C0D7C6D119E2}" type="slidenum">
              <a:rPr lang="en-US"/>
              <a:pPr>
                <a:defRPr/>
              </a:pPr>
              <a:t>‹#›</a:t>
            </a:fld>
            <a:endParaRPr lang="en-US"/>
          </a:p>
        </p:txBody>
      </p:sp>
    </p:spTree>
    <p:extLst>
      <p:ext uri="{BB962C8B-B14F-4D97-AF65-F5344CB8AC3E}">
        <p14:creationId xmlns:p14="http://schemas.microsoft.com/office/powerpoint/2010/main" val="1029770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5773"/>
          </a:xfrm>
          <a:prstGeom prst="rect">
            <a:avLst/>
          </a:prstGeom>
        </p:spPr>
        <p:txBody>
          <a:bodyPr vert="horz" lIns="93312" tIns="46656" rIns="93312" bIns="46656"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7531" y="0"/>
            <a:ext cx="3043979" cy="465773"/>
          </a:xfrm>
          <a:prstGeom prst="rect">
            <a:avLst/>
          </a:prstGeom>
        </p:spPr>
        <p:txBody>
          <a:bodyPr vert="horz" lIns="93312" tIns="46656" rIns="93312" bIns="46656" rtlCol="0"/>
          <a:lstStyle>
            <a:lvl1pPr algn="r" fontAlgn="auto">
              <a:spcBef>
                <a:spcPts val="0"/>
              </a:spcBef>
              <a:spcAft>
                <a:spcPts val="0"/>
              </a:spcAft>
              <a:defRPr sz="1300">
                <a:latin typeface="+mn-lt"/>
                <a:cs typeface="+mn-cs"/>
              </a:defRPr>
            </a:lvl1pPr>
          </a:lstStyle>
          <a:p>
            <a:pPr>
              <a:defRPr/>
            </a:pPr>
            <a:fld id="{5F99C36F-4331-425F-B27D-2A8E93C9662E}" type="datetimeFigureOut">
              <a:rPr lang="en-US"/>
              <a:pPr>
                <a:defRPr/>
              </a:pPr>
              <a:t>6/25/18</a:t>
            </a:fld>
            <a:endParaRPr lang="en-US" dirty="0"/>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3312" tIns="46656" rIns="93312" bIns="46656" rtlCol="0" anchor="ctr"/>
          <a:lstStyle/>
          <a:p>
            <a:pPr lvl="0"/>
            <a:endParaRPr lang="en-US" noProof="0" dirty="0"/>
          </a:p>
        </p:txBody>
      </p:sp>
      <p:sp>
        <p:nvSpPr>
          <p:cNvPr id="5" name="Notes Placeholder 4"/>
          <p:cNvSpPr>
            <a:spLocks noGrp="1"/>
          </p:cNvSpPr>
          <p:nvPr>
            <p:ph type="body" sz="quarter" idx="3"/>
          </p:nvPr>
        </p:nvSpPr>
        <p:spPr>
          <a:xfrm>
            <a:off x="702946" y="4422459"/>
            <a:ext cx="5617208" cy="4188778"/>
          </a:xfrm>
          <a:prstGeom prst="rect">
            <a:avLst/>
          </a:prstGeom>
        </p:spPr>
        <p:txBody>
          <a:bodyPr vert="horz" lIns="93312" tIns="46656" rIns="93312" bIns="4665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41738"/>
            <a:ext cx="3043979" cy="465773"/>
          </a:xfrm>
          <a:prstGeom prst="rect">
            <a:avLst/>
          </a:prstGeom>
        </p:spPr>
        <p:txBody>
          <a:bodyPr vert="horz" lIns="93312" tIns="46656" rIns="93312" bIns="46656"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531" y="8841738"/>
            <a:ext cx="3043979" cy="465773"/>
          </a:xfrm>
          <a:prstGeom prst="rect">
            <a:avLst/>
          </a:prstGeom>
        </p:spPr>
        <p:txBody>
          <a:bodyPr vert="horz" lIns="93312" tIns="46656" rIns="93312" bIns="46656" rtlCol="0" anchor="b"/>
          <a:lstStyle>
            <a:lvl1pPr algn="r" fontAlgn="auto">
              <a:spcBef>
                <a:spcPts val="0"/>
              </a:spcBef>
              <a:spcAft>
                <a:spcPts val="0"/>
              </a:spcAft>
              <a:defRPr sz="1300">
                <a:latin typeface="+mn-lt"/>
                <a:cs typeface="+mn-cs"/>
              </a:defRPr>
            </a:lvl1pPr>
          </a:lstStyle>
          <a:p>
            <a:pPr>
              <a:defRPr/>
            </a:pPr>
            <a:fld id="{8309EA06-830B-4BC9-9051-3C7CDE930AAE}" type="slidenum">
              <a:rPr lang="en-US"/>
              <a:pPr>
                <a:defRPr/>
              </a:pPr>
              <a:t>‹#›</a:t>
            </a:fld>
            <a:endParaRPr lang="en-US" dirty="0"/>
          </a:p>
        </p:txBody>
      </p:sp>
    </p:spTree>
    <p:extLst>
      <p:ext uri="{BB962C8B-B14F-4D97-AF65-F5344CB8AC3E}">
        <p14:creationId xmlns:p14="http://schemas.microsoft.com/office/powerpoint/2010/main" val="16726485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xfrm>
            <a:off x="1181100" y="698500"/>
            <a:ext cx="4648200" cy="3486150"/>
          </a:xfrm>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
            </a:r>
            <a:br>
              <a:rPr lang="en-US" smtClean="0"/>
            </a:br>
            <a:r>
              <a:rPr lang="en-US" smtClean="0"/>
              <a:t/>
            </a:r>
            <a:br>
              <a:rPr lang="en-US" smtClean="0"/>
            </a:br>
            <a:endParaRPr lang="en-US"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32DCE6-7E4A-49A4-84BA-7D0C982DF0DD}"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2387429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436FF-29AF-4791-A31E-B8912753281E}" type="slidenum">
              <a:rPr lang="en-US" smtClean="0"/>
              <a:t>11</a:t>
            </a:fld>
            <a:endParaRPr lang="en-US"/>
          </a:p>
        </p:txBody>
      </p:sp>
    </p:spTree>
    <p:extLst>
      <p:ext uri="{BB962C8B-B14F-4D97-AF65-F5344CB8AC3E}">
        <p14:creationId xmlns:p14="http://schemas.microsoft.com/office/powerpoint/2010/main" val="4225738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436FF-29AF-4791-A31E-B8912753281E}" type="slidenum">
              <a:rPr lang="en-US" smtClean="0"/>
              <a:t>12</a:t>
            </a:fld>
            <a:endParaRPr lang="en-US"/>
          </a:p>
        </p:txBody>
      </p:sp>
    </p:spTree>
    <p:extLst>
      <p:ext uri="{BB962C8B-B14F-4D97-AF65-F5344CB8AC3E}">
        <p14:creationId xmlns:p14="http://schemas.microsoft.com/office/powerpoint/2010/main" val="2613779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a:defRPr/>
            </a:pPr>
            <a:fld id="{5C614A79-EDC7-4DED-8E35-999FA79751B9}" type="slidenum">
              <a:rPr lang="en-US" smtClean="0"/>
              <a:pPr>
                <a:defRPr/>
              </a:pPr>
              <a:t>13</a:t>
            </a:fld>
            <a:endParaRPr lang="en-US" dirty="0"/>
          </a:p>
        </p:txBody>
      </p:sp>
    </p:spTree>
    <p:extLst>
      <p:ext uri="{BB962C8B-B14F-4D97-AF65-F5344CB8AC3E}">
        <p14:creationId xmlns:p14="http://schemas.microsoft.com/office/powerpoint/2010/main" val="2113496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25859">
              <a:defRPr/>
            </a:pPr>
            <a:fld id="{C5DC2DA4-D29E-4014-A69C-276226FB67B5}" type="slidenum">
              <a:rPr lang="en-US" sz="1800" kern="0">
                <a:solidFill>
                  <a:sysClr val="windowText" lastClr="000000"/>
                </a:solidFill>
              </a:rPr>
              <a:pPr defTabSz="925859">
                <a:defRPr/>
              </a:pPr>
              <a:t>14</a:t>
            </a:fld>
            <a:endParaRPr lang="en-US" sz="1800" kern="0">
              <a:solidFill>
                <a:sysClr val="windowText" lastClr="000000"/>
              </a:solidFill>
            </a:endParaRPr>
          </a:p>
        </p:txBody>
      </p:sp>
    </p:spTree>
    <p:extLst>
      <p:ext uri="{BB962C8B-B14F-4D97-AF65-F5344CB8AC3E}">
        <p14:creationId xmlns:p14="http://schemas.microsoft.com/office/powerpoint/2010/main" val="496812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15</a:t>
            </a:fld>
            <a:endParaRPr lang="en-US" dirty="0"/>
          </a:p>
        </p:txBody>
      </p:sp>
    </p:spTree>
    <p:extLst>
      <p:ext uri="{BB962C8B-B14F-4D97-AF65-F5344CB8AC3E}">
        <p14:creationId xmlns:p14="http://schemas.microsoft.com/office/powerpoint/2010/main" val="36275096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16</a:t>
            </a:fld>
            <a:endParaRPr lang="en-US" dirty="0"/>
          </a:p>
        </p:txBody>
      </p:sp>
    </p:spTree>
    <p:extLst>
      <p:ext uri="{BB962C8B-B14F-4D97-AF65-F5344CB8AC3E}">
        <p14:creationId xmlns:p14="http://schemas.microsoft.com/office/powerpoint/2010/main" val="1428125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17</a:t>
            </a:fld>
            <a:endParaRPr lang="en-US" dirty="0"/>
          </a:p>
        </p:txBody>
      </p:sp>
    </p:spTree>
    <p:extLst>
      <p:ext uri="{BB962C8B-B14F-4D97-AF65-F5344CB8AC3E}">
        <p14:creationId xmlns:p14="http://schemas.microsoft.com/office/powerpoint/2010/main" val="287586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222375" y="709613"/>
            <a:ext cx="4733925" cy="3549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2532"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endParaRPr lang="en-US" altLang="en-US" smtClean="0">
              <a:solidFill>
                <a:prstClr val="black"/>
              </a:solidFill>
            </a:endParaRPr>
          </a:p>
        </p:txBody>
      </p:sp>
      <p:sp>
        <p:nvSpPr>
          <p:cNvPr id="225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8255" indent="-291636">
              <a:defRPr>
                <a:solidFill>
                  <a:schemeClr val="tx1"/>
                </a:solidFill>
                <a:latin typeface="Calibri" panose="020F0502020204030204" pitchFamily="34" charset="0"/>
              </a:defRPr>
            </a:lvl2pPr>
            <a:lvl3pPr marL="1166546" indent="-233309">
              <a:defRPr>
                <a:solidFill>
                  <a:schemeClr val="tx1"/>
                </a:solidFill>
                <a:latin typeface="Calibri" panose="020F0502020204030204" pitchFamily="34" charset="0"/>
              </a:defRPr>
            </a:lvl3pPr>
            <a:lvl4pPr marL="1633164" indent="-233309">
              <a:defRPr>
                <a:solidFill>
                  <a:schemeClr val="tx1"/>
                </a:solidFill>
                <a:latin typeface="Calibri" panose="020F0502020204030204" pitchFamily="34" charset="0"/>
              </a:defRPr>
            </a:lvl4pPr>
            <a:lvl5pPr marL="2099782" indent="-233309">
              <a:defRPr>
                <a:solidFill>
                  <a:schemeClr val="tx1"/>
                </a:solidFill>
                <a:latin typeface="Calibri" panose="020F0502020204030204" pitchFamily="34" charset="0"/>
              </a:defRPr>
            </a:lvl5pPr>
            <a:lvl6pPr marL="2566401" indent="-233309" eaLnBrk="0" fontAlgn="base" hangingPunct="0">
              <a:spcBef>
                <a:spcPct val="0"/>
              </a:spcBef>
              <a:spcAft>
                <a:spcPct val="0"/>
              </a:spcAft>
              <a:defRPr>
                <a:solidFill>
                  <a:schemeClr val="tx1"/>
                </a:solidFill>
                <a:latin typeface="Calibri" panose="020F0502020204030204" pitchFamily="34" charset="0"/>
              </a:defRPr>
            </a:lvl6pPr>
            <a:lvl7pPr marL="3033019" indent="-233309" eaLnBrk="0" fontAlgn="base" hangingPunct="0">
              <a:spcBef>
                <a:spcPct val="0"/>
              </a:spcBef>
              <a:spcAft>
                <a:spcPct val="0"/>
              </a:spcAft>
              <a:defRPr>
                <a:solidFill>
                  <a:schemeClr val="tx1"/>
                </a:solidFill>
                <a:latin typeface="Calibri" panose="020F0502020204030204" pitchFamily="34" charset="0"/>
              </a:defRPr>
            </a:lvl7pPr>
            <a:lvl8pPr marL="3499637" indent="-233309" eaLnBrk="0" fontAlgn="base" hangingPunct="0">
              <a:spcBef>
                <a:spcPct val="0"/>
              </a:spcBef>
              <a:spcAft>
                <a:spcPct val="0"/>
              </a:spcAft>
              <a:defRPr>
                <a:solidFill>
                  <a:schemeClr val="tx1"/>
                </a:solidFill>
                <a:latin typeface="Calibri" panose="020F0502020204030204" pitchFamily="34" charset="0"/>
              </a:defRPr>
            </a:lvl8pPr>
            <a:lvl9pPr marL="3966256" indent="-233309" eaLnBrk="0" fontAlgn="base" hangingPunct="0">
              <a:spcBef>
                <a:spcPct val="0"/>
              </a:spcBef>
              <a:spcAft>
                <a:spcPct val="0"/>
              </a:spcAft>
              <a:defRPr>
                <a:solidFill>
                  <a:schemeClr val="tx1"/>
                </a:solidFill>
                <a:latin typeface="Calibri" panose="020F0502020204030204" pitchFamily="34" charset="0"/>
              </a:defRPr>
            </a:lvl9pPr>
          </a:lstStyle>
          <a:p>
            <a:fld id="{C8D5EFA2-EEA8-490C-8E3E-030B9B17F480}" type="slidenum">
              <a:rPr lang="en-US" altLang="en-US" smtClean="0">
                <a:solidFill>
                  <a:prstClr val="black"/>
                </a:solidFill>
              </a:rPr>
              <a:pPr/>
              <a:t>18</a:t>
            </a:fld>
            <a:endParaRPr lang="en-US" altLang="en-US" smtClean="0">
              <a:solidFill>
                <a:prstClr val="black"/>
              </a:solidFill>
            </a:endParaRPr>
          </a:p>
        </p:txBody>
      </p:sp>
    </p:spTree>
    <p:extLst>
      <p:ext uri="{BB962C8B-B14F-4D97-AF65-F5344CB8AC3E}">
        <p14:creationId xmlns:p14="http://schemas.microsoft.com/office/powerpoint/2010/main" val="3884178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hape 231"/>
          <p:cNvSpPr>
            <a:spLocks noGrp="1" noRot="1" noChangeAspect="1" noTextEdit="1"/>
          </p:cNvSpPr>
          <p:nvPr>
            <p:ph type="sldImg"/>
          </p:nvPr>
        </p:nvSpPr>
        <p:spPr>
          <a:ln/>
        </p:spPr>
      </p:sp>
      <p:sp>
        <p:nvSpPr>
          <p:cNvPr id="91139" name="Shape 232"/>
          <p:cNvSpPr>
            <a:spLocks noGrp="1"/>
          </p:cNvSpPr>
          <p:nvPr>
            <p:ph type="body"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700" dirty="0">
              <a:latin typeface="Times New Roman" pitchFamily="18" charset="0"/>
            </a:endParaRPr>
          </a:p>
        </p:txBody>
      </p:sp>
    </p:spTree>
    <p:extLst>
      <p:ext uri="{BB962C8B-B14F-4D97-AF65-F5344CB8AC3E}">
        <p14:creationId xmlns:p14="http://schemas.microsoft.com/office/powerpoint/2010/main" val="1312323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fld id="{3C4B8C85-7908-4B89-BA5B-61510D51F7FF}" type="slidenum">
              <a:rPr lang="en-US" altLang="en-US" smtClean="0"/>
              <a:pPr/>
              <a:t>20</a:t>
            </a:fld>
            <a:endParaRPr lang="en-US" altLang="en-US" smtClean="0"/>
          </a:p>
        </p:txBody>
      </p:sp>
    </p:spTree>
    <p:extLst>
      <p:ext uri="{BB962C8B-B14F-4D97-AF65-F5344CB8AC3E}">
        <p14:creationId xmlns:p14="http://schemas.microsoft.com/office/powerpoint/2010/main" val="229011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xfrm>
            <a:off x="1184275" y="700088"/>
            <a:ext cx="4654550" cy="3490912"/>
          </a:xfrm>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35828991-F46A-4C84-AF88-C18B3861C414}" type="slidenum">
              <a:rPr lang="en-US" smtClean="0"/>
              <a:pPr>
                <a:defRPr/>
              </a:pPr>
              <a:t>2</a:t>
            </a:fld>
            <a:endParaRPr lang="en-US" dirty="0"/>
          </a:p>
        </p:txBody>
      </p:sp>
    </p:spTree>
    <p:extLst>
      <p:ext uri="{BB962C8B-B14F-4D97-AF65-F5344CB8AC3E}">
        <p14:creationId xmlns:p14="http://schemas.microsoft.com/office/powerpoint/2010/main" val="2160952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562193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3422642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6759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074662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352966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latin typeface="Calibri"/>
            </a:endParaRPr>
          </a:p>
        </p:txBody>
      </p:sp>
      <p:sp>
        <p:nvSpPr>
          <p:cNvPr id="4" name="Slide Number Placeholder 3"/>
          <p:cNvSpPr>
            <a:spLocks noGrp="1"/>
          </p:cNvSpPr>
          <p:nvPr>
            <p:ph type="sldNum" sz="quarter" idx="10"/>
          </p:nvPr>
        </p:nvSpPr>
        <p:spPr/>
        <p:txBody>
          <a:bodyPr/>
          <a:lstStyle/>
          <a:p>
            <a:fld id="{4304EFB1-2106-4CED-9A09-69CDBB83970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907336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r>
              <a:rPr lang="en-US" dirty="0" smtClean="0"/>
              <a:t>Announcement:</a:t>
            </a:r>
            <a:r>
              <a:rPr lang="en-US" baseline="0" dirty="0" smtClean="0"/>
              <a:t> </a:t>
            </a:r>
            <a:endParaRPr lang="en-US" dirty="0" smtClean="0"/>
          </a:p>
          <a:p>
            <a:r>
              <a:rPr lang="en-US" dirty="0" smtClean="0"/>
              <a:t>http://www.unity4teenvax.org/home/unity-projects/</a:t>
            </a:r>
          </a:p>
          <a:p>
            <a:r>
              <a:rPr lang="en-US" dirty="0" smtClean="0"/>
              <a:t>Video</a:t>
            </a:r>
            <a:r>
              <a:rPr lang="en-US" baseline="0" dirty="0" smtClean="0"/>
              <a:t> 2: from 2:45 to 3:40</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27</a:t>
            </a:fld>
            <a:endParaRPr lang="en-US" dirty="0"/>
          </a:p>
        </p:txBody>
      </p:sp>
    </p:spTree>
    <p:extLst>
      <p:ext uri="{BB962C8B-B14F-4D97-AF65-F5344CB8AC3E}">
        <p14:creationId xmlns:p14="http://schemas.microsoft.com/office/powerpoint/2010/main" val="3200541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396380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1184275" y="700088"/>
            <a:ext cx="4654550" cy="3490912"/>
          </a:xfrm>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Times New Roman" pitchFamily="18"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itchFamily="18" charset="0"/>
                <a:ea typeface="MS PGothic" pitchFamily="34" charset="-128"/>
              </a:defRPr>
            </a:lvl1pPr>
            <a:lvl2pPr marL="38710407" indent="-38243821">
              <a:spcBef>
                <a:spcPct val="30000"/>
              </a:spcBef>
              <a:defRPr sz="1200">
                <a:solidFill>
                  <a:schemeClr val="tx1"/>
                </a:solidFill>
                <a:latin typeface="Times New Roman" pitchFamily="18" charset="0"/>
                <a:ea typeface="MS PGothic" pitchFamily="34" charset="-128"/>
              </a:defRPr>
            </a:lvl2pPr>
            <a:lvl3pPr marL="1166464" indent="-233292">
              <a:spcBef>
                <a:spcPct val="30000"/>
              </a:spcBef>
              <a:defRPr sz="1200">
                <a:solidFill>
                  <a:schemeClr val="tx1"/>
                </a:solidFill>
                <a:latin typeface="Times New Roman" pitchFamily="18" charset="0"/>
                <a:ea typeface="MS PGothic" pitchFamily="34" charset="-128"/>
              </a:defRPr>
            </a:lvl3pPr>
            <a:lvl4pPr marL="1633050" indent="-233292">
              <a:spcBef>
                <a:spcPct val="30000"/>
              </a:spcBef>
              <a:defRPr sz="1200">
                <a:solidFill>
                  <a:schemeClr val="tx1"/>
                </a:solidFill>
                <a:latin typeface="Times New Roman" pitchFamily="18" charset="0"/>
                <a:ea typeface="MS PGothic" pitchFamily="34" charset="-128"/>
              </a:defRPr>
            </a:lvl4pPr>
            <a:lvl5pPr marL="2099636" indent="-233292">
              <a:spcBef>
                <a:spcPct val="30000"/>
              </a:spcBef>
              <a:defRPr sz="1200">
                <a:solidFill>
                  <a:schemeClr val="tx1"/>
                </a:solidFill>
                <a:latin typeface="Times New Roman" pitchFamily="18" charset="0"/>
                <a:ea typeface="MS PGothic" pitchFamily="34" charset="-128"/>
              </a:defRPr>
            </a:lvl5pPr>
            <a:lvl6pPr marL="2566221" indent="-233292" eaLnBrk="0" fontAlgn="base" hangingPunct="0">
              <a:spcBef>
                <a:spcPct val="30000"/>
              </a:spcBef>
              <a:spcAft>
                <a:spcPct val="0"/>
              </a:spcAft>
              <a:defRPr sz="1200">
                <a:solidFill>
                  <a:schemeClr val="tx1"/>
                </a:solidFill>
                <a:latin typeface="Times New Roman" pitchFamily="18" charset="0"/>
                <a:ea typeface="MS PGothic" pitchFamily="34" charset="-128"/>
              </a:defRPr>
            </a:lvl6pPr>
            <a:lvl7pPr marL="3032806" indent="-233292" eaLnBrk="0" fontAlgn="base" hangingPunct="0">
              <a:spcBef>
                <a:spcPct val="30000"/>
              </a:spcBef>
              <a:spcAft>
                <a:spcPct val="0"/>
              </a:spcAft>
              <a:defRPr sz="1200">
                <a:solidFill>
                  <a:schemeClr val="tx1"/>
                </a:solidFill>
                <a:latin typeface="Times New Roman" pitchFamily="18" charset="0"/>
                <a:ea typeface="MS PGothic" pitchFamily="34" charset="-128"/>
              </a:defRPr>
            </a:lvl7pPr>
            <a:lvl8pPr marL="3499392" indent="-233292" eaLnBrk="0" fontAlgn="base" hangingPunct="0">
              <a:spcBef>
                <a:spcPct val="30000"/>
              </a:spcBef>
              <a:spcAft>
                <a:spcPct val="0"/>
              </a:spcAft>
              <a:defRPr sz="1200">
                <a:solidFill>
                  <a:schemeClr val="tx1"/>
                </a:solidFill>
                <a:latin typeface="Times New Roman" pitchFamily="18" charset="0"/>
                <a:ea typeface="MS PGothic" pitchFamily="34" charset="-128"/>
              </a:defRPr>
            </a:lvl8pPr>
            <a:lvl9pPr marL="3965978" indent="-233292" eaLnBrk="0" fontAlgn="base" hangingPunct="0">
              <a:spcBef>
                <a:spcPct val="30000"/>
              </a:spcBef>
              <a:spcAft>
                <a:spcPct val="0"/>
              </a:spcAft>
              <a:defRPr sz="1200">
                <a:solidFill>
                  <a:schemeClr val="tx1"/>
                </a:solidFill>
                <a:latin typeface="Times New Roman" pitchFamily="18" charset="0"/>
                <a:ea typeface="MS PGothic" pitchFamily="34" charset="-128"/>
              </a:defRPr>
            </a:lvl9pPr>
          </a:lstStyle>
          <a:p>
            <a:pPr>
              <a:spcBef>
                <a:spcPct val="0"/>
              </a:spcBef>
            </a:pPr>
            <a:fld id="{D164C1D5-EEE3-4E7A-95EF-A2A8A0251C57}" type="slidenum">
              <a:rPr lang="en-US" altLang="en-US" smtClean="0">
                <a:solidFill>
                  <a:prstClr val="black"/>
                </a:solidFill>
                <a:cs typeface="Arial" pitchFamily="34" charset="0"/>
              </a:rPr>
              <a:pPr>
                <a:spcBef>
                  <a:spcPct val="0"/>
                </a:spcBef>
              </a:pPr>
              <a:t>30</a:t>
            </a:fld>
            <a:endParaRPr lang="en-US" altLang="en-US" smtClean="0">
              <a:solidFill>
                <a:prstClr val="black"/>
              </a:solidFill>
              <a:cs typeface="Arial" pitchFamily="34" charset="0"/>
            </a:endParaRPr>
          </a:p>
        </p:txBody>
      </p:sp>
    </p:spTree>
    <p:extLst>
      <p:ext uri="{BB962C8B-B14F-4D97-AF65-F5344CB8AC3E}">
        <p14:creationId xmlns:p14="http://schemas.microsoft.com/office/powerpoint/2010/main" val="4198217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84275" y="700088"/>
            <a:ext cx="4654550" cy="3490912"/>
          </a:xfrm>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74084" name="Slide Number Placeholder 3"/>
          <p:cNvSpPr>
            <a:spLocks noGrp="1"/>
          </p:cNvSpPr>
          <p:nvPr>
            <p:ph type="sldNum" sz="quarter" idx="4294967295"/>
          </p:nvPr>
        </p:nvSpPr>
        <p:spPr bwMode="auto">
          <a:xfrm>
            <a:off x="4067549" y="8989100"/>
            <a:ext cx="3109998" cy="4735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17" tIns="45860" rIns="91717" bIns="45860"/>
          <a:lstStyle>
            <a:lvl1pPr eaLnBrk="0" hangingPunct="0">
              <a:defRPr>
                <a:solidFill>
                  <a:schemeClr val="tx1"/>
                </a:solidFill>
                <a:latin typeface="Arial" pitchFamily="34" charset="0"/>
                <a:cs typeface="Arial" pitchFamily="34" charset="0"/>
              </a:defRPr>
            </a:lvl1pPr>
            <a:lvl2pPr marL="752204" indent="-289308" eaLnBrk="0" hangingPunct="0">
              <a:defRPr>
                <a:solidFill>
                  <a:schemeClr val="tx1"/>
                </a:solidFill>
                <a:latin typeface="Arial" pitchFamily="34" charset="0"/>
                <a:cs typeface="Arial" pitchFamily="34" charset="0"/>
              </a:defRPr>
            </a:lvl2pPr>
            <a:lvl3pPr marL="1157236" indent="-231447" eaLnBrk="0" hangingPunct="0">
              <a:defRPr>
                <a:solidFill>
                  <a:schemeClr val="tx1"/>
                </a:solidFill>
                <a:latin typeface="Arial" pitchFamily="34" charset="0"/>
                <a:cs typeface="Arial" pitchFamily="34" charset="0"/>
              </a:defRPr>
            </a:lvl3pPr>
            <a:lvl4pPr marL="1620130" indent="-231447" eaLnBrk="0" hangingPunct="0">
              <a:defRPr>
                <a:solidFill>
                  <a:schemeClr val="tx1"/>
                </a:solidFill>
                <a:latin typeface="Arial" pitchFamily="34" charset="0"/>
                <a:cs typeface="Arial" pitchFamily="34" charset="0"/>
              </a:defRPr>
            </a:lvl4pPr>
            <a:lvl5pPr marL="2083026" indent="-231447" eaLnBrk="0" hangingPunct="0">
              <a:defRPr>
                <a:solidFill>
                  <a:schemeClr val="tx1"/>
                </a:solidFill>
                <a:latin typeface="Arial" pitchFamily="34" charset="0"/>
                <a:cs typeface="Arial" pitchFamily="34" charset="0"/>
              </a:defRPr>
            </a:lvl5pPr>
            <a:lvl6pPr marL="2545920" indent="-231447" eaLnBrk="0" fontAlgn="base" hangingPunct="0">
              <a:spcBef>
                <a:spcPct val="0"/>
              </a:spcBef>
              <a:spcAft>
                <a:spcPct val="0"/>
              </a:spcAft>
              <a:defRPr>
                <a:solidFill>
                  <a:schemeClr val="tx1"/>
                </a:solidFill>
                <a:latin typeface="Arial" pitchFamily="34" charset="0"/>
                <a:cs typeface="Arial" pitchFamily="34" charset="0"/>
              </a:defRPr>
            </a:lvl6pPr>
            <a:lvl7pPr marL="3008814" indent="-231447" eaLnBrk="0" fontAlgn="base" hangingPunct="0">
              <a:spcBef>
                <a:spcPct val="0"/>
              </a:spcBef>
              <a:spcAft>
                <a:spcPct val="0"/>
              </a:spcAft>
              <a:defRPr>
                <a:solidFill>
                  <a:schemeClr val="tx1"/>
                </a:solidFill>
                <a:latin typeface="Arial" pitchFamily="34" charset="0"/>
                <a:cs typeface="Arial" pitchFamily="34" charset="0"/>
              </a:defRPr>
            </a:lvl7pPr>
            <a:lvl8pPr marL="3471710" indent="-231447" eaLnBrk="0" fontAlgn="base" hangingPunct="0">
              <a:spcBef>
                <a:spcPct val="0"/>
              </a:spcBef>
              <a:spcAft>
                <a:spcPct val="0"/>
              </a:spcAft>
              <a:defRPr>
                <a:solidFill>
                  <a:schemeClr val="tx1"/>
                </a:solidFill>
                <a:latin typeface="Arial" pitchFamily="34" charset="0"/>
                <a:cs typeface="Arial" pitchFamily="34" charset="0"/>
              </a:defRPr>
            </a:lvl8pPr>
            <a:lvl9pPr marL="3934604" indent="-231447" eaLnBrk="0" fontAlgn="base" hangingPunct="0">
              <a:spcBef>
                <a:spcPct val="0"/>
              </a:spcBef>
              <a:spcAft>
                <a:spcPct val="0"/>
              </a:spcAft>
              <a:defRPr>
                <a:solidFill>
                  <a:schemeClr val="tx1"/>
                </a:solidFill>
                <a:latin typeface="Arial" pitchFamily="34" charset="0"/>
                <a:cs typeface="Arial" pitchFamily="34" charset="0"/>
              </a:defRPr>
            </a:lvl9pPr>
          </a:lstStyle>
          <a:p>
            <a:pPr defTabSz="925839" eaLnBrk="1" hangingPunct="1">
              <a:defRPr/>
            </a:pPr>
            <a:fld id="{1CD8162C-E143-4F0B-BF88-97748930774A}" type="slidenum">
              <a:rPr lang="en-US" sz="1800" kern="0">
                <a:solidFill>
                  <a:srgbClr val="000000"/>
                </a:solidFill>
              </a:rPr>
              <a:pPr defTabSz="925839" eaLnBrk="1" hangingPunct="1">
                <a:defRPr/>
              </a:pPr>
              <a:t>31</a:t>
            </a:fld>
            <a:endParaRPr lang="en-US" sz="1800" kern="0" dirty="0">
              <a:solidFill>
                <a:srgbClr val="000000"/>
              </a:solidFill>
            </a:endParaRPr>
          </a:p>
        </p:txBody>
      </p:sp>
    </p:spTree>
    <p:extLst>
      <p:ext uri="{BB962C8B-B14F-4D97-AF65-F5344CB8AC3E}">
        <p14:creationId xmlns:p14="http://schemas.microsoft.com/office/powerpoint/2010/main" val="2589375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xfrm>
            <a:off x="1184275" y="700088"/>
            <a:ext cx="4654550" cy="3490912"/>
          </a:xfrm>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56CC83C-0CFF-4061-B73C-358BF113387A}" type="slidenum">
              <a:rPr lang="en-US" smtClean="0"/>
              <a:pPr>
                <a:defRPr/>
              </a:pPr>
              <a:t>3</a:t>
            </a:fld>
            <a:endParaRPr lang="en-US" dirty="0"/>
          </a:p>
        </p:txBody>
      </p:sp>
    </p:spTree>
    <p:extLst>
      <p:ext uri="{BB962C8B-B14F-4D97-AF65-F5344CB8AC3E}">
        <p14:creationId xmlns:p14="http://schemas.microsoft.com/office/powerpoint/2010/main" val="3123835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5859">
              <a:defRPr/>
            </a:pPr>
            <a:fld id="{5C614A79-EDC7-4DED-8E35-999FA79751B9}" type="slidenum">
              <a:rPr lang="en-US" sz="1800" kern="0">
                <a:solidFill>
                  <a:sysClr val="windowText" lastClr="000000"/>
                </a:solidFill>
              </a:rPr>
              <a:pPr defTabSz="925859">
                <a:defRPr/>
              </a:pPr>
              <a:t>32</a:t>
            </a:fld>
            <a:endParaRPr lang="en-US" sz="1800" kern="0" dirty="0">
              <a:solidFill>
                <a:sysClr val="windowText" lastClr="000000"/>
              </a:solidFill>
            </a:endParaRPr>
          </a:p>
        </p:txBody>
      </p:sp>
    </p:spTree>
    <p:extLst>
      <p:ext uri="{BB962C8B-B14F-4D97-AF65-F5344CB8AC3E}">
        <p14:creationId xmlns:p14="http://schemas.microsoft.com/office/powerpoint/2010/main" val="2025331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C9FAB62-FA6C-40E6-B331-9A7DEF1389F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704105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436FF-29AF-4791-A31E-B8912753281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8240303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35</a:t>
            </a:fld>
            <a:endParaRPr lang="en-US" dirty="0"/>
          </a:p>
        </p:txBody>
      </p:sp>
    </p:spTree>
    <p:extLst>
      <p:ext uri="{BB962C8B-B14F-4D97-AF65-F5344CB8AC3E}">
        <p14:creationId xmlns:p14="http://schemas.microsoft.com/office/powerpoint/2010/main" val="131420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4D4842-1DC4-4090-AF51-000CDFC140E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256713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678571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DC2DA4-D29E-4014-A69C-276226FB67B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6850725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4EC0C-7509-453E-AD3A-4517E704BA87}"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235226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xfrm>
            <a:off x="1184275" y="700088"/>
            <a:ext cx="4654550" cy="34909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819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dirty="0"/>
          </a:p>
        </p:txBody>
      </p:sp>
      <p:sp>
        <p:nvSpPr>
          <p:cNvPr id="819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58202" indent="-291616">
              <a:defRPr sz="2400">
                <a:solidFill>
                  <a:schemeClr val="tx1"/>
                </a:solidFill>
                <a:latin typeface="Arial" charset="0"/>
                <a:ea typeface="ＭＳ Ｐゴシック" charset="-128"/>
              </a:defRPr>
            </a:lvl2pPr>
            <a:lvl3pPr marL="1166464" indent="-233292">
              <a:defRPr sz="2400">
                <a:solidFill>
                  <a:schemeClr val="tx1"/>
                </a:solidFill>
                <a:latin typeface="Arial" charset="0"/>
                <a:ea typeface="ＭＳ Ｐゴシック" charset="-128"/>
              </a:defRPr>
            </a:lvl3pPr>
            <a:lvl4pPr marL="1633050" indent="-233292">
              <a:defRPr sz="2400">
                <a:solidFill>
                  <a:schemeClr val="tx1"/>
                </a:solidFill>
                <a:latin typeface="Arial" charset="0"/>
                <a:ea typeface="ＭＳ Ｐゴシック" charset="-128"/>
              </a:defRPr>
            </a:lvl4pPr>
            <a:lvl5pPr marL="2099636" indent="-233292">
              <a:defRPr sz="2400">
                <a:solidFill>
                  <a:schemeClr val="tx1"/>
                </a:solidFill>
                <a:latin typeface="Arial" charset="0"/>
                <a:ea typeface="ＭＳ Ｐゴシック" charset="-128"/>
              </a:defRPr>
            </a:lvl5pPr>
            <a:lvl6pPr marL="2566221" indent="-233292" eaLnBrk="0" fontAlgn="base" hangingPunct="0">
              <a:spcBef>
                <a:spcPct val="0"/>
              </a:spcBef>
              <a:spcAft>
                <a:spcPct val="0"/>
              </a:spcAft>
              <a:defRPr sz="2400">
                <a:solidFill>
                  <a:schemeClr val="tx1"/>
                </a:solidFill>
                <a:latin typeface="Arial" charset="0"/>
                <a:ea typeface="ＭＳ Ｐゴシック" charset="-128"/>
              </a:defRPr>
            </a:lvl6pPr>
            <a:lvl7pPr marL="3032806" indent="-233292" eaLnBrk="0" fontAlgn="base" hangingPunct="0">
              <a:spcBef>
                <a:spcPct val="0"/>
              </a:spcBef>
              <a:spcAft>
                <a:spcPct val="0"/>
              </a:spcAft>
              <a:defRPr sz="2400">
                <a:solidFill>
                  <a:schemeClr val="tx1"/>
                </a:solidFill>
                <a:latin typeface="Arial" charset="0"/>
                <a:ea typeface="ＭＳ Ｐゴシック" charset="-128"/>
              </a:defRPr>
            </a:lvl7pPr>
            <a:lvl8pPr marL="3499392" indent="-233292" eaLnBrk="0" fontAlgn="base" hangingPunct="0">
              <a:spcBef>
                <a:spcPct val="0"/>
              </a:spcBef>
              <a:spcAft>
                <a:spcPct val="0"/>
              </a:spcAft>
              <a:defRPr sz="2400">
                <a:solidFill>
                  <a:schemeClr val="tx1"/>
                </a:solidFill>
                <a:latin typeface="Arial" charset="0"/>
                <a:ea typeface="ＭＳ Ｐゴシック" charset="-128"/>
              </a:defRPr>
            </a:lvl8pPr>
            <a:lvl9pPr marL="3965978" indent="-233292" eaLnBrk="0" fontAlgn="base" hangingPunct="0">
              <a:spcBef>
                <a:spcPct val="0"/>
              </a:spcBef>
              <a:spcAft>
                <a:spcPct val="0"/>
              </a:spcAft>
              <a:defRPr sz="2400">
                <a:solidFill>
                  <a:schemeClr val="tx1"/>
                </a:solidFill>
                <a:latin typeface="Arial" charset="0"/>
                <a:ea typeface="ＭＳ Ｐゴシック" charset="-128"/>
              </a:defRPr>
            </a:lvl9pPr>
          </a:lstStyle>
          <a:p>
            <a:fld id="{533BE8DB-5175-A74D-ABD2-8049EA59C3B1}" type="slidenum">
              <a:rPr lang="en-US" altLang="en-US" sz="1200">
                <a:solidFill>
                  <a:srgbClr val="000000"/>
                </a:solidFill>
                <a:latin typeface="Calibri" charset="0"/>
              </a:rPr>
              <a:pPr/>
              <a:t>40</a:t>
            </a:fld>
            <a:endParaRPr lang="en-US" altLang="en-US" sz="1200">
              <a:solidFill>
                <a:srgbClr val="000000"/>
              </a:solidFill>
              <a:latin typeface="Calibri" charset="0"/>
            </a:endParaRPr>
          </a:p>
        </p:txBody>
      </p:sp>
    </p:spTree>
    <p:extLst>
      <p:ext uri="{BB962C8B-B14F-4D97-AF65-F5344CB8AC3E}">
        <p14:creationId xmlns:p14="http://schemas.microsoft.com/office/powerpoint/2010/main" val="1919422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0731B-46E9-46FB-BE72-A6A01AB1E3A9}"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860987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4</a:t>
            </a:fld>
            <a:endParaRPr lang="en-US" dirty="0"/>
          </a:p>
        </p:txBody>
      </p:sp>
    </p:spTree>
    <p:extLst>
      <p:ext uri="{BB962C8B-B14F-4D97-AF65-F5344CB8AC3E}">
        <p14:creationId xmlns:p14="http://schemas.microsoft.com/office/powerpoint/2010/main" val="18280929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0731B-46E9-46FB-BE72-A6A01AB1E3A9}"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8883228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0731B-46E9-46FB-BE72-A6A01AB1E3A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599824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280731B-46E9-46FB-BE72-A6A01AB1E3A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8419538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r>
              <a:rPr lang="en-US" dirty="0" smtClean="0"/>
              <a:t>If needed can do UNITY video here</a:t>
            </a:r>
          </a:p>
          <a:p>
            <a:r>
              <a:rPr lang="en-US" dirty="0" smtClean="0"/>
              <a:t>http://www.unity4teenvax.org/home/unity-projects/</a:t>
            </a:r>
          </a:p>
          <a:p>
            <a:r>
              <a:rPr lang="en-US" dirty="0" smtClean="0"/>
              <a:t>Video 2 </a:t>
            </a:r>
          </a:p>
          <a:p>
            <a:r>
              <a:rPr lang="en-US" dirty="0" smtClean="0"/>
              <a:t>MD answers safety</a:t>
            </a:r>
            <a:r>
              <a:rPr lang="en-US" baseline="0" dirty="0" smtClean="0"/>
              <a:t> questions: 5:01 to 6:27</a:t>
            </a:r>
          </a:p>
          <a:p>
            <a:r>
              <a:rPr lang="en-US" baseline="0" dirty="0" smtClean="0"/>
              <a:t>MD does motivational interviewing with parent w questions: 11:41 to 15:55</a:t>
            </a:r>
          </a:p>
          <a:p>
            <a:r>
              <a:rPr lang="en-US" baseline="0" dirty="0" smtClean="0"/>
              <a:t>MD does MI with parent who refuses: 17:30 to 23:17</a:t>
            </a:r>
          </a:p>
          <a:p>
            <a:r>
              <a:rPr lang="en-US" baseline="0" dirty="0" smtClean="0"/>
              <a:t>NOTE ALL these were pre 2 does recommendation – so today Taylor (who looks less than 15 would only need 2 doses!)</a:t>
            </a:r>
            <a:endParaRPr lang="en-US" dirty="0"/>
          </a:p>
        </p:txBody>
      </p:sp>
      <p:sp>
        <p:nvSpPr>
          <p:cNvPr id="4" name="Slide Number Placeholder 3"/>
          <p:cNvSpPr>
            <a:spLocks noGrp="1"/>
          </p:cNvSpPr>
          <p:nvPr>
            <p:ph type="sldNum" sz="quarter" idx="10"/>
          </p:nvPr>
        </p:nvSpPr>
        <p:spPr/>
        <p:txBody>
          <a:bodyPr/>
          <a:lstStyle/>
          <a:p>
            <a:fld id="{8280731B-46E9-46FB-BE72-A6A01AB1E3A9}"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989093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800" dirty="0"/>
          </a:p>
        </p:txBody>
      </p:sp>
      <p:sp>
        <p:nvSpPr>
          <p:cNvPr id="4" name="Slide Number Placeholder 3"/>
          <p:cNvSpPr>
            <a:spLocks noGrp="1"/>
          </p:cNvSpPr>
          <p:nvPr>
            <p:ph type="sldNum" sz="quarter" idx="10"/>
          </p:nvPr>
        </p:nvSpPr>
        <p:spPr/>
        <p:txBody>
          <a:bodyPr/>
          <a:lstStyle/>
          <a:p>
            <a:fld id="{523436FF-29AF-4791-A31E-B8912753281E}" type="slidenum">
              <a:rPr lang="en-US" smtClean="0"/>
              <a:t>46</a:t>
            </a:fld>
            <a:endParaRPr lang="en-US"/>
          </a:p>
        </p:txBody>
      </p:sp>
    </p:spTree>
    <p:extLst>
      <p:ext uri="{BB962C8B-B14F-4D97-AF65-F5344CB8AC3E}">
        <p14:creationId xmlns:p14="http://schemas.microsoft.com/office/powerpoint/2010/main" val="973626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lvl="1" eaLnBrk="1" hangingPunct="1"/>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6E3E72D-6C30-44C0-9857-343A71D3D1B3}" type="slidenum">
              <a:rPr lang="en-US" smtClean="0"/>
              <a:pPr>
                <a:defRPr/>
              </a:pPr>
              <a:t>47</a:t>
            </a:fld>
            <a:endParaRPr lang="en-US" dirty="0"/>
          </a:p>
        </p:txBody>
      </p:sp>
    </p:spTree>
    <p:extLst>
      <p:ext uri="{BB962C8B-B14F-4D97-AF65-F5344CB8AC3E}">
        <p14:creationId xmlns:p14="http://schemas.microsoft.com/office/powerpoint/2010/main" val="3371946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57E635-2C0E-4C91-9917-A00DFA6E0613}" type="slidenum">
              <a:rPr lang="en-US" smtClean="0"/>
              <a:pPr>
                <a:defRPr/>
              </a:pPr>
              <a:t>48</a:t>
            </a:fld>
            <a:endParaRPr lang="en-US" dirty="0"/>
          </a:p>
        </p:txBody>
      </p:sp>
    </p:spTree>
    <p:extLst>
      <p:ext uri="{BB962C8B-B14F-4D97-AF65-F5344CB8AC3E}">
        <p14:creationId xmlns:p14="http://schemas.microsoft.com/office/powerpoint/2010/main" val="41534971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402D28-1D50-D94C-A714-5E3B7E6B9867}" type="slidenum">
              <a:rPr lang="en-US" smtClean="0"/>
              <a:t>49</a:t>
            </a:fld>
            <a:endParaRPr lang="en-US"/>
          </a:p>
        </p:txBody>
      </p:sp>
    </p:spTree>
    <p:extLst>
      <p:ext uri="{BB962C8B-B14F-4D97-AF65-F5344CB8AC3E}">
        <p14:creationId xmlns:p14="http://schemas.microsoft.com/office/powerpoint/2010/main" val="1501858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4EC0C-7509-453E-AD3A-4517E704BA87}" type="slidenum">
              <a:rPr lang="en-US" smtClean="0"/>
              <a:t>50</a:t>
            </a:fld>
            <a:endParaRPr lang="en-US"/>
          </a:p>
        </p:txBody>
      </p:sp>
    </p:spTree>
    <p:extLst>
      <p:ext uri="{BB962C8B-B14F-4D97-AF65-F5344CB8AC3E}">
        <p14:creationId xmlns:p14="http://schemas.microsoft.com/office/powerpoint/2010/main" val="10115187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fld id="{3C4B8C85-7908-4B89-BA5B-61510D51F7FF}" type="slidenum">
              <a:rPr lang="en-US" altLang="en-US" smtClean="0"/>
              <a:pPr/>
              <a:t>51</a:t>
            </a:fld>
            <a:endParaRPr lang="en-US" altLang="en-US" smtClean="0"/>
          </a:p>
        </p:txBody>
      </p:sp>
    </p:spTree>
    <p:extLst>
      <p:ext uri="{BB962C8B-B14F-4D97-AF65-F5344CB8AC3E}">
        <p14:creationId xmlns:p14="http://schemas.microsoft.com/office/powerpoint/2010/main" val="6114742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5</a:t>
            </a:fld>
            <a:endParaRPr lang="en-US" dirty="0"/>
          </a:p>
        </p:txBody>
      </p:sp>
    </p:spTree>
    <p:extLst>
      <p:ext uri="{BB962C8B-B14F-4D97-AF65-F5344CB8AC3E}">
        <p14:creationId xmlns:p14="http://schemas.microsoft.com/office/powerpoint/2010/main" val="92116178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4275" y="698500"/>
            <a:ext cx="4654550"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endParaRPr lang="en-US" altLang="en-US" smtClean="0"/>
          </a:p>
        </p:txBody>
      </p:sp>
      <p:sp>
        <p:nvSpPr>
          <p:cNvPr id="5120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fld id="{3C4B8C85-7908-4B89-BA5B-61510D51F7FF}" type="slidenum">
              <a:rPr lang="en-US" altLang="en-US" smtClean="0"/>
              <a:pPr/>
              <a:t>52</a:t>
            </a:fld>
            <a:endParaRPr lang="en-US" altLang="en-US" smtClean="0"/>
          </a:p>
        </p:txBody>
      </p:sp>
    </p:spTree>
    <p:extLst>
      <p:ext uri="{BB962C8B-B14F-4D97-AF65-F5344CB8AC3E}">
        <p14:creationId xmlns:p14="http://schemas.microsoft.com/office/powerpoint/2010/main" val="38656092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53</a:t>
            </a:fld>
            <a:endParaRPr lang="en-US" dirty="0"/>
          </a:p>
        </p:txBody>
      </p:sp>
    </p:spTree>
    <p:extLst>
      <p:ext uri="{BB962C8B-B14F-4D97-AF65-F5344CB8AC3E}">
        <p14:creationId xmlns:p14="http://schemas.microsoft.com/office/powerpoint/2010/main" val="27162573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4064" indent="-286179">
              <a:defRPr>
                <a:solidFill>
                  <a:schemeClr val="tx1"/>
                </a:solidFill>
                <a:latin typeface="Calibri" pitchFamily="34" charset="0"/>
              </a:defRPr>
            </a:lvl2pPr>
            <a:lvl3pPr marL="1144715" indent="-228943">
              <a:defRPr>
                <a:solidFill>
                  <a:schemeClr val="tx1"/>
                </a:solidFill>
                <a:latin typeface="Calibri" pitchFamily="34" charset="0"/>
              </a:defRPr>
            </a:lvl3pPr>
            <a:lvl4pPr marL="1602600" indent="-228943">
              <a:defRPr>
                <a:solidFill>
                  <a:schemeClr val="tx1"/>
                </a:solidFill>
                <a:latin typeface="Calibri" pitchFamily="34" charset="0"/>
              </a:defRPr>
            </a:lvl4pPr>
            <a:lvl5pPr marL="2060486" indent="-228943">
              <a:defRPr>
                <a:solidFill>
                  <a:schemeClr val="tx1"/>
                </a:solidFill>
                <a:latin typeface="Calibri" pitchFamily="34" charset="0"/>
              </a:defRPr>
            </a:lvl5pPr>
            <a:lvl6pPr marL="2518372" indent="-228943" eaLnBrk="0" fontAlgn="base" hangingPunct="0">
              <a:spcBef>
                <a:spcPct val="0"/>
              </a:spcBef>
              <a:spcAft>
                <a:spcPct val="0"/>
              </a:spcAft>
              <a:defRPr>
                <a:solidFill>
                  <a:schemeClr val="tx1"/>
                </a:solidFill>
                <a:latin typeface="Calibri" pitchFamily="34" charset="0"/>
              </a:defRPr>
            </a:lvl6pPr>
            <a:lvl7pPr marL="2976258" indent="-228943" eaLnBrk="0" fontAlgn="base" hangingPunct="0">
              <a:spcBef>
                <a:spcPct val="0"/>
              </a:spcBef>
              <a:spcAft>
                <a:spcPct val="0"/>
              </a:spcAft>
              <a:defRPr>
                <a:solidFill>
                  <a:schemeClr val="tx1"/>
                </a:solidFill>
                <a:latin typeface="Calibri" pitchFamily="34" charset="0"/>
              </a:defRPr>
            </a:lvl7pPr>
            <a:lvl8pPr marL="3434144" indent="-228943" eaLnBrk="0" fontAlgn="base" hangingPunct="0">
              <a:spcBef>
                <a:spcPct val="0"/>
              </a:spcBef>
              <a:spcAft>
                <a:spcPct val="0"/>
              </a:spcAft>
              <a:defRPr>
                <a:solidFill>
                  <a:schemeClr val="tx1"/>
                </a:solidFill>
                <a:latin typeface="Calibri" pitchFamily="34" charset="0"/>
              </a:defRPr>
            </a:lvl8pPr>
            <a:lvl9pPr marL="3892029" indent="-228943" eaLnBrk="0" fontAlgn="base" hangingPunct="0">
              <a:spcBef>
                <a:spcPct val="0"/>
              </a:spcBef>
              <a:spcAft>
                <a:spcPct val="0"/>
              </a:spcAft>
              <a:defRPr>
                <a:solidFill>
                  <a:schemeClr val="tx1"/>
                </a:solidFill>
                <a:latin typeface="Calibri" pitchFamily="34" charset="0"/>
              </a:defRPr>
            </a:lvl9pPr>
          </a:lstStyle>
          <a:p>
            <a:fld id="{D68B02B0-EBB8-447A-93F0-5251CC0F87E5}" type="slidenum">
              <a:rPr lang="en-US" altLang="en-US" smtClean="0"/>
              <a:pPr/>
              <a:t>54</a:t>
            </a:fld>
            <a:endParaRPr lang="en-US" altLang="en-US" smtClean="0"/>
          </a:p>
        </p:txBody>
      </p:sp>
    </p:spTree>
    <p:extLst>
      <p:ext uri="{BB962C8B-B14F-4D97-AF65-F5344CB8AC3E}">
        <p14:creationId xmlns:p14="http://schemas.microsoft.com/office/powerpoint/2010/main" val="1392686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xfrm>
            <a:off x="1184275" y="700088"/>
            <a:ext cx="4654550" cy="3490912"/>
          </a:xfrm>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p>
        </p:txBody>
      </p:sp>
      <p:sp>
        <p:nvSpPr>
          <p:cNvPr id="171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103A0E-7957-40A3-A30A-43CF807D1893}" type="slidenum">
              <a:rPr lang="en-US" altLang="en-US">
                <a:solidFill>
                  <a:srgbClr val="000000"/>
                </a:solidFill>
                <a:ea typeface="ＭＳ Ｐゴシック"/>
                <a:cs typeface="ＭＳ Ｐゴシック"/>
              </a:rPr>
              <a:pPr fontAlgn="base">
                <a:spcBef>
                  <a:spcPct val="0"/>
                </a:spcBef>
                <a:spcAft>
                  <a:spcPct val="0"/>
                </a:spcAft>
                <a:defRPr/>
              </a:pPr>
              <a:t>55</a:t>
            </a:fld>
            <a:endParaRPr lang="en-US" altLang="en-US">
              <a:solidFill>
                <a:srgbClr val="000000"/>
              </a:solidFill>
              <a:ea typeface="ＭＳ Ｐゴシック"/>
              <a:cs typeface="ＭＳ Ｐゴシック"/>
            </a:endParaRPr>
          </a:p>
        </p:txBody>
      </p:sp>
    </p:spTree>
    <p:extLst>
      <p:ext uri="{BB962C8B-B14F-4D97-AF65-F5344CB8AC3E}">
        <p14:creationId xmlns:p14="http://schemas.microsoft.com/office/powerpoint/2010/main" val="3134705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xfrm>
            <a:off x="1184275" y="700088"/>
            <a:ext cx="4654550" cy="3490912"/>
          </a:xfrm>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en-US" dirty="0" smtClean="0"/>
          </a:p>
        </p:txBody>
      </p:sp>
      <p:sp>
        <p:nvSpPr>
          <p:cNvPr id="1761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B70D65-9E8A-4C2E-9EB7-B4C4930D163F}" type="slidenum">
              <a:rPr lang="en-US" altLang="en-US">
                <a:solidFill>
                  <a:srgbClr val="000000"/>
                </a:solidFill>
                <a:ea typeface="ＭＳ Ｐゴシック"/>
                <a:cs typeface="ＭＳ Ｐゴシック"/>
              </a:rPr>
              <a:pPr fontAlgn="base">
                <a:spcBef>
                  <a:spcPct val="0"/>
                </a:spcBef>
                <a:spcAft>
                  <a:spcPct val="0"/>
                </a:spcAft>
                <a:defRPr/>
              </a:pPr>
              <a:t>56</a:t>
            </a:fld>
            <a:endParaRPr lang="en-US" altLang="en-US">
              <a:solidFill>
                <a:srgbClr val="000000"/>
              </a:solidFill>
              <a:ea typeface="ＭＳ Ｐゴシック"/>
              <a:cs typeface="ＭＳ Ｐゴシック"/>
            </a:endParaRPr>
          </a:p>
        </p:txBody>
      </p:sp>
    </p:spTree>
    <p:extLst>
      <p:ext uri="{BB962C8B-B14F-4D97-AF65-F5344CB8AC3E}">
        <p14:creationId xmlns:p14="http://schemas.microsoft.com/office/powerpoint/2010/main" val="2875568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xfrm>
            <a:off x="1184275" y="700088"/>
            <a:ext cx="4654550" cy="3490912"/>
          </a:xfrm>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177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charset="0"/>
                <a:ea typeface="MS PGothic" pitchFamily="34" charset="-128"/>
              </a:defRPr>
            </a:lvl1pPr>
            <a:lvl2pPr marL="743622" indent="-285136" eaLnBrk="0" hangingPunct="0">
              <a:spcBef>
                <a:spcPct val="30000"/>
              </a:spcBef>
              <a:defRPr sz="1200">
                <a:solidFill>
                  <a:schemeClr val="tx1"/>
                </a:solidFill>
                <a:latin typeface="Times" charset="0"/>
                <a:ea typeface="MS PGothic" pitchFamily="34" charset="-128"/>
              </a:defRPr>
            </a:lvl2pPr>
            <a:lvl3pPr marL="1143783" indent="-228433" eaLnBrk="0" hangingPunct="0">
              <a:spcBef>
                <a:spcPct val="30000"/>
              </a:spcBef>
              <a:defRPr sz="1200">
                <a:solidFill>
                  <a:schemeClr val="tx1"/>
                </a:solidFill>
                <a:latin typeface="Times" charset="0"/>
                <a:ea typeface="MS PGothic" pitchFamily="34" charset="-128"/>
              </a:defRPr>
            </a:lvl3pPr>
            <a:lvl4pPr marL="1602269" indent="-228433" eaLnBrk="0" hangingPunct="0">
              <a:spcBef>
                <a:spcPct val="30000"/>
              </a:spcBef>
              <a:defRPr sz="1200">
                <a:solidFill>
                  <a:schemeClr val="tx1"/>
                </a:solidFill>
                <a:latin typeface="Times" charset="0"/>
                <a:ea typeface="MS PGothic" pitchFamily="34" charset="-128"/>
              </a:defRPr>
            </a:lvl4pPr>
            <a:lvl5pPr marL="2059134" indent="-228433" eaLnBrk="0" hangingPunct="0">
              <a:spcBef>
                <a:spcPct val="30000"/>
              </a:spcBef>
              <a:defRPr sz="1200">
                <a:solidFill>
                  <a:schemeClr val="tx1"/>
                </a:solidFill>
                <a:latin typeface="Times" charset="0"/>
                <a:ea typeface="MS PGothic" pitchFamily="34" charset="-128"/>
              </a:defRPr>
            </a:lvl5pPr>
            <a:lvl6pPr marL="2525719" indent="-228433" eaLnBrk="0" fontAlgn="base" hangingPunct="0">
              <a:spcBef>
                <a:spcPct val="30000"/>
              </a:spcBef>
              <a:spcAft>
                <a:spcPct val="0"/>
              </a:spcAft>
              <a:defRPr sz="1200">
                <a:solidFill>
                  <a:schemeClr val="tx1"/>
                </a:solidFill>
                <a:latin typeface="Times" charset="0"/>
                <a:ea typeface="MS PGothic" pitchFamily="34" charset="-128"/>
              </a:defRPr>
            </a:lvl6pPr>
            <a:lvl7pPr marL="2992305" indent="-228433" eaLnBrk="0" fontAlgn="base" hangingPunct="0">
              <a:spcBef>
                <a:spcPct val="30000"/>
              </a:spcBef>
              <a:spcAft>
                <a:spcPct val="0"/>
              </a:spcAft>
              <a:defRPr sz="1200">
                <a:solidFill>
                  <a:schemeClr val="tx1"/>
                </a:solidFill>
                <a:latin typeface="Times" charset="0"/>
                <a:ea typeface="MS PGothic" pitchFamily="34" charset="-128"/>
              </a:defRPr>
            </a:lvl7pPr>
            <a:lvl8pPr marL="3458891" indent="-228433" eaLnBrk="0" fontAlgn="base" hangingPunct="0">
              <a:spcBef>
                <a:spcPct val="30000"/>
              </a:spcBef>
              <a:spcAft>
                <a:spcPct val="0"/>
              </a:spcAft>
              <a:defRPr sz="1200">
                <a:solidFill>
                  <a:schemeClr val="tx1"/>
                </a:solidFill>
                <a:latin typeface="Times" charset="0"/>
                <a:ea typeface="MS PGothic" pitchFamily="34" charset="-128"/>
              </a:defRPr>
            </a:lvl8pPr>
            <a:lvl9pPr marL="3925476" indent="-228433" eaLnBrk="0" fontAlgn="base" hangingPunct="0">
              <a:spcBef>
                <a:spcPct val="30000"/>
              </a:spcBef>
              <a:spcAft>
                <a:spcPct val="0"/>
              </a:spcAft>
              <a:defRPr sz="1200">
                <a:solidFill>
                  <a:schemeClr val="tx1"/>
                </a:solidFill>
                <a:latin typeface="Times" charset="0"/>
                <a:ea typeface="MS PGothic" pitchFamily="34" charset="-128"/>
              </a:defRPr>
            </a:lvl9pPr>
          </a:lstStyle>
          <a:p>
            <a:pPr>
              <a:spcBef>
                <a:spcPct val="0"/>
              </a:spcBef>
              <a:defRPr/>
            </a:pPr>
            <a:fld id="{6F27428F-0503-4D1A-ACB5-B109EFE398AA}" type="slidenum">
              <a:rPr lang="en-US" altLang="en-US" smtClean="0"/>
              <a:pPr>
                <a:spcBef>
                  <a:spcPct val="0"/>
                </a:spcBef>
                <a:defRPr/>
              </a:pPr>
              <a:t>6</a:t>
            </a:fld>
            <a:endParaRPr lang="en-US" altLang="en-US"/>
          </a:p>
        </p:txBody>
      </p:sp>
    </p:spTree>
    <p:extLst>
      <p:ext uri="{BB962C8B-B14F-4D97-AF65-F5344CB8AC3E}">
        <p14:creationId xmlns:p14="http://schemas.microsoft.com/office/powerpoint/2010/main" val="308785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5772"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3216C6D-59BC-5548-A1CC-E0F51459189F}" type="slidenum">
              <a:rPr lang="en-US" smtClean="0"/>
              <a:t>7</a:t>
            </a:fld>
            <a:endParaRPr lang="en-US"/>
          </a:p>
        </p:txBody>
      </p:sp>
    </p:spTree>
    <p:extLst>
      <p:ext uri="{BB962C8B-B14F-4D97-AF65-F5344CB8AC3E}">
        <p14:creationId xmlns:p14="http://schemas.microsoft.com/office/powerpoint/2010/main" val="3376413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pPr defTabSz="915772">
              <a:defRPr/>
            </a:pPr>
            <a:endParaRPr lang="en-US" dirty="0" smtClean="0"/>
          </a:p>
        </p:txBody>
      </p:sp>
      <p:sp>
        <p:nvSpPr>
          <p:cNvPr id="4" name="Slide Number Placeholder 3"/>
          <p:cNvSpPr>
            <a:spLocks noGrp="1"/>
          </p:cNvSpPr>
          <p:nvPr>
            <p:ph type="sldNum" sz="quarter" idx="10"/>
          </p:nvPr>
        </p:nvSpPr>
        <p:spPr/>
        <p:txBody>
          <a:bodyPr/>
          <a:lstStyle/>
          <a:p>
            <a:pPr>
              <a:defRPr/>
            </a:pPr>
            <a:fld id="{8309EA06-830B-4BC9-9051-3C7CDE930AAE}" type="slidenum">
              <a:rPr lang="en-US" smtClean="0"/>
              <a:pPr>
                <a:defRPr/>
              </a:pPr>
              <a:t>8</a:t>
            </a:fld>
            <a:endParaRPr lang="en-US" dirty="0"/>
          </a:p>
        </p:txBody>
      </p:sp>
    </p:spTree>
    <p:extLst>
      <p:ext uri="{BB962C8B-B14F-4D97-AF65-F5344CB8AC3E}">
        <p14:creationId xmlns:p14="http://schemas.microsoft.com/office/powerpoint/2010/main" val="404591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700088"/>
            <a:ext cx="4654550" cy="3490912"/>
          </a:xfrm>
        </p:spPr>
      </p:sp>
      <p:sp>
        <p:nvSpPr>
          <p:cNvPr id="3" name="Notes Placeholder 2"/>
          <p:cNvSpPr>
            <a:spLocks noGrp="1"/>
          </p:cNvSpPr>
          <p:nvPr>
            <p:ph type="body" idx="1"/>
          </p:nvPr>
        </p:nvSpPr>
        <p:spPr/>
        <p:txBody>
          <a:bodyPr/>
          <a:lstStyle/>
          <a:p>
            <a:pPr lvl="0"/>
            <a:r>
              <a:rPr lang="en-US" dirty="0" smtClean="0"/>
              <a:t>Survivor story</a:t>
            </a:r>
          </a:p>
          <a:p>
            <a:pPr lvl="0"/>
            <a:r>
              <a:rPr lang="en-US" dirty="0" smtClean="0"/>
              <a:t>https://</a:t>
            </a:r>
            <a:r>
              <a:rPr lang="en-US" dirty="0" err="1" smtClean="0"/>
              <a:t>www.youtube.com</a:t>
            </a:r>
            <a:r>
              <a:rPr lang="en-US" dirty="0" smtClean="0"/>
              <a:t>/</a:t>
            </a:r>
            <a:r>
              <a:rPr lang="en-US" dirty="0" err="1" smtClean="0"/>
              <a:t>watch?v</a:t>
            </a:r>
            <a:r>
              <a:rPr lang="en-US" dirty="0" smtClean="0"/>
              <a:t>=</a:t>
            </a:r>
            <a:r>
              <a:rPr lang="en-US" dirty="0" err="1" smtClean="0"/>
              <a:t>UskIETAMfXM&amp;feature</a:t>
            </a:r>
            <a:r>
              <a:rPr lang="en-US" dirty="0" smtClean="0"/>
              <a:t>=</a:t>
            </a:r>
            <a:r>
              <a:rPr lang="en-US" smtClean="0"/>
              <a:t>youtu.be</a:t>
            </a:r>
            <a:endParaRPr lang="en-US" dirty="0"/>
          </a:p>
        </p:txBody>
      </p:sp>
      <p:sp>
        <p:nvSpPr>
          <p:cNvPr id="4" name="Slide Number Placeholder 3"/>
          <p:cNvSpPr>
            <a:spLocks noGrp="1"/>
          </p:cNvSpPr>
          <p:nvPr>
            <p:ph type="sldNum" sz="quarter" idx="10"/>
          </p:nvPr>
        </p:nvSpPr>
        <p:spPr/>
        <p:txBody>
          <a:bodyPr/>
          <a:lstStyle/>
          <a:p>
            <a:pPr>
              <a:defRPr/>
            </a:pPr>
            <a:fld id="{5C614A79-EDC7-4DED-8E35-999FA79751B9}" type="slidenum">
              <a:rPr lang="en-US" smtClean="0"/>
              <a:pPr>
                <a:defRPr/>
              </a:pPr>
              <a:t>9</a:t>
            </a:fld>
            <a:endParaRPr lang="en-US" dirty="0"/>
          </a:p>
        </p:txBody>
      </p:sp>
    </p:spTree>
    <p:extLst>
      <p:ext uri="{BB962C8B-B14F-4D97-AF65-F5344CB8AC3E}">
        <p14:creationId xmlns:p14="http://schemas.microsoft.com/office/powerpoint/2010/main" val="2835656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3.wmf"/></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w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w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2.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wmf"/></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1.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wmf"/></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jpe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28"/>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1266098-B796-4379-A197-1F3834612D6E}" type="datetimeFigureOut">
              <a:rPr lang="en-US"/>
              <a:pPr>
                <a:defRPr/>
              </a:pPr>
              <a:t>6/25/18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3AB389CE-91FF-4B10-A3CF-BB53ACDA364F}"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57200" y="6324606"/>
            <a:ext cx="2133600" cy="365125"/>
          </a:xfrm>
        </p:spPr>
        <p:txBody>
          <a:bodyPr/>
          <a:lstStyle>
            <a:lvl1pPr>
              <a:defRPr/>
            </a:lvl1pPr>
          </a:lstStyle>
          <a:p>
            <a:pPr>
              <a:defRPr/>
            </a:pPr>
            <a:fld id="{52AFA9CE-D9C3-48E4-8CED-6F0E0C7C39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617536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756321038"/>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t="87724"/>
          <a:stretch>
            <a:fillRect/>
          </a:stretch>
        </p:blipFill>
        <p:spPr bwMode="auto">
          <a:xfrm>
            <a:off x="0" y="6683383"/>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57200" y="1545167"/>
            <a:ext cx="8229600" cy="4455584"/>
          </a:xfrm>
        </p:spPr>
        <p:txBody>
          <a:bodyPr/>
          <a:lstStyle>
            <a:lvl1pPr marL="257175" indent="-257175">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p:cNvSpPr>
            <a:spLocks noGrp="1"/>
          </p:cNvSpPr>
          <p:nvPr>
            <p:ph type="sldNum" sz="quarter" idx="11"/>
          </p:nvPr>
        </p:nvSpPr>
        <p:spPr>
          <a:xfrm>
            <a:off x="6553200" y="6356357"/>
            <a:ext cx="2133600" cy="365125"/>
          </a:xfrm>
          <a:prstGeom prst="rect">
            <a:avLst/>
          </a:prstGeom>
        </p:spPr>
        <p:txBody>
          <a:bodyPr/>
          <a:lstStyle>
            <a:lvl1pPr>
              <a:defRPr>
                <a:solidFill>
                  <a:schemeClr val="accent4">
                    <a:lumMod val="50000"/>
                  </a:schemeClr>
                </a:solidFill>
                <a:latin typeface="Calibri" panose="020F0502020204030204" pitchFamily="34" charset="0"/>
              </a:defRPr>
            </a:lvl1pPr>
          </a:lstStyle>
          <a:p>
            <a:pPr>
              <a:defRPr/>
            </a:pPr>
            <a:fld id="{5D7B6A37-FF55-8E47-A830-90108B1B2E1C}" type="slidenum">
              <a:rPr lang="en-US">
                <a:solidFill>
                  <a:srgbClr val="808080">
                    <a:lumMod val="50000"/>
                  </a:srgbClr>
                </a:solidFill>
              </a:rPr>
              <a:pPr>
                <a:defRPr/>
              </a:pPr>
              <a:t>‹#›</a:t>
            </a:fld>
            <a:endParaRPr lang="en-US" dirty="0">
              <a:solidFill>
                <a:srgbClr val="808080">
                  <a:lumMod val="50000"/>
                </a:srgbClr>
              </a:solidFill>
            </a:endParaRPr>
          </a:p>
        </p:txBody>
      </p:sp>
    </p:spTree>
    <p:extLst>
      <p:ext uri="{BB962C8B-B14F-4D97-AF65-F5344CB8AC3E}">
        <p14:creationId xmlns:p14="http://schemas.microsoft.com/office/powerpoint/2010/main" val="1456593271"/>
      </p:ext>
    </p:extLst>
  </p:cSld>
  <p:clrMapOvr>
    <a:masterClrMapping/>
  </p:clrMapOvr>
  <p:transition xmlns:p14="http://schemas.microsoft.com/office/powerpoint/2010/mai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FDC0C1-E0EC-4E3E-BAB2-5FAD202D87AD}" type="datetime1">
              <a:rPr lang="en-US" altLang="en-US">
                <a:solidFill>
                  <a:prstClr val="black">
                    <a:tint val="75000"/>
                  </a:prstClr>
                </a:solidFill>
              </a:rPr>
              <a:pPr>
                <a:defRPr/>
              </a:pPr>
              <a:t>6/25/18</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1A5A3-8E8F-4E8A-93A6-5F762652816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7175480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Title 1"/>
          <p:cNvSpPr>
            <a:spLocks noGrp="1"/>
          </p:cNvSpPr>
          <p:nvPr>
            <p:ph type="title"/>
          </p:nvPr>
        </p:nvSpPr>
        <p:spPr>
          <a:xfrm>
            <a:off x="457200" y="274639"/>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658657595"/>
      </p:ext>
    </p:extLst>
  </p:cSld>
  <p:clrMapOvr>
    <a:masterClrMapping/>
  </p:clrMapOvr>
  <p:transition xmlns:p14="http://schemas.microsoft.com/office/powerpoint/2010/mai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422072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t="87724"/>
          <a:stretch>
            <a:fillRect/>
          </a:stretch>
        </p:blipFill>
        <p:spPr bwMode="auto">
          <a:xfrm>
            <a:off x="0" y="6683377"/>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57200" y="1545167"/>
            <a:ext cx="8229600" cy="4455584"/>
          </a:xfrm>
        </p:spPr>
        <p:txBody>
          <a:bodyPr/>
          <a:lstStyle>
            <a:lvl1pPr marL="257175" indent="-257175">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p:cNvSpPr>
            <a:spLocks noGrp="1"/>
          </p:cNvSpPr>
          <p:nvPr>
            <p:ph type="sldNum" sz="quarter" idx="11"/>
          </p:nvPr>
        </p:nvSpPr>
        <p:spPr>
          <a:xfrm>
            <a:off x="6553200" y="6356351"/>
            <a:ext cx="2133600" cy="365125"/>
          </a:xfrm>
          <a:prstGeom prst="rect">
            <a:avLst/>
          </a:prstGeom>
        </p:spPr>
        <p:txBody>
          <a:bodyPr/>
          <a:lstStyle>
            <a:lvl1pPr>
              <a:defRPr>
                <a:solidFill>
                  <a:schemeClr val="accent4">
                    <a:lumMod val="50000"/>
                  </a:schemeClr>
                </a:solidFill>
                <a:latin typeface="Calibri" panose="020F0502020204030204" pitchFamily="34" charset="0"/>
              </a:defRPr>
            </a:lvl1pPr>
          </a:lstStyle>
          <a:p>
            <a:pPr>
              <a:defRPr/>
            </a:pPr>
            <a:fld id="{5D7B6A37-FF55-8E47-A830-90108B1B2E1C}" type="slidenum">
              <a:rPr lang="en-US"/>
              <a:pPr>
                <a:defRPr/>
              </a:pPr>
              <a:t>‹#›</a:t>
            </a:fld>
            <a:endParaRPr lang="en-US" dirty="0"/>
          </a:p>
        </p:txBody>
      </p:sp>
    </p:spTree>
    <p:extLst>
      <p:ext uri="{BB962C8B-B14F-4D97-AF65-F5344CB8AC3E}">
        <p14:creationId xmlns:p14="http://schemas.microsoft.com/office/powerpoint/2010/main" val="2273026277"/>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FDC0C1-E0EC-4E3E-BAB2-5FAD202D87AD}" type="datetime1">
              <a:rPr lang="en-US" altLang="en-US"/>
              <a:pPr>
                <a:defRPr/>
              </a:pPr>
              <a:t>6/25/18</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ltLang="en-US"/>
          </a:p>
        </p:txBody>
      </p:sp>
      <p:sp>
        <p:nvSpPr>
          <p:cNvPr id="5" name="Slide Number Placeholder 5"/>
          <p:cNvSpPr>
            <a:spLocks noGrp="1"/>
          </p:cNvSpPr>
          <p:nvPr>
            <p:ph type="sldNum" sz="quarter" idx="12"/>
          </p:nvPr>
        </p:nvSpPr>
        <p:spPr/>
        <p:txBody>
          <a:bodyPr/>
          <a:lstStyle>
            <a:lvl1pPr>
              <a:defRPr/>
            </a:lvl1pPr>
          </a:lstStyle>
          <a:p>
            <a:pPr>
              <a:defRPr/>
            </a:pPr>
            <a:fld id="{AD81A5A3-8E8F-4E8A-93A6-5F7626528166}" type="slidenum">
              <a:rPr lang="en-US" altLang="en-US"/>
              <a:pPr>
                <a:defRPr/>
              </a:pPr>
              <a:t>‹#›</a:t>
            </a:fld>
            <a:endParaRPr lang="en-US" altLang="en-US"/>
          </a:p>
        </p:txBody>
      </p:sp>
    </p:spTree>
    <p:extLst>
      <p:ext uri="{BB962C8B-B14F-4D97-AF65-F5344CB8AC3E}">
        <p14:creationId xmlns:p14="http://schemas.microsoft.com/office/powerpoint/2010/main" val="40023191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783941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867661"/>
            <a:ext cx="7772400" cy="923330"/>
          </a:xfrm>
        </p:spPr>
        <p:txBody>
          <a:bodyPr lIns="0" tIns="0" rIns="0" bIns="0" anchor="t" anchorCtr="0">
            <a:spAutoFit/>
          </a:bodyPr>
          <a:lstStyle>
            <a:lvl1pPr>
              <a:defRPr sz="6000" baseline="0">
                <a:solidFill>
                  <a:schemeClr val="bg1"/>
                </a:solidFill>
                <a:latin typeface="+mn-lt"/>
              </a:defRPr>
            </a:lvl1pPr>
          </a:lstStyle>
          <a:p>
            <a:r>
              <a:rPr lang="en-US" dirty="0"/>
              <a:t>Presentation Title</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29185" y="5874484"/>
            <a:ext cx="2761182" cy="542101"/>
          </a:xfrm>
          <a:prstGeom prst="rect">
            <a:avLst/>
          </a:prstGeom>
        </p:spPr>
      </p:pic>
      <p:sp>
        <p:nvSpPr>
          <p:cNvPr id="6" name="Picture Placeholder 2"/>
          <p:cNvSpPr>
            <a:spLocks noGrp="1"/>
          </p:cNvSpPr>
          <p:nvPr>
            <p:ph type="pic" idx="1" hasCustomPrompt="1"/>
          </p:nvPr>
        </p:nvSpPr>
        <p:spPr>
          <a:xfrm>
            <a:off x="0" y="3337685"/>
            <a:ext cx="4171758" cy="3520315"/>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spTree>
    <p:extLst>
      <p:ext uri="{BB962C8B-B14F-4D97-AF65-F5344CB8AC3E}">
        <p14:creationId xmlns:p14="http://schemas.microsoft.com/office/powerpoint/2010/main" val="2271730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46205"/>
            <a:ext cx="8229600" cy="646331"/>
          </a:xfrm>
        </p:spPr>
        <p:txBody>
          <a:bodyPr>
            <a:spAutoFit/>
          </a:bodyPr>
          <a:lstStyle>
            <a:lvl1pPr>
              <a:defRPr sz="3600" b="1" i="0" cap="small">
                <a:solidFill>
                  <a:srgbClr val="D84E19"/>
                </a:solidFill>
                <a:latin typeface="Georgia"/>
              </a:defRPr>
            </a:lvl1pPr>
          </a:lstStyle>
          <a:p>
            <a:r>
              <a:rPr lang="en-US" dirty="0"/>
              <a:t>Topic Title</a:t>
            </a:r>
          </a:p>
        </p:txBody>
      </p:sp>
      <p:sp>
        <p:nvSpPr>
          <p:cNvPr id="3" name="Content Placeholder 2"/>
          <p:cNvSpPr>
            <a:spLocks noGrp="1"/>
          </p:cNvSpPr>
          <p:nvPr>
            <p:ph idx="1"/>
          </p:nvPr>
        </p:nvSpPr>
        <p:spPr>
          <a:xfrm>
            <a:off x="457200" y="2569467"/>
            <a:ext cx="8229600" cy="3439823"/>
          </a:xfrm>
        </p:spPr>
        <p:txBody>
          <a:bodyPr>
            <a:noAutofit/>
          </a:bodyPr>
          <a:lstStyle>
            <a:lvl1pPr>
              <a:buClr>
                <a:srgbClr val="F5AA2C"/>
              </a:buClr>
              <a:defRPr/>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7888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309045"/>
            <a:ext cx="8229600" cy="646331"/>
          </a:xfrm>
        </p:spPr>
        <p:txBody>
          <a:bodyPr>
            <a:spAutoFit/>
          </a:bodyPr>
          <a:lstStyle>
            <a:lvl1pPr>
              <a:defRPr sz="3600" b="1" i="0" cap="small">
                <a:solidFill>
                  <a:srgbClr val="D84E19"/>
                </a:solidFill>
                <a:latin typeface="Georgia"/>
              </a:defRPr>
            </a:lvl1pPr>
          </a:lstStyle>
          <a:p>
            <a:r>
              <a:rPr lang="en-US" dirty="0"/>
              <a:t>Topic Title</a:t>
            </a:r>
          </a:p>
        </p:txBody>
      </p:sp>
      <p:sp>
        <p:nvSpPr>
          <p:cNvPr id="3" name="Content Placeholder 2"/>
          <p:cNvSpPr>
            <a:spLocks noGrp="1"/>
          </p:cNvSpPr>
          <p:nvPr>
            <p:ph sz="half" idx="1"/>
          </p:nvPr>
        </p:nvSpPr>
        <p:spPr>
          <a:xfrm>
            <a:off x="457200" y="2194561"/>
            <a:ext cx="4038600" cy="3836011"/>
          </a:xfrm>
        </p:spPr>
        <p:txBody>
          <a:bodyPr>
            <a:noAutofit/>
          </a:bodyPr>
          <a:lstStyle>
            <a:lvl1pPr>
              <a:buClr>
                <a:schemeClr val="accent3"/>
              </a:buClr>
              <a:defRPr sz="2800"/>
            </a:lvl1pPr>
            <a:lvl2pPr>
              <a:defRPr sz="2400"/>
            </a:lvl2pPr>
            <a:lvl3pPr marL="1143000" indent="-228600">
              <a:buClr>
                <a:schemeClr val="tx1">
                  <a:lumMod val="50000"/>
                  <a:lumOff val="50000"/>
                </a:schemeClr>
              </a:buClr>
              <a:buSzPct val="100000"/>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194561"/>
            <a:ext cx="4038600" cy="3836011"/>
          </a:xfrm>
        </p:spPr>
        <p:txBody>
          <a:bodyPr>
            <a:noAutofit/>
          </a:bodyPr>
          <a:lstStyle>
            <a:lvl1pPr>
              <a:buClr>
                <a:schemeClr val="accent3"/>
              </a:buClr>
              <a:defRPr sz="2800"/>
            </a:lvl1pPr>
            <a:lvl2pPr>
              <a:defRPr sz="2400"/>
            </a:lvl2pPr>
            <a:lvl3pPr marL="1143000" indent="-228600">
              <a:buClr>
                <a:schemeClr val="tx1">
                  <a:lumMod val="50000"/>
                  <a:lumOff val="50000"/>
                </a:schemeClr>
              </a:buClr>
              <a:buFont typeface="Lucida Grande"/>
              <a:buChar cha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79069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340867"/>
            <a:ext cx="8349140" cy="830997"/>
          </a:xfrm>
        </p:spPr>
        <p:txBody>
          <a:bodyPr anchor="t">
            <a:spAutoFit/>
          </a:bodyPr>
          <a:lstStyle>
            <a:lvl1pPr algn="ctr">
              <a:defRPr lang="en-US" sz="4800" b="1" i="0" dirty="0">
                <a:solidFill>
                  <a:srgbClr val="F5AA2C"/>
                </a:solidFill>
                <a:latin typeface="+mn-lt"/>
              </a:defRPr>
            </a:lvl1pPr>
          </a:lstStyle>
          <a:p>
            <a:r>
              <a:rPr lang="en-US" dirty="0"/>
              <a:t>Section title</a:t>
            </a:r>
          </a:p>
        </p:txBody>
      </p:sp>
      <p:sp>
        <p:nvSpPr>
          <p:cNvPr id="3" name="Picture Placeholder 2"/>
          <p:cNvSpPr>
            <a:spLocks noGrp="1"/>
          </p:cNvSpPr>
          <p:nvPr>
            <p:ph type="pic" idx="1" hasCustomPrompt="1"/>
          </p:nvPr>
        </p:nvSpPr>
        <p:spPr>
          <a:xfrm>
            <a:off x="0" y="3337685"/>
            <a:ext cx="4171758" cy="3520315"/>
          </a:xfrm>
        </p:spPr>
        <p:txBody>
          <a:bodyPr anchor="b" anchorCtr="0">
            <a:normAutofit/>
          </a:bodyPr>
          <a:lstStyle>
            <a:lvl1pPr marL="0" indent="0">
              <a:buNone/>
              <a:defRPr sz="2400" baseline="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Picture. To outline a photo, see http://</a:t>
            </a:r>
            <a:r>
              <a:rPr lang="en-US" dirty="0" err="1"/>
              <a:t>www.gcflearnfree.org</a:t>
            </a:r>
            <a:r>
              <a:rPr lang="en-US" dirty="0"/>
              <a:t>/powerpoint2013/17.4</a:t>
            </a:r>
          </a:p>
        </p:txBody>
      </p:sp>
      <p:pic>
        <p:nvPicPr>
          <p:cNvPr id="4" name="Picture 3" descr="1LineAAPLogoRevers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83226" y="5874484"/>
            <a:ext cx="2761182" cy="542101"/>
          </a:xfrm>
          <a:prstGeom prst="rect">
            <a:avLst/>
          </a:prstGeom>
        </p:spPr>
      </p:pic>
    </p:spTree>
    <p:extLst>
      <p:ext uri="{BB962C8B-B14F-4D97-AF65-F5344CB8AC3E}">
        <p14:creationId xmlns:p14="http://schemas.microsoft.com/office/powerpoint/2010/main" val="402786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3" y="2514604"/>
            <a:ext cx="2167128" cy="307777"/>
          </a:xfrm>
        </p:spPr>
        <p:txBody>
          <a:bodyPr lIns="0" tIns="0" rIns="0" bIns="0" anchor="t" anchorCtr="0">
            <a:spAutoFit/>
          </a:bodyPr>
          <a:lstStyle>
            <a:lvl1pPr algn="l">
              <a:defRPr sz="2000" b="1" baseline="0">
                <a:solidFill>
                  <a:schemeClr val="accent1"/>
                </a:solidFill>
                <a:latin typeface="+mn-lt"/>
              </a:defRPr>
            </a:lvl1pPr>
          </a:lstStyle>
          <a:p>
            <a:r>
              <a:rPr lang="en-US" dirty="0"/>
              <a:t>Text here.</a:t>
            </a:r>
          </a:p>
        </p:txBody>
      </p:sp>
      <p:sp>
        <p:nvSpPr>
          <p:cNvPr id="3" name="Picture Placeholder 2"/>
          <p:cNvSpPr>
            <a:spLocks noGrp="1"/>
          </p:cNvSpPr>
          <p:nvPr>
            <p:ph type="pic" idx="1"/>
          </p:nvPr>
        </p:nvSpPr>
        <p:spPr>
          <a:xfrm>
            <a:off x="3136392" y="1371600"/>
            <a:ext cx="2606040"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9" name="Picture Placeholder 2"/>
          <p:cNvSpPr>
            <a:spLocks noGrp="1"/>
          </p:cNvSpPr>
          <p:nvPr>
            <p:ph type="pic" idx="13"/>
          </p:nvPr>
        </p:nvSpPr>
        <p:spPr>
          <a:xfrm>
            <a:off x="5943600" y="1371600"/>
            <a:ext cx="2615184" cy="39136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2" name="Content Placeholder 2"/>
          <p:cNvSpPr>
            <a:spLocks noGrp="1"/>
          </p:cNvSpPr>
          <p:nvPr>
            <p:ph idx="14" hasCustomPrompt="1"/>
          </p:nvPr>
        </p:nvSpPr>
        <p:spPr>
          <a:xfrm>
            <a:off x="3136392" y="5349240"/>
            <a:ext cx="5413248"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val="2820020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r Graph">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283464" y="594360"/>
            <a:ext cx="8559599" cy="513892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Table or graph</a:t>
            </a:r>
          </a:p>
        </p:txBody>
      </p:sp>
      <p:sp>
        <p:nvSpPr>
          <p:cNvPr id="7" name="Content Placeholder 2"/>
          <p:cNvSpPr>
            <a:spLocks noGrp="1"/>
          </p:cNvSpPr>
          <p:nvPr>
            <p:ph idx="14" hasCustomPrompt="1"/>
          </p:nvPr>
        </p:nvSpPr>
        <p:spPr>
          <a:xfrm>
            <a:off x="283463" y="5741663"/>
            <a:ext cx="8559599" cy="215444"/>
          </a:xfrm>
        </p:spPr>
        <p:txBody>
          <a:bodyPr lIns="0" tIns="0" rIns="0" bIns="0">
            <a:spAutoFit/>
          </a:bodyPr>
          <a:lstStyle>
            <a:lvl1pPr marL="0" indent="0">
              <a:buClr>
                <a:srgbClr val="F5AA2C"/>
              </a:buClr>
              <a:buFontTx/>
              <a:buNone/>
              <a:defRPr sz="1400"/>
            </a:lvl1pPr>
            <a:lvl3pPr marL="1257300" indent="-342900">
              <a:buClr>
                <a:schemeClr val="tx1">
                  <a:lumMod val="50000"/>
                  <a:lumOff val="50000"/>
                </a:schemeClr>
              </a:buClr>
              <a:buFont typeface="Lucida Grande"/>
              <a:buChar char="▪"/>
              <a:defRPr/>
            </a:lvl3pPr>
            <a:lvl4pPr marL="1600200" indent="-228600">
              <a:buFont typeface="Lucida Grande"/>
              <a:buChar char="~"/>
              <a:defRPr/>
            </a:lvl4pPr>
          </a:lstStyle>
          <a:p>
            <a:pPr lvl="0"/>
            <a:r>
              <a:rPr lang="en-US" dirty="0"/>
              <a:t>Caption text, if necessary</a:t>
            </a:r>
          </a:p>
        </p:txBody>
      </p:sp>
    </p:spTree>
    <p:extLst>
      <p:ext uri="{BB962C8B-B14F-4D97-AF65-F5344CB8AC3E}">
        <p14:creationId xmlns:p14="http://schemas.microsoft.com/office/powerpoint/2010/main" val="339852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C6A046-DF3C-4203-93FC-9F85164C096C}" type="datetimeFigureOut">
              <a:rPr lang="en-US"/>
              <a:pPr>
                <a:defRPr/>
              </a:pPr>
              <a:t>6/25/18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190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5985933"/>
          </a:xfrm>
        </p:spPr>
        <p:txBody>
          <a:bodyPr/>
          <a:lstStyle/>
          <a:p>
            <a:r>
              <a:rPr lang="en-US" smtClean="0"/>
              <a:t>Drag picture to placeholder or click icon to add</a:t>
            </a:r>
            <a:endParaRPr lang="en-US" dirty="0"/>
          </a:p>
        </p:txBody>
      </p:sp>
    </p:spTree>
    <p:extLst>
      <p:ext uri="{BB962C8B-B14F-4D97-AF65-F5344CB8AC3E}">
        <p14:creationId xmlns:p14="http://schemas.microsoft.com/office/powerpoint/2010/main" val="1967870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34"/>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1266098-B796-4379-A197-1F3834612D6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AB389CE-91FF-4B10-A3CF-BB53ACDA36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3564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C6A046-DF3C-4203-93FC-9F85164C096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207103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787D2-8638-476D-934F-F4ECFF934ED9}"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9868E7-3270-43A4-B6E1-676C56C35A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08628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2A9BF-B6A6-41BC-86BD-7D7E3F41114B}"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E73B4E-721F-4D3F-9A6B-E693E42A54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59332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ED4347-05D7-4475-84EB-3C4EDCFD4E4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BF5BFB-7B40-46CC-85E5-96C2128690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04761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3AA169-7F94-48BF-817C-2B07BBBAFD61}" type="datetimeFigureOut">
              <a:rPr lang="en-US">
                <a:solidFill>
                  <a:prstClr val="black">
                    <a:tint val="75000"/>
                  </a:prstClr>
                </a:solidFill>
              </a:rPr>
              <a:pPr>
                <a:defRPr/>
              </a:pPr>
              <a:t>6/25/18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375B2-3EF9-4B9A-9E9D-098D78DB0B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22589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DA1EB0-12DE-4F00-9878-DE54DBACB95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264A93-4CCF-481A-B089-A12B28431D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463300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5027E-D01A-47AF-BED8-41F022B66676}"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AD1B26-E7CE-483B-B343-A765DFA51B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833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787D2-8638-476D-934F-F4ECFF934ED9}" type="datetimeFigureOut">
              <a:rPr lang="en-US"/>
              <a:pPr>
                <a:defRPr/>
              </a:pPr>
              <a:t>6/25/18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9868E7-3270-43A4-B6E1-676C56C35A7D}"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57200" y="6324606"/>
            <a:ext cx="2133600" cy="365125"/>
          </a:xfrm>
        </p:spPr>
        <p:txBody>
          <a:bodyPr/>
          <a:lstStyle>
            <a:lvl1pPr>
              <a:defRPr/>
            </a:lvl1pPr>
          </a:lstStyle>
          <a:p>
            <a:pPr>
              <a:defRPr/>
            </a:pPr>
            <a:fld id="{52AFA9CE-D9C3-48E4-8CED-6F0E0C7C39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080271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75491770"/>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t="87724"/>
          <a:stretch>
            <a:fillRect/>
          </a:stretch>
        </p:blipFill>
        <p:spPr bwMode="auto">
          <a:xfrm>
            <a:off x="0" y="6683383"/>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57200" y="1545167"/>
            <a:ext cx="8229600" cy="4455584"/>
          </a:xfrm>
        </p:spPr>
        <p:txBody>
          <a:bodyPr/>
          <a:lstStyle>
            <a:lvl1pPr marL="257175" indent="-257175">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p:cNvSpPr>
            <a:spLocks noGrp="1"/>
          </p:cNvSpPr>
          <p:nvPr>
            <p:ph type="sldNum" sz="quarter" idx="11"/>
          </p:nvPr>
        </p:nvSpPr>
        <p:spPr>
          <a:xfrm>
            <a:off x="6553200" y="6356357"/>
            <a:ext cx="2133600" cy="365125"/>
          </a:xfrm>
          <a:prstGeom prst="rect">
            <a:avLst/>
          </a:prstGeom>
        </p:spPr>
        <p:txBody>
          <a:bodyPr/>
          <a:lstStyle>
            <a:lvl1pPr>
              <a:defRPr>
                <a:solidFill>
                  <a:schemeClr val="accent4">
                    <a:lumMod val="50000"/>
                  </a:schemeClr>
                </a:solidFill>
                <a:latin typeface="Calibri" panose="020F0502020204030204" pitchFamily="34" charset="0"/>
              </a:defRPr>
            </a:lvl1pPr>
          </a:lstStyle>
          <a:p>
            <a:pPr>
              <a:defRPr/>
            </a:pPr>
            <a:fld id="{5D7B6A37-FF55-8E47-A830-90108B1B2E1C}" type="slidenum">
              <a:rPr lang="en-US">
                <a:solidFill>
                  <a:srgbClr val="808080">
                    <a:lumMod val="50000"/>
                  </a:srgbClr>
                </a:solidFill>
              </a:rPr>
              <a:pPr>
                <a:defRPr/>
              </a:pPr>
              <a:t>‹#›</a:t>
            </a:fld>
            <a:endParaRPr lang="en-US" dirty="0">
              <a:solidFill>
                <a:srgbClr val="808080">
                  <a:lumMod val="50000"/>
                </a:srgbClr>
              </a:solidFill>
            </a:endParaRPr>
          </a:p>
        </p:txBody>
      </p:sp>
    </p:spTree>
    <p:extLst>
      <p:ext uri="{BB962C8B-B14F-4D97-AF65-F5344CB8AC3E}">
        <p14:creationId xmlns:p14="http://schemas.microsoft.com/office/powerpoint/2010/main" val="3823891710"/>
      </p:ext>
    </p:extLst>
  </p:cSld>
  <p:clrMapOvr>
    <a:masterClrMapping/>
  </p:clrMapOvr>
  <p:transition xmlns:p14="http://schemas.microsoft.com/office/powerpoint/2010/mai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FDC0C1-E0EC-4E3E-BAB2-5FAD202D87AD}" type="datetime1">
              <a:rPr lang="en-US" altLang="en-US">
                <a:solidFill>
                  <a:prstClr val="black">
                    <a:tint val="75000"/>
                  </a:prstClr>
                </a:solidFill>
              </a:rPr>
              <a:pPr>
                <a:defRPr/>
              </a:pPr>
              <a:t>6/25/18</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1A5A3-8E8F-4E8A-93A6-5F762652816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2660933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Title 1"/>
          <p:cNvSpPr>
            <a:spLocks noGrp="1"/>
          </p:cNvSpPr>
          <p:nvPr>
            <p:ph type="title"/>
          </p:nvPr>
        </p:nvSpPr>
        <p:spPr>
          <a:xfrm>
            <a:off x="457200" y="274639"/>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769457254"/>
      </p:ext>
    </p:extLst>
  </p:cSld>
  <p:clrMapOvr>
    <a:masterClrMapping/>
  </p:clrMapOvr>
  <p:transition xmlns:p14="http://schemas.microsoft.com/office/powerpoint/2010/mai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1090064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7805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8811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9419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916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2A9BF-B6A6-41BC-86BD-7D7E3F41114B}" type="datetimeFigureOut">
              <a:rPr lang="en-US"/>
              <a:pPr>
                <a:defRPr/>
              </a:pPr>
              <a:t>6/25/18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E73B4E-721F-4D3F-9A6B-E693E42A542D}"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7599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75821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1490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386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22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589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456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3" y="1017686"/>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8608726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7212013" y="6572250"/>
            <a:ext cx="18018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defTabSz="457200" fontAlgn="auto">
              <a:spcBef>
                <a:spcPts val="0"/>
              </a:spcBef>
              <a:spcAft>
                <a:spcPts val="0"/>
              </a:spcAft>
            </a:pPr>
            <a:fld id="{A47AAA5D-3473-844E-A062-80B231614F40}" type="slidenum">
              <a:rPr lang="en-US" sz="1100" b="1">
                <a:solidFill>
                  <a:srgbClr val="C61F3D"/>
                </a:solidFill>
                <a:latin typeface="Arial" charset="0"/>
              </a:rPr>
              <a:pPr algn="r" defTabSz="457200" fontAlgn="auto">
                <a:spcBef>
                  <a:spcPts val="0"/>
                </a:spcBef>
                <a:spcAft>
                  <a:spcPts val="0"/>
                </a:spcAft>
              </a:pPr>
              <a:t>‹#›</a:t>
            </a:fld>
            <a:endParaRPr lang="en-US" sz="1100" b="1">
              <a:solidFill>
                <a:srgbClr val="C61F3D"/>
              </a:solidFill>
              <a:latin typeface="Arial" charset="0"/>
            </a:endParaRPr>
          </a:p>
        </p:txBody>
      </p:sp>
      <p:sp>
        <p:nvSpPr>
          <p:cNvPr id="2" name="Title 1"/>
          <p:cNvSpPr>
            <a:spLocks noGrp="1"/>
          </p:cNvSpPr>
          <p:nvPr>
            <p:ph type="title"/>
          </p:nvPr>
        </p:nvSpPr>
        <p:spPr>
          <a:xfrm>
            <a:off x="123174" y="277499"/>
            <a:ext cx="8787180" cy="280555"/>
          </a:xfrm>
        </p:spPr>
        <p:txBody>
          <a:bodyPr anchor="ctr"/>
          <a:lstStyle/>
          <a:p>
            <a:r>
              <a:rPr lang="en-US" dirty="0"/>
              <a:t>Click to edit Master title style</a:t>
            </a:r>
          </a:p>
        </p:txBody>
      </p:sp>
      <p:sp>
        <p:nvSpPr>
          <p:cNvPr id="4" name="Date Placeholder 3"/>
          <p:cNvSpPr>
            <a:spLocks noGrp="1"/>
          </p:cNvSpPr>
          <p:nvPr>
            <p:ph type="dt" sz="half" idx="10"/>
          </p:nvPr>
        </p:nvSpPr>
        <p:spPr>
          <a:xfrm>
            <a:off x="642938" y="6356356"/>
            <a:ext cx="2057400" cy="365125"/>
          </a:xfrm>
        </p:spPr>
        <p:txBody>
          <a:bodyPr/>
          <a:lstStyle>
            <a:lvl1pPr fontAlgn="auto">
              <a:spcBef>
                <a:spcPts val="0"/>
              </a:spcBef>
              <a:spcAft>
                <a:spcPts val="0"/>
              </a:spcAft>
              <a:defRPr sz="1900" dirty="0">
                <a:solidFill>
                  <a:srgbClr val="262626"/>
                </a:solidFill>
                <a:latin typeface="Arial"/>
              </a:defRPr>
            </a:lvl1pPr>
          </a:lstStyle>
          <a:p>
            <a:pPr>
              <a:defRPr/>
            </a:pPr>
            <a:endParaRPr lang="en-US"/>
          </a:p>
        </p:txBody>
      </p:sp>
      <p:sp>
        <p:nvSpPr>
          <p:cNvPr id="5" name="Footer Placeholder 4"/>
          <p:cNvSpPr>
            <a:spLocks noGrp="1"/>
          </p:cNvSpPr>
          <p:nvPr>
            <p:ph type="ftr" sz="quarter" idx="11"/>
          </p:nvPr>
        </p:nvSpPr>
        <p:spPr>
          <a:xfrm>
            <a:off x="3028950" y="6356356"/>
            <a:ext cx="3086100" cy="365125"/>
          </a:xfrm>
        </p:spPr>
        <p:txBody>
          <a:bodyPr/>
          <a:lstStyle>
            <a:lvl1pPr fontAlgn="auto">
              <a:spcBef>
                <a:spcPts val="0"/>
              </a:spcBef>
              <a:spcAft>
                <a:spcPts val="0"/>
              </a:spcAft>
              <a:defRPr sz="1900" dirty="0">
                <a:solidFill>
                  <a:srgbClr val="262626"/>
                </a:solidFill>
                <a:latin typeface="Arial"/>
              </a:defRPr>
            </a:lvl1pPr>
          </a:lstStyle>
          <a:p>
            <a:pPr>
              <a:defRPr/>
            </a:pPr>
            <a:endParaRPr lang="en-US"/>
          </a:p>
        </p:txBody>
      </p:sp>
    </p:spTree>
    <p:extLst>
      <p:ext uri="{BB962C8B-B14F-4D97-AF65-F5344CB8AC3E}">
        <p14:creationId xmlns:p14="http://schemas.microsoft.com/office/powerpoint/2010/main" val="1888431623"/>
      </p:ext>
    </p:extLst>
  </p:cSld>
  <p:clrMapOvr>
    <a:masterClrMapping/>
  </p:clrMapOvr>
  <p:transition xmlns:p14="http://schemas.microsoft.com/office/powerpoint/2010/mai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Title 1"/>
          <p:cNvSpPr>
            <a:spLocks noGrp="1"/>
          </p:cNvSpPr>
          <p:nvPr>
            <p:ph type="title"/>
          </p:nvPr>
        </p:nvSpPr>
        <p:spPr>
          <a:xfrm>
            <a:off x="457200" y="274639"/>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915834482"/>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ED4347-05D7-4475-84EB-3C4EDCFD4E4C}" type="datetimeFigureOut">
              <a:rPr lang="en-US"/>
              <a:pPr>
                <a:defRPr/>
              </a:pPr>
              <a:t>6/25/18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6BF5BFB-7B40-46CC-85E5-96C212869052}"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759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367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82522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42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2698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1407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9455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7512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63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23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3AA169-7F94-48BF-817C-2B07BBBAFD61}" type="datetimeFigureOut">
              <a:rPr lang="en-US"/>
              <a:pPr>
                <a:defRPr/>
              </a:pPr>
              <a:t>6/25/18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27375B2-3EF9-4B9A-9E9D-098D78DB0BB1}"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905387-8464-E84D-A4CC-0B5C17D63B68}" type="datetimeFigureOut">
              <a:rPr lang="en-US" smtClean="0">
                <a:solidFill>
                  <a:prstClr val="black">
                    <a:tint val="75000"/>
                  </a:prstClr>
                </a:solidFill>
              </a:rPr>
              <a:pPr/>
              <a:t>6/25/18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05D9E6-A6E8-354A-BEC0-55BC99F10D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1917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3" y="1017686"/>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8762075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TextBox 6"/>
          <p:cNvSpPr txBox="1">
            <a:spLocks noChangeArrowheads="1"/>
          </p:cNvSpPr>
          <p:nvPr userDrawn="1"/>
        </p:nvSpPr>
        <p:spPr bwMode="auto">
          <a:xfrm>
            <a:off x="7212013" y="6572250"/>
            <a:ext cx="18018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4" tIns="45718" rIns="91404" bIns="45718">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r" defTabSz="457200" fontAlgn="auto">
              <a:spcBef>
                <a:spcPts val="0"/>
              </a:spcBef>
              <a:spcAft>
                <a:spcPts val="0"/>
              </a:spcAft>
            </a:pPr>
            <a:fld id="{A47AAA5D-3473-844E-A062-80B231614F40}" type="slidenum">
              <a:rPr lang="en-US" sz="1100" b="1">
                <a:solidFill>
                  <a:srgbClr val="C61F3D"/>
                </a:solidFill>
                <a:latin typeface="Arial" charset="0"/>
              </a:rPr>
              <a:pPr algn="r" defTabSz="457200" fontAlgn="auto">
                <a:spcBef>
                  <a:spcPts val="0"/>
                </a:spcBef>
                <a:spcAft>
                  <a:spcPts val="0"/>
                </a:spcAft>
              </a:pPr>
              <a:t>‹#›</a:t>
            </a:fld>
            <a:endParaRPr lang="en-US" sz="1100" b="1">
              <a:solidFill>
                <a:srgbClr val="C61F3D"/>
              </a:solidFill>
              <a:latin typeface="Arial" charset="0"/>
            </a:endParaRPr>
          </a:p>
        </p:txBody>
      </p:sp>
      <p:sp>
        <p:nvSpPr>
          <p:cNvPr id="2" name="Title 1"/>
          <p:cNvSpPr>
            <a:spLocks noGrp="1"/>
          </p:cNvSpPr>
          <p:nvPr>
            <p:ph type="title"/>
          </p:nvPr>
        </p:nvSpPr>
        <p:spPr>
          <a:xfrm>
            <a:off x="123174" y="277499"/>
            <a:ext cx="8787180" cy="280555"/>
          </a:xfrm>
        </p:spPr>
        <p:txBody>
          <a:bodyPr anchor="ctr"/>
          <a:lstStyle/>
          <a:p>
            <a:r>
              <a:rPr lang="en-US" dirty="0"/>
              <a:t>Click to edit Master title style</a:t>
            </a:r>
          </a:p>
        </p:txBody>
      </p:sp>
      <p:sp>
        <p:nvSpPr>
          <p:cNvPr id="4" name="Date Placeholder 3"/>
          <p:cNvSpPr>
            <a:spLocks noGrp="1"/>
          </p:cNvSpPr>
          <p:nvPr>
            <p:ph type="dt" sz="half" idx="10"/>
          </p:nvPr>
        </p:nvSpPr>
        <p:spPr>
          <a:xfrm>
            <a:off x="642938" y="6356356"/>
            <a:ext cx="2057400" cy="365125"/>
          </a:xfrm>
        </p:spPr>
        <p:txBody>
          <a:bodyPr/>
          <a:lstStyle>
            <a:lvl1pPr fontAlgn="auto">
              <a:spcBef>
                <a:spcPts val="0"/>
              </a:spcBef>
              <a:spcAft>
                <a:spcPts val="0"/>
              </a:spcAft>
              <a:defRPr sz="1900" dirty="0">
                <a:solidFill>
                  <a:srgbClr val="262626"/>
                </a:solidFill>
                <a:latin typeface="Arial"/>
              </a:defRPr>
            </a:lvl1pPr>
          </a:lstStyle>
          <a:p>
            <a:pPr>
              <a:defRPr/>
            </a:pPr>
            <a:endParaRPr lang="en-US"/>
          </a:p>
        </p:txBody>
      </p:sp>
      <p:sp>
        <p:nvSpPr>
          <p:cNvPr id="5" name="Footer Placeholder 4"/>
          <p:cNvSpPr>
            <a:spLocks noGrp="1"/>
          </p:cNvSpPr>
          <p:nvPr>
            <p:ph type="ftr" sz="quarter" idx="11"/>
          </p:nvPr>
        </p:nvSpPr>
        <p:spPr>
          <a:xfrm>
            <a:off x="3028950" y="6356356"/>
            <a:ext cx="3086100" cy="365125"/>
          </a:xfrm>
        </p:spPr>
        <p:txBody>
          <a:bodyPr/>
          <a:lstStyle>
            <a:lvl1pPr fontAlgn="auto">
              <a:spcBef>
                <a:spcPts val="0"/>
              </a:spcBef>
              <a:spcAft>
                <a:spcPts val="0"/>
              </a:spcAft>
              <a:defRPr sz="1900" dirty="0">
                <a:solidFill>
                  <a:srgbClr val="262626"/>
                </a:solidFill>
                <a:latin typeface="Arial"/>
              </a:defRPr>
            </a:lvl1pPr>
          </a:lstStyle>
          <a:p>
            <a:pPr>
              <a:defRPr/>
            </a:pPr>
            <a:endParaRPr lang="en-US"/>
          </a:p>
        </p:txBody>
      </p:sp>
    </p:spTree>
    <p:extLst>
      <p:ext uri="{BB962C8B-B14F-4D97-AF65-F5344CB8AC3E}">
        <p14:creationId xmlns:p14="http://schemas.microsoft.com/office/powerpoint/2010/main" val="3108547643"/>
      </p:ext>
    </p:extLst>
  </p:cSld>
  <p:clrMapOvr>
    <a:masterClrMapping/>
  </p:clrMapOvr>
  <p:transition xmlns:p14="http://schemas.microsoft.com/office/powerpoint/2010/mai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Title 1"/>
          <p:cNvSpPr>
            <a:spLocks noGrp="1"/>
          </p:cNvSpPr>
          <p:nvPr>
            <p:ph type="title"/>
          </p:nvPr>
        </p:nvSpPr>
        <p:spPr>
          <a:xfrm>
            <a:off x="457200" y="274639"/>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836182893"/>
      </p:ext>
    </p:extLst>
  </p:cSld>
  <p:clrMapOvr>
    <a:masterClrMapping/>
  </p:clrMapOvr>
  <p:transition xmlns:p14="http://schemas.microsoft.com/office/powerpoint/2010/mai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34"/>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1266098-B796-4379-A197-1F3834612D6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AB389CE-91FF-4B10-A3CF-BB53ACDA36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47206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C6A046-DF3C-4203-93FC-9F85164C096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1884989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787D2-8638-476D-934F-F4ECFF934ED9}"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9868E7-3270-43A4-B6E1-676C56C35A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77773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2A9BF-B6A6-41BC-86BD-7D7E3F41114B}"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E73B4E-721F-4D3F-9A6B-E693E42A54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31012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ED4347-05D7-4475-84EB-3C4EDCFD4E4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BF5BFB-7B40-46CC-85E5-96C2128690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67767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3AA169-7F94-48BF-817C-2B07BBBAFD61}" type="datetimeFigureOut">
              <a:rPr lang="en-US">
                <a:solidFill>
                  <a:prstClr val="black">
                    <a:tint val="75000"/>
                  </a:prstClr>
                </a:solidFill>
              </a:rPr>
              <a:pPr>
                <a:defRPr/>
              </a:pPr>
              <a:t>6/25/18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375B2-3EF9-4B9A-9E9D-098D78DB0B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709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DA1EB0-12DE-4F00-9878-DE54DBACB95E}" type="datetimeFigureOut">
              <a:rPr lang="en-US"/>
              <a:pPr>
                <a:defRPr/>
              </a:pPr>
              <a:t>6/25/18</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264A93-4CCF-481A-B089-A12B28431DA8}"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DA1EB0-12DE-4F00-9878-DE54DBACB95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264A93-4CCF-481A-B089-A12B28431D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861981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5027E-D01A-47AF-BED8-41F022B66676}"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AD1B26-E7CE-483B-B343-A765DFA51B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859234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57200" y="6324606"/>
            <a:ext cx="2133600" cy="365125"/>
          </a:xfrm>
        </p:spPr>
        <p:txBody>
          <a:bodyPr/>
          <a:lstStyle>
            <a:lvl1pPr>
              <a:defRPr/>
            </a:lvl1pPr>
          </a:lstStyle>
          <a:p>
            <a:pPr>
              <a:defRPr/>
            </a:pPr>
            <a:fld id="{52AFA9CE-D9C3-48E4-8CED-6F0E0C7C39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9301682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752764035"/>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t="87724"/>
          <a:stretch>
            <a:fillRect/>
          </a:stretch>
        </p:blipFill>
        <p:spPr bwMode="auto">
          <a:xfrm>
            <a:off x="0" y="6683383"/>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57200" y="1545167"/>
            <a:ext cx="8229600" cy="4455584"/>
          </a:xfrm>
        </p:spPr>
        <p:txBody>
          <a:bodyPr/>
          <a:lstStyle>
            <a:lvl1pPr marL="257175" indent="-257175">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p:cNvSpPr>
            <a:spLocks noGrp="1"/>
          </p:cNvSpPr>
          <p:nvPr>
            <p:ph type="sldNum" sz="quarter" idx="11"/>
          </p:nvPr>
        </p:nvSpPr>
        <p:spPr>
          <a:xfrm>
            <a:off x="6553200" y="6356357"/>
            <a:ext cx="2133600" cy="365125"/>
          </a:xfrm>
          <a:prstGeom prst="rect">
            <a:avLst/>
          </a:prstGeom>
        </p:spPr>
        <p:txBody>
          <a:bodyPr/>
          <a:lstStyle>
            <a:lvl1pPr>
              <a:defRPr>
                <a:solidFill>
                  <a:schemeClr val="accent4">
                    <a:lumMod val="50000"/>
                  </a:schemeClr>
                </a:solidFill>
                <a:latin typeface="Calibri" panose="020F0502020204030204" pitchFamily="34" charset="0"/>
              </a:defRPr>
            </a:lvl1pPr>
          </a:lstStyle>
          <a:p>
            <a:pPr>
              <a:defRPr/>
            </a:pPr>
            <a:fld id="{5D7B6A37-FF55-8E47-A830-90108B1B2E1C}" type="slidenum">
              <a:rPr lang="en-US">
                <a:solidFill>
                  <a:srgbClr val="808080">
                    <a:lumMod val="50000"/>
                  </a:srgbClr>
                </a:solidFill>
              </a:rPr>
              <a:pPr>
                <a:defRPr/>
              </a:pPr>
              <a:t>‹#›</a:t>
            </a:fld>
            <a:endParaRPr lang="en-US" dirty="0">
              <a:solidFill>
                <a:srgbClr val="808080">
                  <a:lumMod val="50000"/>
                </a:srgbClr>
              </a:solidFill>
            </a:endParaRPr>
          </a:p>
        </p:txBody>
      </p:sp>
    </p:spTree>
    <p:extLst>
      <p:ext uri="{BB962C8B-B14F-4D97-AF65-F5344CB8AC3E}">
        <p14:creationId xmlns:p14="http://schemas.microsoft.com/office/powerpoint/2010/main" val="677278683"/>
      </p:ext>
    </p:extLst>
  </p:cSld>
  <p:clrMapOvr>
    <a:masterClrMapping/>
  </p:clrMapOvr>
  <p:transition xmlns:p14="http://schemas.microsoft.com/office/powerpoint/2010/mai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FDC0C1-E0EC-4E3E-BAB2-5FAD202D87AD}" type="datetime1">
              <a:rPr lang="en-US" altLang="en-US">
                <a:solidFill>
                  <a:prstClr val="black">
                    <a:tint val="75000"/>
                  </a:prstClr>
                </a:solidFill>
              </a:rPr>
              <a:pPr>
                <a:defRPr/>
              </a:pPr>
              <a:t>6/25/18</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1A5A3-8E8F-4E8A-93A6-5F762652816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5538449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Title 1"/>
          <p:cNvSpPr>
            <a:spLocks noGrp="1"/>
          </p:cNvSpPr>
          <p:nvPr>
            <p:ph type="title"/>
          </p:nvPr>
        </p:nvSpPr>
        <p:spPr>
          <a:xfrm>
            <a:off x="457200" y="274639"/>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193911063"/>
      </p:ext>
    </p:extLst>
  </p:cSld>
  <p:clrMapOvr>
    <a:masterClrMapping/>
  </p:clrMapOvr>
  <p:transition xmlns:p14="http://schemas.microsoft.com/office/powerpoint/2010/mai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31651687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34"/>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1266098-B796-4379-A197-1F3834612D6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AB389CE-91FF-4B10-A3CF-BB53ACDA36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45214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C6A046-DF3C-4203-93FC-9F85164C096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4284775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5027E-D01A-47AF-BED8-41F022B66676}" type="datetimeFigureOut">
              <a:rPr lang="en-US"/>
              <a:pPr>
                <a:defRPr/>
              </a:pPr>
              <a:t>6/25/18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AD1B26-E7CE-483B-B343-A765DFA51B8F}"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787D2-8638-476D-934F-F4ECFF934ED9}"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9868E7-3270-43A4-B6E1-676C56C35A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185444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2A9BF-B6A6-41BC-86BD-7D7E3F41114B}"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E73B4E-721F-4D3F-9A6B-E693E42A54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4891136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ED4347-05D7-4475-84EB-3C4EDCFD4E4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BF5BFB-7B40-46CC-85E5-96C2128690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013198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3AA169-7F94-48BF-817C-2B07BBBAFD61}" type="datetimeFigureOut">
              <a:rPr lang="en-US">
                <a:solidFill>
                  <a:prstClr val="black">
                    <a:tint val="75000"/>
                  </a:prstClr>
                </a:solidFill>
              </a:rPr>
              <a:pPr>
                <a:defRPr/>
              </a:pPr>
              <a:t>6/25/18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375B2-3EF9-4B9A-9E9D-098D78DB0B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39100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DA1EB0-12DE-4F00-9878-DE54DBACB95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264A93-4CCF-481A-B089-A12B28431D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7812988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5027E-D01A-47AF-BED8-41F022B66676}"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AD1B26-E7CE-483B-B343-A765DFA51B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11799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57200" y="6324606"/>
            <a:ext cx="2133600" cy="365125"/>
          </a:xfrm>
        </p:spPr>
        <p:txBody>
          <a:bodyPr/>
          <a:lstStyle>
            <a:lvl1pPr>
              <a:defRPr/>
            </a:lvl1pPr>
          </a:lstStyle>
          <a:p>
            <a:pPr>
              <a:defRPr/>
            </a:pPr>
            <a:fld id="{52AFA9CE-D9C3-48E4-8CED-6F0E0C7C39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417247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Basic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477966714"/>
      </p:ext>
    </p:extLst>
  </p:cSld>
  <p:clrMapOvr>
    <a:overrideClrMapping bg1="lt1" tx1="dk1" bg2="lt2" tx2="dk2" accent1="accent1" accent2="accent2" accent3="accent3" accent4="accent4" accent5="accent5" accent6="accent6" hlink="hlink" folHlink="folHlink"/>
  </p:clrMapOvr>
  <p:transition xmlns:p14="http://schemas.microsoft.com/office/powerpoint/2010/mai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2_Data Slide (for content heavy tables and chart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t="87724"/>
          <a:stretch>
            <a:fillRect/>
          </a:stretch>
        </p:blipFill>
        <p:spPr bwMode="auto">
          <a:xfrm>
            <a:off x="0" y="6683383"/>
            <a:ext cx="91440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9"/>
            <a:ext cx="8229600" cy="1143000"/>
          </a:xfrm>
          <a:prstGeom prst="rect">
            <a:avLst/>
          </a:prstGeom>
        </p:spPr>
        <p:txBody>
          <a:bodyPr anchor="b"/>
          <a:lstStyle>
            <a:lvl1pPr algn="l">
              <a:lnSpc>
                <a:spcPts val="2250"/>
              </a:lnSpc>
              <a:defRPr sz="2100" b="1" baseline="0">
                <a:solidFill>
                  <a:srgbClr val="8B9B92"/>
                </a:solidFill>
                <a:effectLst/>
                <a:latin typeface="Calibri" pitchFamily="34" charset="0"/>
              </a:defRPr>
            </a:lvl1pPr>
          </a:lstStyle>
          <a:p>
            <a:r>
              <a:rPr lang="en-US"/>
              <a:t>Click to edit Master title style</a:t>
            </a:r>
            <a:endParaRPr lang="en-US" dirty="0"/>
          </a:p>
        </p:txBody>
      </p:sp>
      <p:sp>
        <p:nvSpPr>
          <p:cNvPr id="8" name="Text Placeholder 7"/>
          <p:cNvSpPr>
            <a:spLocks noGrp="1"/>
          </p:cNvSpPr>
          <p:nvPr>
            <p:ph type="body" sz="quarter" idx="10"/>
          </p:nvPr>
        </p:nvSpPr>
        <p:spPr>
          <a:xfrm>
            <a:off x="457200" y="1545167"/>
            <a:ext cx="8229600" cy="4455584"/>
          </a:xfrm>
        </p:spPr>
        <p:txBody>
          <a:bodyPr/>
          <a:lstStyle>
            <a:lvl1pPr marL="257175" indent="-257175">
              <a:buClr>
                <a:srgbClr val="8B9B92"/>
              </a:buClr>
              <a:buFont typeface="Wingdings" panose="05000000000000000000" pitchFamily="2" charset="2"/>
              <a:buChar char="§"/>
              <a:defRPr sz="1500">
                <a:solidFill>
                  <a:schemeClr val="accent4">
                    <a:lumMod val="75000"/>
                  </a:schemeClr>
                </a:solidFill>
              </a:defRPr>
            </a:lvl1pPr>
            <a:lvl2pPr>
              <a:buClr>
                <a:srgbClr val="B2A97E"/>
              </a:buClr>
              <a:defRPr sz="1500">
                <a:solidFill>
                  <a:schemeClr val="accent4">
                    <a:lumMod val="75000"/>
                  </a:schemeClr>
                </a:solidFill>
              </a:defRPr>
            </a:lvl2pPr>
            <a:lvl3pPr>
              <a:buClr>
                <a:srgbClr val="594F40"/>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
        <p:nvSpPr>
          <p:cNvPr id="5" name="Slide Number Placeholder 2"/>
          <p:cNvSpPr>
            <a:spLocks noGrp="1"/>
          </p:cNvSpPr>
          <p:nvPr>
            <p:ph type="sldNum" sz="quarter" idx="11"/>
          </p:nvPr>
        </p:nvSpPr>
        <p:spPr>
          <a:xfrm>
            <a:off x="6553200" y="6356357"/>
            <a:ext cx="2133600" cy="365125"/>
          </a:xfrm>
          <a:prstGeom prst="rect">
            <a:avLst/>
          </a:prstGeom>
        </p:spPr>
        <p:txBody>
          <a:bodyPr/>
          <a:lstStyle>
            <a:lvl1pPr>
              <a:defRPr>
                <a:solidFill>
                  <a:schemeClr val="accent4">
                    <a:lumMod val="50000"/>
                  </a:schemeClr>
                </a:solidFill>
                <a:latin typeface="Calibri" panose="020F0502020204030204" pitchFamily="34" charset="0"/>
              </a:defRPr>
            </a:lvl1pPr>
          </a:lstStyle>
          <a:p>
            <a:pPr>
              <a:defRPr/>
            </a:pPr>
            <a:fld id="{5D7B6A37-FF55-8E47-A830-90108B1B2E1C}" type="slidenum">
              <a:rPr lang="en-US">
                <a:solidFill>
                  <a:srgbClr val="808080">
                    <a:lumMod val="50000"/>
                  </a:srgbClr>
                </a:solidFill>
              </a:rPr>
              <a:pPr>
                <a:defRPr/>
              </a:pPr>
              <a:t>‹#›</a:t>
            </a:fld>
            <a:endParaRPr lang="en-US" dirty="0">
              <a:solidFill>
                <a:srgbClr val="808080">
                  <a:lumMod val="50000"/>
                </a:srgbClr>
              </a:solidFill>
            </a:endParaRPr>
          </a:p>
        </p:txBody>
      </p:sp>
    </p:spTree>
    <p:extLst>
      <p:ext uri="{BB962C8B-B14F-4D97-AF65-F5344CB8AC3E}">
        <p14:creationId xmlns:p14="http://schemas.microsoft.com/office/powerpoint/2010/main" val="360804801"/>
      </p:ext>
    </p:extLst>
  </p:cSld>
  <p:clrMapOvr>
    <a:masterClrMapping/>
  </p:clrMapOvr>
  <p:transition xmlns:p14="http://schemas.microsoft.com/office/powerpoint/2010/mai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99FDC0C1-E0EC-4E3E-BAB2-5FAD202D87AD}" type="datetime1">
              <a:rPr lang="en-US" altLang="en-US">
                <a:solidFill>
                  <a:prstClr val="black">
                    <a:tint val="75000"/>
                  </a:prstClr>
                </a:solidFill>
              </a:rPr>
              <a:pPr>
                <a:defRPr/>
              </a:pPr>
              <a:t>6/25/18</a:t>
            </a:fld>
            <a:endParaRPr lang="en-US" alt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lt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D81A5A3-8E8F-4E8A-93A6-5F7626528166}"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423495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rtlCol="0">
            <a:norm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a:defRPr/>
            </a:lvl1pPr>
          </a:lstStyle>
          <a:p>
            <a:pPr>
              <a:defRPr/>
            </a:pPr>
            <a:fld id="{52AFA9CE-D9C3-48E4-8CED-6F0E0C7C3923}" type="slidenum">
              <a:rPr lang="en-US"/>
              <a:pPr>
                <a:defRPr/>
              </a:pPr>
              <a:t>‹#›</a:t>
            </a:fld>
            <a:endParaRPr lang="en-US"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userDrawn="1">
  <p:cSld name="1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marL="342900" marR="0" indent="-342900" algn="l" defTabSz="914400" rtl="0" eaLnBrk="0" fontAlgn="base" latinLnBrk="0" hangingPunct="0">
              <a:lnSpc>
                <a:spcPct val="100000"/>
              </a:lnSpc>
              <a:spcBef>
                <a:spcPct val="20000"/>
              </a:spcBef>
              <a:spcAft>
                <a:spcPct val="0"/>
              </a:spcAft>
              <a:buClrTx/>
              <a:buSzTx/>
              <a:buFont typeface="Arial" charset="0"/>
              <a:buChar char="•"/>
              <a:tabLst/>
              <a:defRPr sz="2400" b="1" baseline="0">
                <a:solidFill>
                  <a:schemeClr val="bg2"/>
                </a:solidFill>
              </a:defRPr>
            </a:lvl1pPr>
            <a:lvl2pPr marL="742950" marR="0" indent="-285750" algn="l" defTabSz="914400" rtl="0" eaLnBrk="0" fontAlgn="base" latinLnBrk="0" hangingPunct="0">
              <a:lnSpc>
                <a:spcPct val="100000"/>
              </a:lnSpc>
              <a:spcBef>
                <a:spcPct val="20000"/>
              </a:spcBef>
              <a:spcAft>
                <a:spcPct val="0"/>
              </a:spcAft>
              <a:buClrTx/>
              <a:buSzTx/>
              <a:buFont typeface="Arial" charset="0"/>
              <a:buChar char="–"/>
              <a:tabLst/>
              <a:defRPr sz="2000">
                <a:solidFill>
                  <a:schemeClr val="bg2"/>
                </a:solidFill>
              </a:defRPr>
            </a:lvl2pPr>
            <a:lvl3pPr marL="11430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3pPr>
            <a:lvl4pPr marL="1600200" marR="0" indent="-228600" algn="l" defTabSz="914400" rtl="0" eaLnBrk="0" fontAlgn="base" latinLnBrk="0" hangingPunct="0">
              <a:lnSpc>
                <a:spcPct val="100000"/>
              </a:lnSpc>
              <a:spcBef>
                <a:spcPct val="20000"/>
              </a:spcBef>
              <a:spcAft>
                <a:spcPct val="0"/>
              </a:spcAft>
              <a:buClrTx/>
              <a:buSzTx/>
              <a:buFont typeface="Arial" charset="0"/>
              <a:buChar char="–"/>
              <a:tabLst/>
              <a:defRPr sz="1800" baseline="0">
                <a:solidFill>
                  <a:schemeClr val="bg2"/>
                </a:solidFill>
              </a:defRPr>
            </a:lvl4pPr>
            <a:lvl5pPr marL="2057400" marR="0" indent="-228600" algn="l" defTabSz="914400" rtl="0" eaLnBrk="0" fontAlgn="base" latinLnBrk="0" hangingPunct="0">
              <a:lnSpc>
                <a:spcPct val="100000"/>
              </a:lnSpc>
              <a:spcBef>
                <a:spcPct val="20000"/>
              </a:spcBef>
              <a:spcAft>
                <a:spcPct val="0"/>
              </a:spcAft>
              <a:buClrTx/>
              <a:buSzTx/>
              <a:buFont typeface="Arial" charset="0"/>
              <a:buChar char="»"/>
              <a:tabLst/>
              <a:defRPr sz="1800">
                <a:solidFill>
                  <a:schemeClr val="bg2"/>
                </a:solidFill>
              </a:defRPr>
            </a:lvl5pPr>
          </a:lstStyle>
          <a:p>
            <a:pPr marL="342900" marR="0" lvl="0" indent="-3429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n-ea"/>
                <a:cs typeface="+mn-cs"/>
              </a:rPr>
              <a:t>Second level</a:t>
            </a:r>
          </a:p>
          <a:p>
            <a:pPr marL="1143000" marR="0" lvl="2"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Third level</a:t>
            </a:r>
          </a:p>
          <a:p>
            <a:pPr marL="1600200" marR="0" lvl="3"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Fourth level</a:t>
            </a:r>
          </a:p>
          <a:p>
            <a:pPr marL="2057400" marR="0" lvl="4" indent="-22860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Fifth level</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Title 1"/>
          <p:cNvSpPr>
            <a:spLocks noGrp="1"/>
          </p:cNvSpPr>
          <p:nvPr>
            <p:ph type="title"/>
          </p:nvPr>
        </p:nvSpPr>
        <p:spPr>
          <a:xfrm>
            <a:off x="457200" y="274639"/>
            <a:ext cx="8229600" cy="1143000"/>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2686424360"/>
      </p:ext>
    </p:extLst>
  </p:cSld>
  <p:clrMapOvr>
    <a:masterClrMapping/>
  </p:clrMapOvr>
  <p:transition xmlns:p14="http://schemas.microsoft.com/office/powerpoint/2010/mai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Slide option 3">
    <p:spTree>
      <p:nvGrpSpPr>
        <p:cNvPr id="1" name=""/>
        <p:cNvGrpSpPr/>
        <p:nvPr/>
      </p:nvGrpSpPr>
      <p:grpSpPr>
        <a:xfrm>
          <a:off x="0" y="0"/>
          <a:ext cx="0" cy="0"/>
          <a:chOff x="0" y="0"/>
          <a:chExt cx="0" cy="0"/>
        </a:xfrm>
      </p:grpSpPr>
      <p:sp>
        <p:nvSpPr>
          <p:cNvPr id="7" name="Title 1"/>
          <p:cNvSpPr>
            <a:spLocks noGrp="1"/>
          </p:cNvSpPr>
          <p:nvPr>
            <p:ph type="title"/>
          </p:nvPr>
        </p:nvSpPr>
        <p:spPr>
          <a:xfrm>
            <a:off x="268644" y="276832"/>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858639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2130434"/>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fld id="{21266098-B796-4379-A197-1F3834612D6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3AB389CE-91FF-4B10-A3CF-BB53ACDA36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004866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C6A046-DF3C-4203-93FC-9F85164C096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3993380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59787D2-8638-476D-934F-F4ECFF934ED9}"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39868E7-3270-43A4-B6E1-676C56C35A7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44758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592A9BF-B6A6-41BC-86BD-7D7E3F41114B}"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E73B4E-721F-4D3F-9A6B-E693E42A542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050559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535117"/>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ED4347-05D7-4475-84EB-3C4EDCFD4E4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F6BF5BFB-7B40-46CC-85E5-96C2128690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943099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C3AA169-7F94-48BF-817C-2B07BBBAFD61}" type="datetimeFigureOut">
              <a:rPr lang="en-US">
                <a:solidFill>
                  <a:prstClr val="black">
                    <a:tint val="75000"/>
                  </a:prstClr>
                </a:solidFill>
              </a:rPr>
              <a:pPr>
                <a:defRPr/>
              </a:pPr>
              <a:t>6/25/18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27375B2-3EF9-4B9A-9E9D-098D78DB0BB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668050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DA1EB0-12DE-4F00-9878-DE54DBACB95E}" type="datetimeFigureOut">
              <a:rPr lang="en-US">
                <a:solidFill>
                  <a:prstClr val="black">
                    <a:tint val="75000"/>
                  </a:prstClr>
                </a:solidFill>
              </a:rPr>
              <a:pPr>
                <a:defRPr/>
              </a:pPr>
              <a:t>6/25/18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6264A93-4CCF-481A-B089-A12B28431DA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305404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7"/>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5027E-D01A-47AF-BED8-41F022B66676}" type="datetimeFigureOut">
              <a:rPr lang="en-US">
                <a:solidFill>
                  <a:prstClr val="black">
                    <a:tint val="75000"/>
                  </a:prstClr>
                </a:solidFill>
              </a:rPr>
              <a:pPr>
                <a:defRPr/>
              </a:pPr>
              <a:t>6/25/18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9AD1B26-E7CE-483B-B343-A765DFA51B8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404325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theme" Target="../theme/theme2.xml"/><Relationship Id="rId10"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theme" Target="../theme/theme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Relationship Id="rId14" Type="http://schemas.openxmlformats.org/officeDocument/2006/relationships/slideLayout" Target="../slideLayouts/slideLayout49.xml"/><Relationship Id="rId15" Type="http://schemas.openxmlformats.org/officeDocument/2006/relationships/theme" Target="../theme/theme4.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0.xml"/><Relationship Id="rId12" Type="http://schemas.openxmlformats.org/officeDocument/2006/relationships/slideLayout" Target="../slideLayouts/slideLayout61.xml"/><Relationship Id="rId13" Type="http://schemas.openxmlformats.org/officeDocument/2006/relationships/slideLayout" Target="../slideLayouts/slideLayout62.xml"/><Relationship Id="rId14" Type="http://schemas.openxmlformats.org/officeDocument/2006/relationships/slideLayout" Target="../slideLayouts/slideLayout63.xml"/><Relationship Id="rId15" Type="http://schemas.openxmlformats.org/officeDocument/2006/relationships/theme" Target="../theme/theme5.xml"/><Relationship Id="rId1" Type="http://schemas.openxmlformats.org/officeDocument/2006/relationships/slideLayout" Target="../slideLayouts/slideLayout50.xml"/><Relationship Id="rId2" Type="http://schemas.openxmlformats.org/officeDocument/2006/relationships/slideLayout" Target="../slideLayouts/slideLayout51.xml"/><Relationship Id="rId3" Type="http://schemas.openxmlformats.org/officeDocument/2006/relationships/slideLayout" Target="../slideLayouts/slideLayout52.xml"/><Relationship Id="rId4" Type="http://schemas.openxmlformats.org/officeDocument/2006/relationships/slideLayout" Target="../slideLayouts/slideLayout53.xml"/><Relationship Id="rId5" Type="http://schemas.openxmlformats.org/officeDocument/2006/relationships/slideLayout" Target="../slideLayouts/slideLayout54.xml"/><Relationship Id="rId6" Type="http://schemas.openxmlformats.org/officeDocument/2006/relationships/slideLayout" Target="../slideLayouts/slideLayout55.xml"/><Relationship Id="rId7" Type="http://schemas.openxmlformats.org/officeDocument/2006/relationships/slideLayout" Target="../slideLayouts/slideLayout56.xml"/><Relationship Id="rId8" Type="http://schemas.openxmlformats.org/officeDocument/2006/relationships/slideLayout" Target="../slideLayouts/slideLayout57.xml"/><Relationship Id="rId9" Type="http://schemas.openxmlformats.org/officeDocument/2006/relationships/slideLayout" Target="../slideLayouts/slideLayout58.xml"/><Relationship Id="rId10"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4.xml"/><Relationship Id="rId12" Type="http://schemas.openxmlformats.org/officeDocument/2006/relationships/slideLayout" Target="../slideLayouts/slideLayout75.xml"/><Relationship Id="rId13" Type="http://schemas.openxmlformats.org/officeDocument/2006/relationships/slideLayout" Target="../slideLayouts/slideLayout76.xml"/><Relationship Id="rId14" Type="http://schemas.openxmlformats.org/officeDocument/2006/relationships/slideLayout" Target="../slideLayouts/slideLayout77.xml"/><Relationship Id="rId15" Type="http://schemas.openxmlformats.org/officeDocument/2006/relationships/theme" Target="../theme/theme6.xml"/><Relationship Id="rId1" Type="http://schemas.openxmlformats.org/officeDocument/2006/relationships/slideLayout" Target="../slideLayouts/slideLayout64.xml"/><Relationship Id="rId2" Type="http://schemas.openxmlformats.org/officeDocument/2006/relationships/slideLayout" Target="../slideLayouts/slideLayout65.xml"/><Relationship Id="rId3" Type="http://schemas.openxmlformats.org/officeDocument/2006/relationships/slideLayout" Target="../slideLayouts/slideLayout66.xml"/><Relationship Id="rId4" Type="http://schemas.openxmlformats.org/officeDocument/2006/relationships/slideLayout" Target="../slideLayouts/slideLayout67.xml"/><Relationship Id="rId5" Type="http://schemas.openxmlformats.org/officeDocument/2006/relationships/slideLayout" Target="../slideLayouts/slideLayout68.xml"/><Relationship Id="rId6" Type="http://schemas.openxmlformats.org/officeDocument/2006/relationships/slideLayout" Target="../slideLayouts/slideLayout69.xml"/><Relationship Id="rId7" Type="http://schemas.openxmlformats.org/officeDocument/2006/relationships/slideLayout" Target="../slideLayouts/slideLayout70.xml"/><Relationship Id="rId8" Type="http://schemas.openxmlformats.org/officeDocument/2006/relationships/slideLayout" Target="../slideLayouts/slideLayout71.xml"/><Relationship Id="rId9" Type="http://schemas.openxmlformats.org/officeDocument/2006/relationships/slideLayout" Target="../slideLayouts/slideLayout72.xml"/><Relationship Id="rId10"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7.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slideLayout" Target="../slideLayouts/slideLayout103.xml"/><Relationship Id="rId13" Type="http://schemas.openxmlformats.org/officeDocument/2006/relationships/slideLayout" Target="../slideLayouts/slideLayout104.xml"/><Relationship Id="rId14" Type="http://schemas.openxmlformats.org/officeDocument/2006/relationships/slideLayout" Target="../slideLayouts/slideLayout105.xml"/><Relationship Id="rId15" Type="http://schemas.openxmlformats.org/officeDocument/2006/relationships/theme" Target="../theme/theme8.xml"/><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2BF7C6-E7AE-4412-A264-14543A20DA9C}" type="datetimeFigureOut">
              <a:rPr lang="en-US"/>
              <a:pPr>
                <a:defRPr/>
              </a:pPr>
              <a:t>6/25/18</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321F1A-3ADA-409B-ABFF-A08B508C71BB}" type="slidenum">
              <a:rPr lang="en-US"/>
              <a:pPr>
                <a:defRPr/>
              </a:pPr>
              <a:t>‹#›</a:t>
            </a:fld>
            <a:endParaRPr lang="en-US" dirty="0"/>
          </a:p>
        </p:txBody>
      </p:sp>
      <p:sp>
        <p:nvSpPr>
          <p:cNvPr id="13" name="Rectangle 12"/>
          <p:cNvSpPr/>
          <p:nvPr userDrawn="1"/>
        </p:nvSpPr>
        <p:spPr>
          <a:xfrm flipV="1">
            <a:off x="-9525" y="6858002"/>
            <a:ext cx="9153525" cy="460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63" r:id="rId9"/>
    <p:sldLayoutId id="2147483665" r:id="rId10"/>
    <p:sldLayoutId id="2147483678" r:id="rId11"/>
    <p:sldLayoutId id="2147483679" r:id="rId12"/>
    <p:sldLayoutId id="2147483680" r:id="rId13"/>
  </p:sldLayoutIdLst>
  <p:txStyles>
    <p:titleStyle>
      <a:lvl1pPr algn="ctr" rtl="0" eaLnBrk="0" fontAlgn="base" hangingPunct="0">
        <a:spcBef>
          <a:spcPct val="0"/>
        </a:spcBef>
        <a:spcAft>
          <a:spcPct val="0"/>
        </a:spcAft>
        <a:defRPr sz="4400" b="1" kern="1200">
          <a:solidFill>
            <a:srgbClr val="1559BD"/>
          </a:solidFill>
          <a:latin typeface="+mj-lt"/>
          <a:ea typeface="+mj-ea"/>
          <a:cs typeface="+mj-cs"/>
        </a:defRPr>
      </a:lvl1pPr>
      <a:lvl2pPr algn="ctr" rtl="0" eaLnBrk="0" fontAlgn="base" hangingPunct="0">
        <a:spcBef>
          <a:spcPct val="0"/>
        </a:spcBef>
        <a:spcAft>
          <a:spcPct val="0"/>
        </a:spcAft>
        <a:defRPr sz="4400" b="1">
          <a:solidFill>
            <a:srgbClr val="C7380B"/>
          </a:solidFill>
          <a:latin typeface="Calibri" pitchFamily="34" charset="0"/>
        </a:defRPr>
      </a:lvl2pPr>
      <a:lvl3pPr algn="ctr" rtl="0" eaLnBrk="0" fontAlgn="base" hangingPunct="0">
        <a:spcBef>
          <a:spcPct val="0"/>
        </a:spcBef>
        <a:spcAft>
          <a:spcPct val="0"/>
        </a:spcAft>
        <a:defRPr sz="4400" b="1">
          <a:solidFill>
            <a:srgbClr val="C7380B"/>
          </a:solidFill>
          <a:latin typeface="Calibri" pitchFamily="34" charset="0"/>
        </a:defRPr>
      </a:lvl3pPr>
      <a:lvl4pPr algn="ctr" rtl="0" eaLnBrk="0" fontAlgn="base" hangingPunct="0">
        <a:spcBef>
          <a:spcPct val="0"/>
        </a:spcBef>
        <a:spcAft>
          <a:spcPct val="0"/>
        </a:spcAft>
        <a:defRPr sz="4400" b="1">
          <a:solidFill>
            <a:srgbClr val="C7380B"/>
          </a:solidFill>
          <a:latin typeface="Calibri" pitchFamily="34" charset="0"/>
        </a:defRPr>
      </a:lvl4pPr>
      <a:lvl5pPr algn="ctr" rtl="0" eaLnBrk="0" fontAlgn="base" hangingPunct="0">
        <a:spcBef>
          <a:spcPct val="0"/>
        </a:spcBef>
        <a:spcAft>
          <a:spcPct val="0"/>
        </a:spcAft>
        <a:defRPr sz="4400" b="1">
          <a:solidFill>
            <a:srgbClr val="C7380B"/>
          </a:solidFill>
          <a:latin typeface="Calibri" pitchFamily="34" charset="0"/>
        </a:defRPr>
      </a:lvl5pPr>
      <a:lvl6pPr marL="457200" algn="ctr" rtl="0" fontAlgn="base">
        <a:spcBef>
          <a:spcPct val="0"/>
        </a:spcBef>
        <a:spcAft>
          <a:spcPct val="0"/>
        </a:spcAft>
        <a:defRPr sz="4400" b="1">
          <a:solidFill>
            <a:srgbClr val="C7380B"/>
          </a:solidFill>
          <a:latin typeface="Calibri" pitchFamily="34" charset="0"/>
        </a:defRPr>
      </a:lvl6pPr>
      <a:lvl7pPr marL="914400" algn="ctr" rtl="0" fontAlgn="base">
        <a:spcBef>
          <a:spcPct val="0"/>
        </a:spcBef>
        <a:spcAft>
          <a:spcPct val="0"/>
        </a:spcAft>
        <a:defRPr sz="4400" b="1">
          <a:solidFill>
            <a:srgbClr val="C7380B"/>
          </a:solidFill>
          <a:latin typeface="Calibri" pitchFamily="34" charset="0"/>
        </a:defRPr>
      </a:lvl7pPr>
      <a:lvl8pPr marL="1371600" algn="ctr" rtl="0" fontAlgn="base">
        <a:spcBef>
          <a:spcPct val="0"/>
        </a:spcBef>
        <a:spcAft>
          <a:spcPct val="0"/>
        </a:spcAft>
        <a:defRPr sz="4400" b="1">
          <a:solidFill>
            <a:srgbClr val="C7380B"/>
          </a:solidFill>
          <a:latin typeface="Calibri" pitchFamily="34" charset="0"/>
        </a:defRPr>
      </a:lvl8pPr>
      <a:lvl9pPr marL="1828800" algn="ctr" rtl="0" fontAlgn="base">
        <a:spcBef>
          <a:spcPct val="0"/>
        </a:spcBef>
        <a:spcAft>
          <a:spcPct val="0"/>
        </a:spcAft>
        <a:defRPr sz="4400" b="1">
          <a:solidFill>
            <a:srgbClr val="C7380B"/>
          </a:solidFill>
          <a:latin typeface="Calibri" pitchFamily="34" charset="0"/>
        </a:defRPr>
      </a:lvl9pPr>
    </p:titleStyle>
    <p:body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2372063"/>
            <a:ext cx="8229600" cy="3754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1" y="0"/>
            <a:ext cx="9148459" cy="1640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8" name="Rectangle 7"/>
          <p:cNvSpPr/>
          <p:nvPr/>
        </p:nvSpPr>
        <p:spPr>
          <a:xfrm>
            <a:off x="-1" y="164095"/>
            <a:ext cx="9148460" cy="164093"/>
          </a:xfrm>
          <a:prstGeom prst="rect">
            <a:avLst/>
          </a:prstGeom>
          <a:solidFill>
            <a:srgbClr val="1585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sp>
        <p:nvSpPr>
          <p:cNvPr id="9" name="Rectangle 8"/>
          <p:cNvSpPr/>
          <p:nvPr/>
        </p:nvSpPr>
        <p:spPr>
          <a:xfrm>
            <a:off x="0" y="328188"/>
            <a:ext cx="9144000" cy="164093"/>
          </a:xfrm>
          <a:prstGeom prst="rect">
            <a:avLst/>
          </a:prstGeom>
          <a:solidFill>
            <a:srgbClr val="AFE3F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a:solidFill>
                <a:prstClr val="white"/>
              </a:solidFill>
            </a:endParaRPr>
          </a:p>
        </p:txBody>
      </p:sp>
      <p:pic>
        <p:nvPicPr>
          <p:cNvPr id="10" name="Picture 9" descr="1LineAAPLogoPositive280_blu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73729" y="6126165"/>
            <a:ext cx="2560881" cy="504715"/>
          </a:xfrm>
          <a:prstGeom prst="rect">
            <a:avLst/>
          </a:prstGeom>
        </p:spPr>
      </p:pic>
      <p:cxnSp>
        <p:nvCxnSpPr>
          <p:cNvPr id="11" name="Straight Connector 10"/>
          <p:cNvCxnSpPr/>
          <p:nvPr/>
        </p:nvCxnSpPr>
        <p:spPr>
          <a:xfrm>
            <a:off x="363874" y="6499491"/>
            <a:ext cx="5789153" cy="0"/>
          </a:xfrm>
          <a:prstGeom prst="line">
            <a:avLst/>
          </a:prstGeom>
          <a:ln w="50800">
            <a:solidFill>
              <a:srgbClr val="AFE3F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911280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2BF7C6-E7AE-4412-A264-14543A20DA9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321F1A-3ADA-409B-ABFF-A08B508C71BB}" type="slidenum">
              <a:rPr lang="en-US">
                <a:solidFill>
                  <a:prstClr val="black">
                    <a:tint val="75000"/>
                  </a:prstClr>
                </a:solidFill>
              </a:rPr>
              <a:pPr>
                <a:defRPr/>
              </a:pPr>
              <a:t>‹#›</a:t>
            </a:fld>
            <a:endParaRPr lang="en-US" dirty="0">
              <a:solidFill>
                <a:prstClr val="black">
                  <a:tint val="75000"/>
                </a:prstClr>
              </a:solidFill>
            </a:endParaRPr>
          </a:p>
        </p:txBody>
      </p:sp>
      <p:sp>
        <p:nvSpPr>
          <p:cNvPr id="13" name="Rectangle 12"/>
          <p:cNvSpPr/>
          <p:nvPr userDrawn="1"/>
        </p:nvSpPr>
        <p:spPr>
          <a:xfrm flipV="1">
            <a:off x="-9524" y="6858008"/>
            <a:ext cx="9153525" cy="460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6456804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Lst>
  <p:txStyles>
    <p:titleStyle>
      <a:lvl1pPr algn="ctr" rtl="0" eaLnBrk="0" fontAlgn="base" hangingPunct="0">
        <a:spcBef>
          <a:spcPct val="0"/>
        </a:spcBef>
        <a:spcAft>
          <a:spcPct val="0"/>
        </a:spcAft>
        <a:defRPr sz="4400" b="1" kern="1200">
          <a:solidFill>
            <a:srgbClr val="1559BD"/>
          </a:solidFill>
          <a:latin typeface="+mj-lt"/>
          <a:ea typeface="+mj-ea"/>
          <a:cs typeface="+mj-cs"/>
        </a:defRPr>
      </a:lvl1pPr>
      <a:lvl2pPr algn="ctr" rtl="0" eaLnBrk="0" fontAlgn="base" hangingPunct="0">
        <a:spcBef>
          <a:spcPct val="0"/>
        </a:spcBef>
        <a:spcAft>
          <a:spcPct val="0"/>
        </a:spcAft>
        <a:defRPr sz="4400" b="1">
          <a:solidFill>
            <a:srgbClr val="C7380B"/>
          </a:solidFill>
          <a:latin typeface="Calibri" pitchFamily="34" charset="0"/>
        </a:defRPr>
      </a:lvl2pPr>
      <a:lvl3pPr algn="ctr" rtl="0" eaLnBrk="0" fontAlgn="base" hangingPunct="0">
        <a:spcBef>
          <a:spcPct val="0"/>
        </a:spcBef>
        <a:spcAft>
          <a:spcPct val="0"/>
        </a:spcAft>
        <a:defRPr sz="4400" b="1">
          <a:solidFill>
            <a:srgbClr val="C7380B"/>
          </a:solidFill>
          <a:latin typeface="Calibri" pitchFamily="34" charset="0"/>
        </a:defRPr>
      </a:lvl3pPr>
      <a:lvl4pPr algn="ctr" rtl="0" eaLnBrk="0" fontAlgn="base" hangingPunct="0">
        <a:spcBef>
          <a:spcPct val="0"/>
        </a:spcBef>
        <a:spcAft>
          <a:spcPct val="0"/>
        </a:spcAft>
        <a:defRPr sz="4400" b="1">
          <a:solidFill>
            <a:srgbClr val="C7380B"/>
          </a:solidFill>
          <a:latin typeface="Calibri" pitchFamily="34" charset="0"/>
        </a:defRPr>
      </a:lvl4pPr>
      <a:lvl5pPr algn="ctr" rtl="0" eaLnBrk="0" fontAlgn="base" hangingPunct="0">
        <a:spcBef>
          <a:spcPct val="0"/>
        </a:spcBef>
        <a:spcAft>
          <a:spcPct val="0"/>
        </a:spcAft>
        <a:defRPr sz="4400" b="1">
          <a:solidFill>
            <a:srgbClr val="C7380B"/>
          </a:solidFill>
          <a:latin typeface="Calibri" pitchFamily="34" charset="0"/>
        </a:defRPr>
      </a:lvl5pPr>
      <a:lvl6pPr marL="457200" algn="ctr" rtl="0" fontAlgn="base">
        <a:spcBef>
          <a:spcPct val="0"/>
        </a:spcBef>
        <a:spcAft>
          <a:spcPct val="0"/>
        </a:spcAft>
        <a:defRPr sz="4400" b="1">
          <a:solidFill>
            <a:srgbClr val="C7380B"/>
          </a:solidFill>
          <a:latin typeface="Calibri" pitchFamily="34" charset="0"/>
        </a:defRPr>
      </a:lvl6pPr>
      <a:lvl7pPr marL="914400" algn="ctr" rtl="0" fontAlgn="base">
        <a:spcBef>
          <a:spcPct val="0"/>
        </a:spcBef>
        <a:spcAft>
          <a:spcPct val="0"/>
        </a:spcAft>
        <a:defRPr sz="4400" b="1">
          <a:solidFill>
            <a:srgbClr val="C7380B"/>
          </a:solidFill>
          <a:latin typeface="Calibri" pitchFamily="34" charset="0"/>
        </a:defRPr>
      </a:lvl7pPr>
      <a:lvl8pPr marL="1371600" algn="ctr" rtl="0" fontAlgn="base">
        <a:spcBef>
          <a:spcPct val="0"/>
        </a:spcBef>
        <a:spcAft>
          <a:spcPct val="0"/>
        </a:spcAft>
        <a:defRPr sz="4400" b="1">
          <a:solidFill>
            <a:srgbClr val="C7380B"/>
          </a:solidFill>
          <a:latin typeface="Calibri" pitchFamily="34" charset="0"/>
        </a:defRPr>
      </a:lvl8pPr>
      <a:lvl9pPr marL="1828800" algn="ctr" rtl="0" fontAlgn="base">
        <a:spcBef>
          <a:spcPct val="0"/>
        </a:spcBef>
        <a:spcAft>
          <a:spcPct val="0"/>
        </a:spcAft>
        <a:defRPr sz="4400" b="1">
          <a:solidFill>
            <a:srgbClr val="C7380B"/>
          </a:solidFill>
          <a:latin typeface="Calibri" pitchFamily="34" charset="0"/>
        </a:defRPr>
      </a:lvl9pPr>
    </p:titleStyle>
    <p:body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B905387-8464-E84D-A4CC-0B5C17D63B68}" type="datetimeFigureOut">
              <a:rPr lang="en-US" smtClean="0">
                <a:solidFill>
                  <a:prstClr val="black">
                    <a:tint val="75000"/>
                  </a:prstClr>
                </a:solidFill>
                <a:latin typeface="Calibri"/>
              </a:rPr>
              <a:pPr defTabSz="457200" fontAlgn="auto">
                <a:spcBef>
                  <a:spcPts val="0"/>
                </a:spcBef>
                <a:spcAft>
                  <a:spcPts val="0"/>
                </a:spcAft>
              </a:pPr>
              <a:t>6/25/18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E05D9E6-A6E8-354A-BEC0-55BC99F10DDB}"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48313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9B905387-8464-E84D-A4CC-0B5C17D63B68}" type="datetimeFigureOut">
              <a:rPr lang="en-US" smtClean="0">
                <a:solidFill>
                  <a:prstClr val="black">
                    <a:tint val="75000"/>
                  </a:prstClr>
                </a:solidFill>
                <a:latin typeface="Calibri"/>
              </a:rPr>
              <a:pPr defTabSz="457200" fontAlgn="auto">
                <a:spcBef>
                  <a:spcPts val="0"/>
                </a:spcBef>
                <a:spcAft>
                  <a:spcPts val="0"/>
                </a:spcAft>
              </a:pPr>
              <a:t>6/25/18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8E05D9E6-A6E8-354A-BEC0-55BC99F10DDB}" type="slidenum">
              <a:rPr lang="en-US" smtClean="0">
                <a:solidFill>
                  <a:prstClr val="black">
                    <a:tint val="75000"/>
                  </a:prstClr>
                </a:solidFill>
                <a:latin typeface="Calibri"/>
              </a:rPr>
              <a:pPr defTabSz="457200"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9778106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2BF7C6-E7AE-4412-A264-14543A20DA9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321F1A-3ADA-409B-ABFF-A08B508C71BB}" type="slidenum">
              <a:rPr lang="en-US">
                <a:solidFill>
                  <a:prstClr val="black">
                    <a:tint val="75000"/>
                  </a:prstClr>
                </a:solidFill>
              </a:rPr>
              <a:pPr>
                <a:defRPr/>
              </a:pPr>
              <a:t>‹#›</a:t>
            </a:fld>
            <a:endParaRPr lang="en-US" dirty="0">
              <a:solidFill>
                <a:prstClr val="black">
                  <a:tint val="75000"/>
                </a:prstClr>
              </a:solidFill>
            </a:endParaRPr>
          </a:p>
        </p:txBody>
      </p:sp>
      <p:sp>
        <p:nvSpPr>
          <p:cNvPr id="13" name="Rectangle 12"/>
          <p:cNvSpPr/>
          <p:nvPr userDrawn="1"/>
        </p:nvSpPr>
        <p:spPr>
          <a:xfrm flipV="1">
            <a:off x="-9524" y="6858008"/>
            <a:ext cx="9153525" cy="460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40370167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txStyles>
    <p:titleStyle>
      <a:lvl1pPr algn="ctr" rtl="0" eaLnBrk="0" fontAlgn="base" hangingPunct="0">
        <a:spcBef>
          <a:spcPct val="0"/>
        </a:spcBef>
        <a:spcAft>
          <a:spcPct val="0"/>
        </a:spcAft>
        <a:defRPr sz="4400" b="1" kern="1200">
          <a:solidFill>
            <a:srgbClr val="1559BD"/>
          </a:solidFill>
          <a:latin typeface="+mj-lt"/>
          <a:ea typeface="+mj-ea"/>
          <a:cs typeface="+mj-cs"/>
        </a:defRPr>
      </a:lvl1pPr>
      <a:lvl2pPr algn="ctr" rtl="0" eaLnBrk="0" fontAlgn="base" hangingPunct="0">
        <a:spcBef>
          <a:spcPct val="0"/>
        </a:spcBef>
        <a:spcAft>
          <a:spcPct val="0"/>
        </a:spcAft>
        <a:defRPr sz="4400" b="1">
          <a:solidFill>
            <a:srgbClr val="C7380B"/>
          </a:solidFill>
          <a:latin typeface="Calibri" pitchFamily="34" charset="0"/>
        </a:defRPr>
      </a:lvl2pPr>
      <a:lvl3pPr algn="ctr" rtl="0" eaLnBrk="0" fontAlgn="base" hangingPunct="0">
        <a:spcBef>
          <a:spcPct val="0"/>
        </a:spcBef>
        <a:spcAft>
          <a:spcPct val="0"/>
        </a:spcAft>
        <a:defRPr sz="4400" b="1">
          <a:solidFill>
            <a:srgbClr val="C7380B"/>
          </a:solidFill>
          <a:latin typeface="Calibri" pitchFamily="34" charset="0"/>
        </a:defRPr>
      </a:lvl3pPr>
      <a:lvl4pPr algn="ctr" rtl="0" eaLnBrk="0" fontAlgn="base" hangingPunct="0">
        <a:spcBef>
          <a:spcPct val="0"/>
        </a:spcBef>
        <a:spcAft>
          <a:spcPct val="0"/>
        </a:spcAft>
        <a:defRPr sz="4400" b="1">
          <a:solidFill>
            <a:srgbClr val="C7380B"/>
          </a:solidFill>
          <a:latin typeface="Calibri" pitchFamily="34" charset="0"/>
        </a:defRPr>
      </a:lvl4pPr>
      <a:lvl5pPr algn="ctr" rtl="0" eaLnBrk="0" fontAlgn="base" hangingPunct="0">
        <a:spcBef>
          <a:spcPct val="0"/>
        </a:spcBef>
        <a:spcAft>
          <a:spcPct val="0"/>
        </a:spcAft>
        <a:defRPr sz="4400" b="1">
          <a:solidFill>
            <a:srgbClr val="C7380B"/>
          </a:solidFill>
          <a:latin typeface="Calibri" pitchFamily="34" charset="0"/>
        </a:defRPr>
      </a:lvl5pPr>
      <a:lvl6pPr marL="457200" algn="ctr" rtl="0" fontAlgn="base">
        <a:spcBef>
          <a:spcPct val="0"/>
        </a:spcBef>
        <a:spcAft>
          <a:spcPct val="0"/>
        </a:spcAft>
        <a:defRPr sz="4400" b="1">
          <a:solidFill>
            <a:srgbClr val="C7380B"/>
          </a:solidFill>
          <a:latin typeface="Calibri" pitchFamily="34" charset="0"/>
        </a:defRPr>
      </a:lvl6pPr>
      <a:lvl7pPr marL="914400" algn="ctr" rtl="0" fontAlgn="base">
        <a:spcBef>
          <a:spcPct val="0"/>
        </a:spcBef>
        <a:spcAft>
          <a:spcPct val="0"/>
        </a:spcAft>
        <a:defRPr sz="4400" b="1">
          <a:solidFill>
            <a:srgbClr val="C7380B"/>
          </a:solidFill>
          <a:latin typeface="Calibri" pitchFamily="34" charset="0"/>
        </a:defRPr>
      </a:lvl7pPr>
      <a:lvl8pPr marL="1371600" algn="ctr" rtl="0" fontAlgn="base">
        <a:spcBef>
          <a:spcPct val="0"/>
        </a:spcBef>
        <a:spcAft>
          <a:spcPct val="0"/>
        </a:spcAft>
        <a:defRPr sz="4400" b="1">
          <a:solidFill>
            <a:srgbClr val="C7380B"/>
          </a:solidFill>
          <a:latin typeface="Calibri" pitchFamily="34" charset="0"/>
        </a:defRPr>
      </a:lvl8pPr>
      <a:lvl9pPr marL="1828800" algn="ctr" rtl="0" fontAlgn="base">
        <a:spcBef>
          <a:spcPct val="0"/>
        </a:spcBef>
        <a:spcAft>
          <a:spcPct val="0"/>
        </a:spcAft>
        <a:defRPr sz="4400" b="1">
          <a:solidFill>
            <a:srgbClr val="C7380B"/>
          </a:solidFill>
          <a:latin typeface="Calibri" pitchFamily="34" charset="0"/>
        </a:defRPr>
      </a:lvl9pPr>
    </p:titleStyle>
    <p:body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2BF7C6-E7AE-4412-A264-14543A20DA9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321F1A-3ADA-409B-ABFF-A08B508C71BB}" type="slidenum">
              <a:rPr lang="en-US">
                <a:solidFill>
                  <a:prstClr val="black">
                    <a:tint val="75000"/>
                  </a:prstClr>
                </a:solidFill>
              </a:rPr>
              <a:pPr>
                <a:defRPr/>
              </a:pPr>
              <a:t>‹#›</a:t>
            </a:fld>
            <a:endParaRPr lang="en-US" dirty="0">
              <a:solidFill>
                <a:prstClr val="black">
                  <a:tint val="75000"/>
                </a:prstClr>
              </a:solidFill>
            </a:endParaRPr>
          </a:p>
        </p:txBody>
      </p:sp>
      <p:sp>
        <p:nvSpPr>
          <p:cNvPr id="13" name="Rectangle 12"/>
          <p:cNvSpPr/>
          <p:nvPr userDrawn="1"/>
        </p:nvSpPr>
        <p:spPr>
          <a:xfrm flipV="1">
            <a:off x="-9524" y="6858008"/>
            <a:ext cx="9153525" cy="460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40167539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xStyles>
    <p:titleStyle>
      <a:lvl1pPr algn="ctr" rtl="0" eaLnBrk="0" fontAlgn="base" hangingPunct="0">
        <a:spcBef>
          <a:spcPct val="0"/>
        </a:spcBef>
        <a:spcAft>
          <a:spcPct val="0"/>
        </a:spcAft>
        <a:defRPr sz="4400" b="1" kern="1200">
          <a:solidFill>
            <a:srgbClr val="1559BD"/>
          </a:solidFill>
          <a:latin typeface="+mj-lt"/>
          <a:ea typeface="+mj-ea"/>
          <a:cs typeface="+mj-cs"/>
        </a:defRPr>
      </a:lvl1pPr>
      <a:lvl2pPr algn="ctr" rtl="0" eaLnBrk="0" fontAlgn="base" hangingPunct="0">
        <a:spcBef>
          <a:spcPct val="0"/>
        </a:spcBef>
        <a:spcAft>
          <a:spcPct val="0"/>
        </a:spcAft>
        <a:defRPr sz="4400" b="1">
          <a:solidFill>
            <a:srgbClr val="C7380B"/>
          </a:solidFill>
          <a:latin typeface="Calibri" pitchFamily="34" charset="0"/>
        </a:defRPr>
      </a:lvl2pPr>
      <a:lvl3pPr algn="ctr" rtl="0" eaLnBrk="0" fontAlgn="base" hangingPunct="0">
        <a:spcBef>
          <a:spcPct val="0"/>
        </a:spcBef>
        <a:spcAft>
          <a:spcPct val="0"/>
        </a:spcAft>
        <a:defRPr sz="4400" b="1">
          <a:solidFill>
            <a:srgbClr val="C7380B"/>
          </a:solidFill>
          <a:latin typeface="Calibri" pitchFamily="34" charset="0"/>
        </a:defRPr>
      </a:lvl3pPr>
      <a:lvl4pPr algn="ctr" rtl="0" eaLnBrk="0" fontAlgn="base" hangingPunct="0">
        <a:spcBef>
          <a:spcPct val="0"/>
        </a:spcBef>
        <a:spcAft>
          <a:spcPct val="0"/>
        </a:spcAft>
        <a:defRPr sz="4400" b="1">
          <a:solidFill>
            <a:srgbClr val="C7380B"/>
          </a:solidFill>
          <a:latin typeface="Calibri" pitchFamily="34" charset="0"/>
        </a:defRPr>
      </a:lvl4pPr>
      <a:lvl5pPr algn="ctr" rtl="0" eaLnBrk="0" fontAlgn="base" hangingPunct="0">
        <a:spcBef>
          <a:spcPct val="0"/>
        </a:spcBef>
        <a:spcAft>
          <a:spcPct val="0"/>
        </a:spcAft>
        <a:defRPr sz="4400" b="1">
          <a:solidFill>
            <a:srgbClr val="C7380B"/>
          </a:solidFill>
          <a:latin typeface="Calibri" pitchFamily="34" charset="0"/>
        </a:defRPr>
      </a:lvl5pPr>
      <a:lvl6pPr marL="457200" algn="ctr" rtl="0" fontAlgn="base">
        <a:spcBef>
          <a:spcPct val="0"/>
        </a:spcBef>
        <a:spcAft>
          <a:spcPct val="0"/>
        </a:spcAft>
        <a:defRPr sz="4400" b="1">
          <a:solidFill>
            <a:srgbClr val="C7380B"/>
          </a:solidFill>
          <a:latin typeface="Calibri" pitchFamily="34" charset="0"/>
        </a:defRPr>
      </a:lvl6pPr>
      <a:lvl7pPr marL="914400" algn="ctr" rtl="0" fontAlgn="base">
        <a:spcBef>
          <a:spcPct val="0"/>
        </a:spcBef>
        <a:spcAft>
          <a:spcPct val="0"/>
        </a:spcAft>
        <a:defRPr sz="4400" b="1">
          <a:solidFill>
            <a:srgbClr val="C7380B"/>
          </a:solidFill>
          <a:latin typeface="Calibri" pitchFamily="34" charset="0"/>
        </a:defRPr>
      </a:lvl7pPr>
      <a:lvl8pPr marL="1371600" algn="ctr" rtl="0" fontAlgn="base">
        <a:spcBef>
          <a:spcPct val="0"/>
        </a:spcBef>
        <a:spcAft>
          <a:spcPct val="0"/>
        </a:spcAft>
        <a:defRPr sz="4400" b="1">
          <a:solidFill>
            <a:srgbClr val="C7380B"/>
          </a:solidFill>
          <a:latin typeface="Calibri" pitchFamily="34" charset="0"/>
        </a:defRPr>
      </a:lvl8pPr>
      <a:lvl9pPr marL="1828800" algn="ctr" rtl="0" fontAlgn="base">
        <a:spcBef>
          <a:spcPct val="0"/>
        </a:spcBef>
        <a:spcAft>
          <a:spcPct val="0"/>
        </a:spcAft>
        <a:defRPr sz="4400" b="1">
          <a:solidFill>
            <a:srgbClr val="C7380B"/>
          </a:solidFill>
          <a:latin typeface="Calibri" pitchFamily="34" charset="0"/>
        </a:defRPr>
      </a:lvl9pPr>
    </p:titleStyle>
    <p:body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12BF7C6-E7AE-4412-A264-14543A20DA9C}" type="datetimeFigureOut">
              <a:rPr lang="en-US">
                <a:solidFill>
                  <a:prstClr val="black">
                    <a:tint val="75000"/>
                  </a:prstClr>
                </a:solidFill>
              </a:rPr>
              <a:pPr>
                <a:defRPr/>
              </a:pPr>
              <a:t>6/25/18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5321F1A-3ADA-409B-ABFF-A08B508C71BB}" type="slidenum">
              <a:rPr lang="en-US">
                <a:solidFill>
                  <a:prstClr val="black">
                    <a:tint val="75000"/>
                  </a:prstClr>
                </a:solidFill>
              </a:rPr>
              <a:pPr>
                <a:defRPr/>
              </a:pPr>
              <a:t>‹#›</a:t>
            </a:fld>
            <a:endParaRPr lang="en-US" dirty="0">
              <a:solidFill>
                <a:prstClr val="black">
                  <a:tint val="75000"/>
                </a:prstClr>
              </a:solidFill>
            </a:endParaRPr>
          </a:p>
        </p:txBody>
      </p:sp>
      <p:sp>
        <p:nvSpPr>
          <p:cNvPr id="13" name="Rectangle 12"/>
          <p:cNvSpPr/>
          <p:nvPr userDrawn="1"/>
        </p:nvSpPr>
        <p:spPr>
          <a:xfrm flipV="1">
            <a:off x="-9524" y="6858008"/>
            <a:ext cx="9153525" cy="4603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Tree>
    <p:extLst>
      <p:ext uri="{BB962C8B-B14F-4D97-AF65-F5344CB8AC3E}">
        <p14:creationId xmlns:p14="http://schemas.microsoft.com/office/powerpoint/2010/main" val="248984170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Lst>
  <p:txStyles>
    <p:titleStyle>
      <a:lvl1pPr algn="ctr" rtl="0" eaLnBrk="0" fontAlgn="base" hangingPunct="0">
        <a:spcBef>
          <a:spcPct val="0"/>
        </a:spcBef>
        <a:spcAft>
          <a:spcPct val="0"/>
        </a:spcAft>
        <a:defRPr sz="4400" b="1" kern="1200">
          <a:solidFill>
            <a:srgbClr val="1559BD"/>
          </a:solidFill>
          <a:latin typeface="+mj-lt"/>
          <a:ea typeface="+mj-ea"/>
          <a:cs typeface="+mj-cs"/>
        </a:defRPr>
      </a:lvl1pPr>
      <a:lvl2pPr algn="ctr" rtl="0" eaLnBrk="0" fontAlgn="base" hangingPunct="0">
        <a:spcBef>
          <a:spcPct val="0"/>
        </a:spcBef>
        <a:spcAft>
          <a:spcPct val="0"/>
        </a:spcAft>
        <a:defRPr sz="4400" b="1">
          <a:solidFill>
            <a:srgbClr val="C7380B"/>
          </a:solidFill>
          <a:latin typeface="Calibri" pitchFamily="34" charset="0"/>
        </a:defRPr>
      </a:lvl2pPr>
      <a:lvl3pPr algn="ctr" rtl="0" eaLnBrk="0" fontAlgn="base" hangingPunct="0">
        <a:spcBef>
          <a:spcPct val="0"/>
        </a:spcBef>
        <a:spcAft>
          <a:spcPct val="0"/>
        </a:spcAft>
        <a:defRPr sz="4400" b="1">
          <a:solidFill>
            <a:srgbClr val="C7380B"/>
          </a:solidFill>
          <a:latin typeface="Calibri" pitchFamily="34" charset="0"/>
        </a:defRPr>
      </a:lvl3pPr>
      <a:lvl4pPr algn="ctr" rtl="0" eaLnBrk="0" fontAlgn="base" hangingPunct="0">
        <a:spcBef>
          <a:spcPct val="0"/>
        </a:spcBef>
        <a:spcAft>
          <a:spcPct val="0"/>
        </a:spcAft>
        <a:defRPr sz="4400" b="1">
          <a:solidFill>
            <a:srgbClr val="C7380B"/>
          </a:solidFill>
          <a:latin typeface="Calibri" pitchFamily="34" charset="0"/>
        </a:defRPr>
      </a:lvl4pPr>
      <a:lvl5pPr algn="ctr" rtl="0" eaLnBrk="0" fontAlgn="base" hangingPunct="0">
        <a:spcBef>
          <a:spcPct val="0"/>
        </a:spcBef>
        <a:spcAft>
          <a:spcPct val="0"/>
        </a:spcAft>
        <a:defRPr sz="4400" b="1">
          <a:solidFill>
            <a:srgbClr val="C7380B"/>
          </a:solidFill>
          <a:latin typeface="Calibri" pitchFamily="34" charset="0"/>
        </a:defRPr>
      </a:lvl5pPr>
      <a:lvl6pPr marL="457200" algn="ctr" rtl="0" fontAlgn="base">
        <a:spcBef>
          <a:spcPct val="0"/>
        </a:spcBef>
        <a:spcAft>
          <a:spcPct val="0"/>
        </a:spcAft>
        <a:defRPr sz="4400" b="1">
          <a:solidFill>
            <a:srgbClr val="C7380B"/>
          </a:solidFill>
          <a:latin typeface="Calibri" pitchFamily="34" charset="0"/>
        </a:defRPr>
      </a:lvl6pPr>
      <a:lvl7pPr marL="914400" algn="ctr" rtl="0" fontAlgn="base">
        <a:spcBef>
          <a:spcPct val="0"/>
        </a:spcBef>
        <a:spcAft>
          <a:spcPct val="0"/>
        </a:spcAft>
        <a:defRPr sz="4400" b="1">
          <a:solidFill>
            <a:srgbClr val="C7380B"/>
          </a:solidFill>
          <a:latin typeface="Calibri" pitchFamily="34" charset="0"/>
        </a:defRPr>
      </a:lvl7pPr>
      <a:lvl8pPr marL="1371600" algn="ctr" rtl="0" fontAlgn="base">
        <a:spcBef>
          <a:spcPct val="0"/>
        </a:spcBef>
        <a:spcAft>
          <a:spcPct val="0"/>
        </a:spcAft>
        <a:defRPr sz="4400" b="1">
          <a:solidFill>
            <a:srgbClr val="C7380B"/>
          </a:solidFill>
          <a:latin typeface="Calibri" pitchFamily="34" charset="0"/>
        </a:defRPr>
      </a:lvl8pPr>
      <a:lvl9pPr marL="1828800" algn="ctr" rtl="0" fontAlgn="base">
        <a:spcBef>
          <a:spcPct val="0"/>
        </a:spcBef>
        <a:spcAft>
          <a:spcPct val="0"/>
        </a:spcAft>
        <a:defRPr sz="4400" b="1">
          <a:solidFill>
            <a:srgbClr val="C7380B"/>
          </a:solidFill>
          <a:latin typeface="Calibri" pitchFamily="34" charset="0"/>
        </a:defRPr>
      </a:lvl9pPr>
    </p:titleStyle>
    <p:body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mp"/><Relationship Id="rId3" Type="http://schemas.openxmlformats.org/officeDocument/2006/relationships/image" Target="../media/image16.t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microsoft.com/office/2007/relationships/hdphoto" Target="../media/hdphoto1.wdp"/><Relationship Id="rId5" Type="http://schemas.openxmlformats.org/officeDocument/2006/relationships/image" Target="../media/image18.png"/><Relationship Id="rId6" Type="http://schemas.microsoft.com/office/2007/relationships/hdphoto" Target="../media/hdphoto2.wdp"/><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chart" Target="../charts/char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chart" Target="../charts/char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0.xml"/><Relationship Id="rId3" Type="http://schemas.openxmlformats.org/officeDocument/2006/relationships/chart" Target="../charts/char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1.xml"/><Relationship Id="rId3" Type="http://schemas.openxmlformats.org/officeDocument/2006/relationships/chart" Target="../charts/char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2.xml"/><Relationship Id="rId3" Type="http://schemas.openxmlformats.org/officeDocument/2006/relationships/chart" Target="../charts/char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3.xml"/><Relationship Id="rId2" Type="http://schemas.openxmlformats.org/officeDocument/2006/relationships/notesSlide" Target="../notesSlides/notesSlide23.xml"/><Relationship Id="rId3"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 Id="rId3"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hyperlink" Target="https://academic.oup.com/jid/article/216/5/594/3892427" TargetMode="External"/><Relationship Id="rId1" Type="http://schemas.openxmlformats.org/officeDocument/2006/relationships/slideLayout" Target="../slideLayouts/slideLayout34.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30.xml"/><Relationship Id="rId3" Type="http://schemas.openxmlformats.org/officeDocument/2006/relationships/chart" Target="../charts/char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 Id="rId2" Type="http://schemas.openxmlformats.org/officeDocument/2006/relationships/notesSlide" Target="../notesSlides/notesSlide31.xml"/><Relationship Id="rId3" Type="http://schemas.openxmlformats.org/officeDocument/2006/relationships/hyperlink" Target="https://www.ncbi.nlm.nih.gov/pubmed/29280138"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66.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www.cdc.gov/cancer/cervical/statistics/state.htm" TargetMode="External"/><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9.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thecommunityguide.org/vaccines/RRstandingorders.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commons.wikimedia.org/wiki/File:The_Childrens_Hospital_of_Denver_Front.JPG" TargetMode="External"/><Relationship Id="rId4" Type="http://schemas.openxmlformats.org/officeDocument/2006/relationships/image" Target="../media/image35.jpe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3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chart" Target="../charts/char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www.aap.org/en-us/advocacy-and-policy/aap-health-initiatives/immunizations/HPV-Champion-Toolkit/Pages/HPV-Champion-Toolkit.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hyperlink" Target="http://www.jpalliativecare.com/viewimage.asp?img=IndianJPalliatCare_2010_16_2_74_68408_f3.jpg"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1806578"/>
            <a:ext cx="7772400" cy="1470025"/>
          </a:xfrm>
        </p:spPr>
        <p:txBody>
          <a:bodyPr/>
          <a:lstStyle/>
          <a:p>
            <a:r>
              <a:rPr lang="en-US" b="0" dirty="0" smtClean="0"/>
              <a:t/>
            </a:r>
            <a:br>
              <a:rPr lang="en-US" b="0" dirty="0" smtClean="0"/>
            </a:br>
            <a:r>
              <a:rPr lang="en-US" dirty="0" smtClean="0">
                <a:solidFill>
                  <a:srgbClr val="1559BD"/>
                </a:solidFill>
              </a:rPr>
              <a:t>Together We </a:t>
            </a:r>
            <a:r>
              <a:rPr lang="en-US" dirty="0">
                <a:solidFill>
                  <a:srgbClr val="1559BD"/>
                </a:solidFill>
              </a:rPr>
              <a:t>C</a:t>
            </a:r>
            <a:r>
              <a:rPr lang="en-US" dirty="0" smtClean="0">
                <a:solidFill>
                  <a:srgbClr val="1559BD"/>
                </a:solidFill>
              </a:rPr>
              <a:t>an </a:t>
            </a:r>
            <a:r>
              <a:rPr lang="en-US" dirty="0">
                <a:solidFill>
                  <a:srgbClr val="1559BD"/>
                </a:solidFill>
              </a:rPr>
              <a:t>P</a:t>
            </a:r>
            <a:r>
              <a:rPr lang="en-US" dirty="0" smtClean="0">
                <a:solidFill>
                  <a:srgbClr val="1559BD"/>
                </a:solidFill>
              </a:rPr>
              <a:t>revent </a:t>
            </a:r>
            <a:br>
              <a:rPr lang="en-US" dirty="0" smtClean="0">
                <a:solidFill>
                  <a:srgbClr val="1559BD"/>
                </a:solidFill>
              </a:rPr>
            </a:br>
            <a:r>
              <a:rPr lang="en-US" dirty="0" smtClean="0">
                <a:solidFill>
                  <a:srgbClr val="1559BD"/>
                </a:solidFill>
              </a:rPr>
              <a:t>HPV-Related Cancers </a:t>
            </a:r>
            <a:r>
              <a:rPr lang="en-US" dirty="0" smtClean="0"/>
              <a:t/>
            </a:r>
            <a:br>
              <a:rPr lang="en-US" dirty="0" smtClean="0"/>
            </a:br>
            <a:endParaRPr lang="en-US" sz="2800" dirty="0" smtClean="0">
              <a:solidFill>
                <a:srgbClr val="1993B9"/>
              </a:solidFill>
            </a:endParaRPr>
          </a:p>
        </p:txBody>
      </p:sp>
      <p:sp>
        <p:nvSpPr>
          <p:cNvPr id="16386" name="Subtitle 2"/>
          <p:cNvSpPr>
            <a:spLocks noGrp="1"/>
          </p:cNvSpPr>
          <p:nvPr>
            <p:ph type="subTitle" idx="1"/>
          </p:nvPr>
        </p:nvSpPr>
        <p:spPr>
          <a:xfrm>
            <a:off x="76200" y="4114800"/>
            <a:ext cx="9144000" cy="2362200"/>
          </a:xfrm>
        </p:spPr>
        <p:txBody>
          <a:bodyPr/>
          <a:lstStyle/>
          <a:p>
            <a:pPr algn="l">
              <a:defRPr/>
            </a:pPr>
            <a:r>
              <a:rPr lang="en-US" sz="2400" dirty="0">
                <a:solidFill>
                  <a:schemeClr val="accent5"/>
                </a:solidFill>
              </a:rPr>
              <a:t>Kristin Oliver, MD, </a:t>
            </a:r>
            <a:r>
              <a:rPr lang="en-US" sz="2400" dirty="0" smtClean="0">
                <a:solidFill>
                  <a:schemeClr val="accent5"/>
                </a:solidFill>
              </a:rPr>
              <a:t>MHS</a:t>
            </a:r>
            <a:endParaRPr lang="en-US" sz="2400" dirty="0">
              <a:solidFill>
                <a:schemeClr val="accent5"/>
              </a:solidFill>
            </a:endParaRPr>
          </a:p>
          <a:p>
            <a:pPr algn="l">
              <a:defRPr/>
            </a:pPr>
            <a:r>
              <a:rPr lang="en-US" sz="2400" dirty="0">
                <a:solidFill>
                  <a:schemeClr val="accent5"/>
                </a:solidFill>
              </a:rPr>
              <a:t>Assistant Professor, Pediatrics &amp; </a:t>
            </a:r>
            <a:r>
              <a:rPr lang="en-US" sz="2400" dirty="0" smtClean="0">
                <a:solidFill>
                  <a:schemeClr val="accent5"/>
                </a:solidFill>
              </a:rPr>
              <a:t>Environmental Medicine and Public Health </a:t>
            </a:r>
            <a:endParaRPr lang="en-US" sz="2400" dirty="0">
              <a:solidFill>
                <a:schemeClr val="accent5"/>
              </a:solidFill>
            </a:endParaRPr>
          </a:p>
          <a:p>
            <a:pPr algn="l">
              <a:defRPr/>
            </a:pPr>
            <a:r>
              <a:rPr lang="en-US" sz="2400" dirty="0">
                <a:solidFill>
                  <a:schemeClr val="accent5"/>
                </a:solidFill>
              </a:rPr>
              <a:t>Icahn School of Medicine at Mount </a:t>
            </a:r>
            <a:r>
              <a:rPr lang="en-US" sz="2400" dirty="0" smtClean="0">
                <a:solidFill>
                  <a:schemeClr val="accent5"/>
                </a:solidFill>
              </a:rPr>
              <a:t>Sinai</a:t>
            </a:r>
          </a:p>
          <a:p>
            <a:pPr algn="l">
              <a:defRPr/>
            </a:pPr>
            <a:r>
              <a:rPr lang="en-US" sz="2400" dirty="0" smtClean="0">
                <a:solidFill>
                  <a:schemeClr val="accent5"/>
                </a:solidFill>
              </a:rPr>
              <a:t>Consultant, New York City Department of Health and Mental Hygiene</a:t>
            </a:r>
            <a:endParaRPr lang="en-US" sz="2400" dirty="0">
              <a:solidFill>
                <a:schemeClr val="accent5"/>
              </a:solidFill>
            </a:endParaRPr>
          </a:p>
          <a:p>
            <a:pPr eaLnBrk="1" hangingPunct="1">
              <a:spcBef>
                <a:spcPct val="0"/>
              </a:spcBef>
              <a:defRPr/>
            </a:pPr>
            <a:endParaRPr lang="en-US" sz="2400" dirty="0">
              <a:solidFill>
                <a:srgbClr val="000000"/>
              </a:solidFill>
            </a:endParaRPr>
          </a:p>
        </p:txBody>
      </p:sp>
    </p:spTree>
    <p:extLst>
      <p:ext uri="{BB962C8B-B14F-4D97-AF65-F5344CB8AC3E}">
        <p14:creationId xmlns:p14="http://schemas.microsoft.com/office/powerpoint/2010/main" val="313225976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28A0092B-C50C-407E-A947-70E740481C1C}">
                <a14:useLocalDpi xmlns:a14="http://schemas.microsoft.com/office/drawing/2010/main" val="0"/>
              </a:ext>
            </a:extLst>
          </a:blip>
          <a:srcRect t="13300" b="-11178"/>
          <a:stretch/>
        </p:blipFill>
        <p:spPr>
          <a:xfrm>
            <a:off x="457200" y="2362200"/>
            <a:ext cx="8229600" cy="4003090"/>
          </a:xfrm>
        </p:spPr>
      </p:pic>
      <p:sp>
        <p:nvSpPr>
          <p:cNvPr id="5" name="Title 1"/>
          <p:cNvSpPr>
            <a:spLocks noGrp="1"/>
          </p:cNvSpPr>
          <p:nvPr>
            <p:ph type="title"/>
          </p:nvPr>
        </p:nvSpPr>
        <p:spPr>
          <a:xfrm>
            <a:off x="457200" y="304800"/>
            <a:ext cx="8229600" cy="1143000"/>
          </a:xfrm>
        </p:spPr>
        <p:txBody>
          <a:bodyPr/>
          <a:lstStyle/>
          <a:p>
            <a:r>
              <a:rPr lang="en-US" sz="3600" dirty="0" smtClean="0"/>
              <a:t>Prevalence of Genital Warts per 1000 Person-Years Among Enrollees in Private Health Plans, Males</a:t>
            </a:r>
            <a:endParaRPr lang="en-US" sz="3600" dirty="0"/>
          </a:p>
        </p:txBody>
      </p:sp>
      <p:pic>
        <p:nvPicPr>
          <p:cNvPr id="6" name="Content Placeholder 3" descr="Screen Clipping"/>
          <p:cNvPicPr>
            <a:picLocks noChangeAspect="1"/>
          </p:cNvPicPr>
          <p:nvPr/>
        </p:nvPicPr>
        <p:blipFill rotWithShape="1">
          <a:blip r:embed="rId3">
            <a:extLst>
              <a:ext uri="{28A0092B-C50C-407E-A947-70E740481C1C}">
                <a14:useLocalDpi xmlns:a14="http://schemas.microsoft.com/office/drawing/2010/main" val="0"/>
              </a:ext>
            </a:extLst>
          </a:blip>
          <a:srcRect l="41667" t="27785" b="44033"/>
          <a:stretch/>
        </p:blipFill>
        <p:spPr bwMode="auto">
          <a:xfrm>
            <a:off x="4114800" y="2209800"/>
            <a:ext cx="4800600" cy="1219199"/>
          </a:xfrm>
          <a:prstGeom prst="rect">
            <a:avLst/>
          </a:prstGeom>
          <a:noFill/>
          <a:ln w="9525">
            <a:noFill/>
            <a:miter lim="800000"/>
            <a:headEnd/>
            <a:tailEnd/>
          </a:ln>
        </p:spPr>
      </p:pic>
    </p:spTree>
    <p:extLst>
      <p:ext uri="{BB962C8B-B14F-4D97-AF65-F5344CB8AC3E}">
        <p14:creationId xmlns:p14="http://schemas.microsoft.com/office/powerpoint/2010/main" val="42563349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16643801"/>
              </p:ext>
            </p:extLst>
          </p:nvPr>
        </p:nvGraphicFramePr>
        <p:xfrm>
          <a:off x="457200" y="2013466"/>
          <a:ext cx="7839076" cy="4149725"/>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371475" y="614581"/>
            <a:ext cx="8229600" cy="861775"/>
          </a:xfrm>
        </p:spPr>
        <p:txBody>
          <a:bodyPr/>
          <a:lstStyle/>
          <a:p>
            <a:r>
              <a:rPr lang="en-US" sz="3600" dirty="0"/>
              <a:t>Incidence of </a:t>
            </a:r>
            <a:r>
              <a:rPr lang="en-US" sz="3600" dirty="0" smtClean="0"/>
              <a:t>Diseases Covered in Adolescent </a:t>
            </a:r>
            <a:r>
              <a:rPr lang="en-US" sz="3600" dirty="0"/>
              <a:t>Vaccine </a:t>
            </a:r>
            <a:r>
              <a:rPr lang="en-US" sz="3600" dirty="0" smtClean="0"/>
              <a:t>Series</a:t>
            </a:r>
            <a:endParaRPr lang="en-US" sz="3600" dirty="0"/>
          </a:p>
        </p:txBody>
      </p:sp>
      <p:sp>
        <p:nvSpPr>
          <p:cNvPr id="6" name="TextBox 5"/>
          <p:cNvSpPr txBox="1"/>
          <p:nvPr/>
        </p:nvSpPr>
        <p:spPr>
          <a:xfrm>
            <a:off x="0" y="6304002"/>
            <a:ext cx="6999524" cy="553998"/>
          </a:xfrm>
          <a:prstGeom prst="rect">
            <a:avLst/>
          </a:prstGeom>
          <a:noFill/>
        </p:spPr>
        <p:txBody>
          <a:bodyPr wrap="square" rtlCol="0">
            <a:spAutoFit/>
          </a:bodyPr>
          <a:lstStyle/>
          <a:p>
            <a:pPr>
              <a:spcAft>
                <a:spcPts val="0"/>
              </a:spcAft>
            </a:pPr>
            <a:r>
              <a:rPr lang="en-US" sz="1000" dirty="0" smtClean="0">
                <a:latin typeface="Arial" panose="020B0604020202020204" pitchFamily="34" charset="0"/>
                <a:cs typeface="Arial" panose="020B0604020202020204" pitchFamily="34" charset="0"/>
              </a:rPr>
              <a:t>Meningococcal Data Source: 2014 CDC ABCs</a:t>
            </a:r>
          </a:p>
          <a:p>
            <a:pPr>
              <a:spcAft>
                <a:spcPts val="0"/>
              </a:spcAft>
            </a:pPr>
            <a:r>
              <a:rPr lang="en-US" sz="1000" dirty="0" smtClean="0">
                <a:latin typeface="Arial" panose="020B0604020202020204" pitchFamily="34" charset="0"/>
                <a:cs typeface="Arial" panose="020B0604020202020204" pitchFamily="34" charset="0"/>
              </a:rPr>
              <a:t>Pertussis Data Source: 2015 CDC ABCs</a:t>
            </a:r>
          </a:p>
          <a:p>
            <a:pPr>
              <a:spcAft>
                <a:spcPts val="0"/>
              </a:spcAft>
            </a:pPr>
            <a:r>
              <a:rPr lang="en-US" sz="1000" dirty="0" smtClean="0">
                <a:latin typeface="Arial" panose="020B0604020202020204" pitchFamily="34" charset="0"/>
                <a:cs typeface="Arial" panose="020B0604020202020204" pitchFamily="34" charset="0"/>
              </a:rPr>
              <a:t>Cervical &amp; Oropharyngeal Data Source: 2008-2012 SEER</a:t>
            </a:r>
            <a:endParaRPr lang="en-US" sz="1000" dirty="0">
              <a:latin typeface="Arial" panose="020B0604020202020204" pitchFamily="34" charset="0"/>
              <a:cs typeface="Arial" panose="020B0604020202020204" pitchFamily="34" charset="0"/>
            </a:endParaRPr>
          </a:p>
        </p:txBody>
      </p:sp>
      <p:sp>
        <p:nvSpPr>
          <p:cNvPr id="2" name="TextBox 1"/>
          <p:cNvSpPr txBox="1"/>
          <p:nvPr/>
        </p:nvSpPr>
        <p:spPr>
          <a:xfrm>
            <a:off x="-1447800" y="3781103"/>
            <a:ext cx="3352800" cy="369332"/>
          </a:xfrm>
          <a:prstGeom prst="rect">
            <a:avLst/>
          </a:prstGeom>
          <a:noFill/>
          <a:scene3d>
            <a:camera prst="orthographicFront">
              <a:rot lat="0" lon="0" rev="5400000"/>
            </a:camera>
            <a:lightRig rig="threePt" dir="t"/>
          </a:scene3d>
        </p:spPr>
        <p:txBody>
          <a:bodyPr wrap="square" rtlCol="0">
            <a:spAutoFit/>
          </a:bodyPr>
          <a:lstStyle/>
          <a:p>
            <a:r>
              <a:rPr lang="en-US" dirty="0" smtClean="0"/>
              <a:t>Annual Incidence per 100,000</a:t>
            </a:r>
            <a:endParaRPr lang="en-US" dirty="0"/>
          </a:p>
        </p:txBody>
      </p:sp>
    </p:spTree>
    <p:extLst>
      <p:ext uri="{BB962C8B-B14F-4D97-AF65-F5344CB8AC3E}">
        <p14:creationId xmlns:p14="http://schemas.microsoft.com/office/powerpoint/2010/main" val="14799637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Deaths from Diseases </a:t>
            </a:r>
            <a:r>
              <a:rPr lang="en-US" sz="3600" dirty="0" smtClean="0"/>
              <a:t>Covered </a:t>
            </a:r>
            <a:r>
              <a:rPr lang="en-US" sz="3600" dirty="0"/>
              <a:t>in Adolescent Vaccine Series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5665011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0" y="6304002"/>
            <a:ext cx="6170848" cy="553998"/>
          </a:xfrm>
          <a:prstGeom prst="rect">
            <a:avLst/>
          </a:prstGeom>
          <a:noFill/>
        </p:spPr>
        <p:txBody>
          <a:bodyPr wrap="square" rtlCol="0">
            <a:spAutoFit/>
          </a:bodyPr>
          <a:lstStyle/>
          <a:p>
            <a:pPr>
              <a:spcAft>
                <a:spcPts val="0"/>
              </a:spcAft>
            </a:pPr>
            <a:r>
              <a:rPr lang="en-US" sz="1000" dirty="0" smtClean="0">
                <a:latin typeface="Arial" panose="020B0604020202020204" pitchFamily="34" charset="0"/>
                <a:cs typeface="Arial" panose="020B0604020202020204" pitchFamily="34" charset="0"/>
              </a:rPr>
              <a:t>Meningococcal Data Source: 2014 CDC ABCs</a:t>
            </a:r>
          </a:p>
          <a:p>
            <a:pPr>
              <a:spcAft>
                <a:spcPts val="0"/>
              </a:spcAft>
            </a:pPr>
            <a:r>
              <a:rPr lang="en-US" sz="1000" dirty="0" smtClean="0">
                <a:latin typeface="Arial" panose="020B0604020202020204" pitchFamily="34" charset="0"/>
                <a:cs typeface="Arial" panose="020B0604020202020204" pitchFamily="34" charset="0"/>
              </a:rPr>
              <a:t>Pertussis Data Source: 2015 CDC ABCs</a:t>
            </a:r>
          </a:p>
          <a:p>
            <a:pPr>
              <a:spcAft>
                <a:spcPts val="0"/>
              </a:spcAft>
            </a:pPr>
            <a:r>
              <a:rPr lang="en-US" sz="1000" dirty="0" smtClean="0">
                <a:latin typeface="Arial" panose="020B0604020202020204" pitchFamily="34" charset="0"/>
                <a:cs typeface="Arial" panose="020B0604020202020204" pitchFamily="34" charset="0"/>
              </a:rPr>
              <a:t>Cervical Data Source: 2016 American Cancer Society</a:t>
            </a:r>
            <a:endParaRPr lang="en-US" sz="1000" dirty="0">
              <a:latin typeface="Arial" panose="020B0604020202020204" pitchFamily="34" charset="0"/>
              <a:cs typeface="Arial" panose="020B0604020202020204" pitchFamily="34" charset="0"/>
            </a:endParaRPr>
          </a:p>
        </p:txBody>
      </p:sp>
      <p:sp>
        <p:nvSpPr>
          <p:cNvPr id="3" name="TextBox 2"/>
          <p:cNvSpPr txBox="1"/>
          <p:nvPr/>
        </p:nvSpPr>
        <p:spPr>
          <a:xfrm rot="-5400000">
            <a:off x="-1215943" y="3893820"/>
            <a:ext cx="2971800" cy="365760"/>
          </a:xfrm>
          <a:prstGeom prst="rect">
            <a:avLst/>
          </a:prstGeom>
          <a:noFill/>
        </p:spPr>
        <p:txBody>
          <a:bodyPr wrap="square" rtlCol="0">
            <a:spAutoFit/>
          </a:bodyPr>
          <a:lstStyle/>
          <a:p>
            <a:r>
              <a:rPr lang="en-US" dirty="0" smtClean="0"/>
              <a:t>Estimated annual deaths</a:t>
            </a:r>
            <a:endParaRPr lang="en-US" dirty="0"/>
          </a:p>
        </p:txBody>
      </p:sp>
    </p:spTree>
    <p:extLst>
      <p:ext uri="{BB962C8B-B14F-4D97-AF65-F5344CB8AC3E}">
        <p14:creationId xmlns:p14="http://schemas.microsoft.com/office/powerpoint/2010/main" val="256070079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 y="1752600"/>
          <a:ext cx="8763000" cy="383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object 2"/>
          <p:cNvSpPr txBox="1"/>
          <p:nvPr/>
        </p:nvSpPr>
        <p:spPr>
          <a:xfrm>
            <a:off x="858418" y="228600"/>
            <a:ext cx="7904582" cy="877569"/>
          </a:xfrm>
          <a:prstGeom prst="rect">
            <a:avLst/>
          </a:prstGeom>
        </p:spPr>
        <p:txBody>
          <a:bodyPr vert="horz" wrap="square" lIns="0" tIns="0" rIns="0" bIns="0" rtlCol="0">
            <a:noAutofit/>
          </a:bodyPr>
          <a:lstStyle/>
          <a:p>
            <a:pPr marR="1270" algn="ctr">
              <a:lnSpc>
                <a:spcPts val="3420"/>
              </a:lnSpc>
            </a:pPr>
            <a:r>
              <a:rPr lang="en-US" sz="3600" b="1" dirty="0">
                <a:solidFill>
                  <a:srgbClr val="1559BD"/>
                </a:solidFill>
                <a:latin typeface="+mj-lt"/>
                <a:ea typeface="+mj-ea"/>
                <a:cs typeface="+mj-cs"/>
              </a:rPr>
              <a:t>Percentage</a:t>
            </a:r>
            <a:r>
              <a:rPr sz="3600" b="1" dirty="0">
                <a:solidFill>
                  <a:srgbClr val="1559BD"/>
                </a:solidFill>
                <a:latin typeface="+mj-lt"/>
                <a:ea typeface="+mj-ea"/>
                <a:cs typeface="+mj-cs"/>
              </a:rPr>
              <a:t> of HPV</a:t>
            </a:r>
            <a:r>
              <a:rPr lang="en-US" sz="3600" b="1" dirty="0">
                <a:solidFill>
                  <a:srgbClr val="1559BD"/>
                </a:solidFill>
                <a:latin typeface="+mj-lt"/>
                <a:ea typeface="+mj-ea"/>
                <a:cs typeface="+mj-cs"/>
              </a:rPr>
              <a:t> types found in common HPV related cancers</a:t>
            </a:r>
            <a:r>
              <a:rPr sz="3600" b="1" dirty="0">
                <a:solidFill>
                  <a:srgbClr val="1559BD"/>
                </a:solidFill>
                <a:latin typeface="+mj-lt"/>
                <a:ea typeface="+mj-ea"/>
                <a:cs typeface="+mj-cs"/>
              </a:rPr>
              <a:t>,</a:t>
            </a:r>
            <a:r>
              <a:rPr lang="en-US" sz="3600" b="1" dirty="0">
                <a:solidFill>
                  <a:srgbClr val="1559BD"/>
                </a:solidFill>
                <a:latin typeface="+mj-lt"/>
                <a:ea typeface="+mj-ea"/>
                <a:cs typeface="+mj-cs"/>
              </a:rPr>
              <a:t> </a:t>
            </a:r>
            <a:r>
              <a:rPr sz="3600" b="1" dirty="0">
                <a:solidFill>
                  <a:srgbClr val="1559BD"/>
                </a:solidFill>
                <a:latin typeface="+mj-lt"/>
                <a:ea typeface="+mj-ea"/>
                <a:cs typeface="+mj-cs"/>
              </a:rPr>
              <a:t> </a:t>
            </a:r>
            <a:r>
              <a:rPr lang="en-US" sz="3600" b="1" dirty="0">
                <a:solidFill>
                  <a:srgbClr val="1559BD"/>
                </a:solidFill>
                <a:latin typeface="+mj-lt"/>
                <a:ea typeface="+mj-ea"/>
                <a:cs typeface="+mj-cs"/>
              </a:rPr>
              <a:t>US D</a:t>
            </a:r>
            <a:r>
              <a:rPr sz="3600" b="1" dirty="0">
                <a:solidFill>
                  <a:srgbClr val="1559BD"/>
                </a:solidFill>
                <a:latin typeface="+mj-lt"/>
                <a:ea typeface="+mj-ea"/>
                <a:cs typeface="+mj-cs"/>
              </a:rPr>
              <a:t>ata</a:t>
            </a:r>
          </a:p>
        </p:txBody>
      </p:sp>
    </p:spTree>
    <p:extLst>
      <p:ext uri="{BB962C8B-B14F-4D97-AF65-F5344CB8AC3E}">
        <p14:creationId xmlns:p14="http://schemas.microsoft.com/office/powerpoint/2010/main" val="9127202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cstate="print">
            <a:duotone>
              <a:srgbClr val="8064A2">
                <a:shade val="45000"/>
                <a:satMod val="135000"/>
              </a:srgbClr>
              <a:prstClr val="white"/>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a:ext>
            </a:extLst>
          </a:blip>
          <a:stretch>
            <a:fillRect/>
          </a:stretch>
        </p:blipFill>
        <p:spPr>
          <a:xfrm>
            <a:off x="1704686" y="3581400"/>
            <a:ext cx="964295" cy="1524000"/>
          </a:xfrm>
          <a:prstGeom prst="rect">
            <a:avLst/>
          </a:prstGeom>
        </p:spPr>
      </p:pic>
      <p:sp>
        <p:nvSpPr>
          <p:cNvPr id="16" name="TextBox 15"/>
          <p:cNvSpPr txBox="1"/>
          <p:nvPr/>
        </p:nvSpPr>
        <p:spPr>
          <a:xfrm>
            <a:off x="457200" y="1143000"/>
            <a:ext cx="8305800" cy="1815878"/>
          </a:xfrm>
          <a:prstGeom prst="rect">
            <a:avLst/>
          </a:prstGeom>
          <a:noFill/>
        </p:spPr>
        <p:txBody>
          <a:bodyPr wrap="square" lIns="91404" tIns="45718" rIns="91404" bIns="45718" rtlCol="0">
            <a:spAutoFit/>
          </a:bodyPr>
          <a:lstStyle/>
          <a:p>
            <a:pPr algn="ctr" fontAlgn="auto">
              <a:spcBef>
                <a:spcPts val="0"/>
              </a:spcBef>
              <a:spcAft>
                <a:spcPts val="0"/>
              </a:spcAft>
              <a:defRPr/>
            </a:pPr>
            <a:r>
              <a:rPr lang="en-US" sz="2800" b="1" kern="0" dirty="0">
                <a:solidFill>
                  <a:srgbClr val="1993B9"/>
                </a:solidFill>
                <a:latin typeface="Cambria" panose="02040503050406030204" pitchFamily="18" charset="0"/>
              </a:rPr>
              <a:t>Routine Vaccination at 11-12 years</a:t>
            </a:r>
          </a:p>
          <a:p>
            <a:pPr algn="ctr" fontAlgn="auto">
              <a:spcBef>
                <a:spcPts val="0"/>
              </a:spcBef>
              <a:spcAft>
                <a:spcPts val="0"/>
              </a:spcAft>
              <a:defRPr/>
            </a:pPr>
            <a:r>
              <a:rPr lang="en-US" sz="2800" b="1" kern="0" dirty="0" smtClean="0">
                <a:solidFill>
                  <a:srgbClr val="1993B9"/>
                </a:solidFill>
                <a:latin typeface="Cambria" panose="02040503050406030204" pitchFamily="18" charset="0"/>
              </a:rPr>
              <a:t>Girls </a:t>
            </a:r>
            <a:r>
              <a:rPr lang="en-US" sz="2800" b="1" kern="0" dirty="0">
                <a:solidFill>
                  <a:srgbClr val="1993B9"/>
                </a:solidFill>
                <a:latin typeface="Cambria" panose="02040503050406030204" pitchFamily="18" charset="0"/>
              </a:rPr>
              <a:t>&amp; Boys can start HPV vaccination at age </a:t>
            </a:r>
            <a:r>
              <a:rPr lang="en-US" sz="2800" b="1" kern="0" dirty="0" smtClean="0">
                <a:solidFill>
                  <a:srgbClr val="1993B9"/>
                </a:solidFill>
                <a:latin typeface="Cambria" panose="02040503050406030204" pitchFamily="18" charset="0"/>
              </a:rPr>
              <a:t>9</a:t>
            </a:r>
          </a:p>
          <a:p>
            <a:pPr algn="ctr" fontAlgn="auto">
              <a:spcBef>
                <a:spcPts val="0"/>
              </a:spcBef>
              <a:spcAft>
                <a:spcPts val="0"/>
              </a:spcAft>
              <a:defRPr/>
            </a:pPr>
            <a:endParaRPr lang="en-US" sz="2800" b="1" kern="0" dirty="0" smtClean="0">
              <a:solidFill>
                <a:srgbClr val="1993B9"/>
              </a:solidFill>
              <a:latin typeface="Cambria" panose="02040503050406030204" pitchFamily="18" charset="0"/>
            </a:endParaRPr>
          </a:p>
          <a:p>
            <a:pPr algn="ctr" fontAlgn="auto">
              <a:spcBef>
                <a:spcPts val="0"/>
              </a:spcBef>
              <a:spcAft>
                <a:spcPts val="0"/>
              </a:spcAft>
              <a:defRPr/>
            </a:pPr>
            <a:endParaRPr lang="en-US" sz="2800" b="1" kern="0" dirty="0">
              <a:solidFill>
                <a:srgbClr val="1993B9"/>
              </a:solidFill>
              <a:latin typeface="Cambria" panose="02040503050406030204" pitchFamily="18" charset="0"/>
            </a:endParaRPr>
          </a:p>
        </p:txBody>
      </p:sp>
      <p:sp>
        <p:nvSpPr>
          <p:cNvPr id="17" name="TextBox 16"/>
          <p:cNvSpPr txBox="1"/>
          <p:nvPr/>
        </p:nvSpPr>
        <p:spPr>
          <a:xfrm>
            <a:off x="430292" y="2265765"/>
            <a:ext cx="8305800" cy="1391835"/>
          </a:xfrm>
          <a:prstGeom prst="rect">
            <a:avLst/>
          </a:prstGeom>
          <a:noFill/>
        </p:spPr>
        <p:txBody>
          <a:bodyPr wrap="square" lIns="91404" tIns="45718" rIns="91404" bIns="45718" rtlCol="0">
            <a:spAutoFit/>
          </a:bodyPr>
          <a:lstStyle/>
          <a:p>
            <a:pPr algn="ctr" fontAlgn="auto">
              <a:lnSpc>
                <a:spcPts val="5000"/>
              </a:lnSpc>
              <a:spcBef>
                <a:spcPts val="0"/>
              </a:spcBef>
              <a:spcAft>
                <a:spcPts val="0"/>
              </a:spcAft>
              <a:defRPr/>
            </a:pPr>
            <a:r>
              <a:rPr lang="en-US" sz="4800" b="1" kern="0" dirty="0">
                <a:solidFill>
                  <a:srgbClr val="92D050"/>
                </a:solidFill>
                <a:latin typeface="Calibri"/>
                <a:ea typeface="+mj-ea"/>
                <a:cs typeface="+mj-cs"/>
              </a:rPr>
              <a:t>Preteens should finish HPV vaccine series by 13</a:t>
            </a:r>
            <a:r>
              <a:rPr lang="en-US" sz="4800" b="1" kern="0" baseline="30000" dirty="0">
                <a:solidFill>
                  <a:srgbClr val="92D050"/>
                </a:solidFill>
                <a:latin typeface="Calibri"/>
                <a:ea typeface="+mj-ea"/>
                <a:cs typeface="+mj-cs"/>
              </a:rPr>
              <a:t>th</a:t>
            </a:r>
            <a:r>
              <a:rPr lang="en-US" sz="4800" b="1" kern="0" dirty="0">
                <a:solidFill>
                  <a:srgbClr val="92D050"/>
                </a:solidFill>
                <a:latin typeface="Calibri"/>
                <a:ea typeface="+mj-ea"/>
                <a:cs typeface="+mj-cs"/>
              </a:rPr>
              <a:t> birthday</a:t>
            </a:r>
            <a:endParaRPr lang="en-US" sz="4000" b="1" kern="0" dirty="0">
              <a:solidFill>
                <a:srgbClr val="92D050"/>
              </a:solidFill>
            </a:endParaRPr>
          </a:p>
        </p:txBody>
      </p:sp>
      <p:sp>
        <p:nvSpPr>
          <p:cNvPr id="18" name="TextBox 17"/>
          <p:cNvSpPr txBox="1"/>
          <p:nvPr/>
        </p:nvSpPr>
        <p:spPr>
          <a:xfrm>
            <a:off x="472309" y="4953000"/>
            <a:ext cx="3429000" cy="1015663"/>
          </a:xfrm>
          <a:prstGeom prst="rect">
            <a:avLst/>
          </a:prstGeom>
          <a:noFill/>
        </p:spPr>
        <p:txBody>
          <a:bodyPr wrap="square" lIns="91404" tIns="45718" rIns="91404" bIns="45718" rtlCol="0">
            <a:spAutoFit/>
          </a:bodyPr>
          <a:lstStyle/>
          <a:p>
            <a:pPr algn="ctr" fontAlgn="auto">
              <a:spcBef>
                <a:spcPts val="0"/>
              </a:spcBef>
              <a:spcAft>
                <a:spcPts val="0"/>
              </a:spcAft>
              <a:defRPr/>
            </a:pPr>
            <a:r>
              <a:rPr lang="en-US" sz="2000" b="1" kern="0" dirty="0" smtClean="0">
                <a:solidFill>
                  <a:srgbClr val="7030A0"/>
                </a:solidFill>
                <a:latin typeface="Cambria" panose="02040503050406030204" pitchFamily="18" charset="0"/>
              </a:rPr>
              <a:t>Girls </a:t>
            </a:r>
            <a:r>
              <a:rPr lang="en-US" sz="2000" b="1" kern="0" dirty="0">
                <a:solidFill>
                  <a:srgbClr val="7030A0"/>
                </a:solidFill>
                <a:latin typeface="Cambria" panose="02040503050406030204" pitchFamily="18" charset="0"/>
              </a:rPr>
              <a:t>13-26 years old who haven’t started or finished HPV vaccine series</a:t>
            </a:r>
          </a:p>
        </p:txBody>
      </p:sp>
      <p:sp>
        <p:nvSpPr>
          <p:cNvPr id="19" name="TextBox 18"/>
          <p:cNvSpPr txBox="1"/>
          <p:nvPr/>
        </p:nvSpPr>
        <p:spPr>
          <a:xfrm>
            <a:off x="5029203" y="4905639"/>
            <a:ext cx="3505200" cy="1015663"/>
          </a:xfrm>
          <a:prstGeom prst="rect">
            <a:avLst/>
          </a:prstGeom>
          <a:noFill/>
        </p:spPr>
        <p:txBody>
          <a:bodyPr wrap="square" lIns="91404" tIns="45718" rIns="91404" bIns="45718" rtlCol="0">
            <a:spAutoFit/>
          </a:bodyPr>
          <a:lstStyle/>
          <a:p>
            <a:pPr algn="ctr" fontAlgn="auto">
              <a:spcBef>
                <a:spcPts val="0"/>
              </a:spcBef>
              <a:spcAft>
                <a:spcPts val="0"/>
              </a:spcAft>
              <a:defRPr/>
            </a:pPr>
            <a:r>
              <a:rPr lang="en-US" sz="2000" b="1" kern="0" dirty="0" smtClean="0">
                <a:solidFill>
                  <a:srgbClr val="7030A0"/>
                </a:solidFill>
                <a:latin typeface="Cambria" panose="02040503050406030204" pitchFamily="18" charset="0"/>
              </a:rPr>
              <a:t>Boys </a:t>
            </a:r>
            <a:r>
              <a:rPr lang="en-US" sz="2000" b="1" kern="0" dirty="0">
                <a:solidFill>
                  <a:srgbClr val="7030A0"/>
                </a:solidFill>
                <a:latin typeface="Cambria" panose="02040503050406030204" pitchFamily="18" charset="0"/>
              </a:rPr>
              <a:t>13-21 years old who haven’t started or finished HPV vaccine series</a:t>
            </a:r>
          </a:p>
        </p:txBody>
      </p:sp>
      <p:sp>
        <p:nvSpPr>
          <p:cNvPr id="4" name="Title 3"/>
          <p:cNvSpPr>
            <a:spLocks noGrp="1"/>
          </p:cNvSpPr>
          <p:nvPr>
            <p:ph type="title"/>
          </p:nvPr>
        </p:nvSpPr>
        <p:spPr>
          <a:xfrm>
            <a:off x="152400" y="317803"/>
            <a:ext cx="8629103" cy="748997"/>
          </a:xfrm>
        </p:spPr>
        <p:txBody>
          <a:bodyPr>
            <a:normAutofit fontScale="90000"/>
          </a:bodyPr>
          <a:lstStyle/>
          <a:p>
            <a:r>
              <a:rPr lang="en-US" b="1" dirty="0">
                <a:latin typeface="Calibri" panose="020F0502020204030204" pitchFamily="34" charset="0"/>
              </a:rPr>
              <a:t>HPV Vaccine Recommendation</a:t>
            </a:r>
          </a:p>
        </p:txBody>
      </p:sp>
      <p:pic>
        <p:nvPicPr>
          <p:cNvPr id="2050" name="Picture 2" descr="\\cdc\project\NCIRD_OD_HCSO\NCIRD_Projects\Adolescent_Campaign\Materials-Multimedia_Products\Infographics\Infographic Elements\ncirdig406-hpv-cancer-prevention-3-male.pn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colorTemperature colorTemp="11200"/>
                    </a14:imgEffect>
                    <a14:imgEffect>
                      <a14:saturation sat="400000"/>
                    </a14:imgEffect>
                  </a14:imgLayer>
                </a14:imgProps>
              </a:ext>
              <a:ext uri="{28A0092B-C50C-407E-A947-70E740481C1C}">
                <a14:useLocalDpi xmlns:a14="http://schemas.microsoft.com/office/drawing/2010/main"/>
              </a:ext>
            </a:extLst>
          </a:blip>
          <a:srcRect/>
          <a:stretch>
            <a:fillRect/>
          </a:stretch>
        </p:blipFill>
        <p:spPr bwMode="auto">
          <a:xfrm>
            <a:off x="6433372" y="3505200"/>
            <a:ext cx="696913" cy="14509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bwMode="auto">
          <a:xfrm>
            <a:off x="152400" y="5867400"/>
            <a:ext cx="8839200" cy="990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800" b="1" i="1" u="none" strike="noStrike" cap="none" normalizeH="0" baseline="0" dirty="0" smtClean="0">
                <a:ln>
                  <a:noFill/>
                </a:ln>
                <a:solidFill>
                  <a:srgbClr val="800000"/>
                </a:solidFill>
                <a:effectLst/>
                <a:latin typeface="Calibri"/>
                <a:ea typeface="Osaka" pitchFamily="-64" charset="-128"/>
                <a:cs typeface="Calibri"/>
              </a:rPr>
              <a:t>But better late than never!!!</a:t>
            </a:r>
          </a:p>
        </p:txBody>
      </p:sp>
    </p:spTree>
    <p:extLst>
      <p:ext uri="{BB962C8B-B14F-4D97-AF65-F5344CB8AC3E}">
        <p14:creationId xmlns:p14="http://schemas.microsoft.com/office/powerpoint/2010/main" val="62053705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2018 </a:t>
            </a:r>
            <a:r>
              <a:rPr lang="en-US" sz="4000" dirty="0"/>
              <a:t>Immunization Schedule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600204"/>
            <a:ext cx="4386996" cy="3352799"/>
          </a:xfrm>
          <a:prstGeom prst="rect">
            <a:avLst/>
          </a:prstGeom>
          <a:ln>
            <a:solidFill>
              <a:schemeClr val="tx1">
                <a:alpha val="21000"/>
              </a:schemeClr>
            </a:solidFill>
          </a:ln>
          <a:effectLst/>
        </p:spPr>
      </p:pic>
      <p:sp>
        <p:nvSpPr>
          <p:cNvPr id="7" name="Content Placeholder 2"/>
          <p:cNvSpPr txBox="1">
            <a:spLocks/>
          </p:cNvSpPr>
          <p:nvPr/>
        </p:nvSpPr>
        <p:spPr bwMode="auto">
          <a:xfrm>
            <a:off x="4567749" y="1981203"/>
            <a:ext cx="4452204" cy="198676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solidFill>
                  <a:schemeClr val="accent5"/>
                </a:solidFill>
                <a:latin typeface="Calibri"/>
              </a:rPr>
              <a:t>Recommended</a:t>
            </a:r>
          </a:p>
          <a:p>
            <a:pPr marL="0" indent="0">
              <a:buNone/>
            </a:pPr>
            <a:endParaRPr lang="en-US" sz="2400" dirty="0">
              <a:solidFill>
                <a:schemeClr val="accent5"/>
              </a:solidFill>
              <a:latin typeface="Calibri"/>
            </a:endParaRPr>
          </a:p>
          <a:p>
            <a:pPr marL="0" indent="0">
              <a:buNone/>
            </a:pPr>
            <a:r>
              <a:rPr lang="en-US" sz="2400" dirty="0" smtClean="0">
                <a:solidFill>
                  <a:schemeClr val="accent5"/>
                </a:solidFill>
                <a:latin typeface="Calibri"/>
              </a:rPr>
              <a:t>Age at 1</a:t>
            </a:r>
            <a:r>
              <a:rPr lang="en-US" sz="2400" baseline="30000" dirty="0" smtClean="0">
                <a:solidFill>
                  <a:schemeClr val="accent5"/>
                </a:solidFill>
                <a:latin typeface="Calibri"/>
              </a:rPr>
              <a:t>st</a:t>
            </a:r>
            <a:r>
              <a:rPr lang="en-US" sz="2400" dirty="0" smtClean="0">
                <a:solidFill>
                  <a:schemeClr val="accent5"/>
                </a:solidFill>
                <a:latin typeface="Calibri"/>
              </a:rPr>
              <a:t> dose of HPV vaccine</a:t>
            </a:r>
          </a:p>
          <a:p>
            <a:pPr marL="0" indent="0">
              <a:buNone/>
            </a:pPr>
            <a:r>
              <a:rPr lang="en-US" sz="2400" dirty="0" smtClean="0">
                <a:solidFill>
                  <a:schemeClr val="accent5"/>
                </a:solidFill>
                <a:latin typeface="Calibri"/>
              </a:rPr>
              <a:t> </a:t>
            </a:r>
            <a:endParaRPr lang="en-US" sz="2400" dirty="0">
              <a:solidFill>
                <a:schemeClr val="accent5"/>
              </a:solidFill>
              <a:latin typeface="Calibri"/>
            </a:endParaRPr>
          </a:p>
          <a:p>
            <a:r>
              <a:rPr lang="en-US" sz="2400" dirty="0" smtClean="0">
                <a:solidFill>
                  <a:schemeClr val="accent5"/>
                </a:solidFill>
                <a:latin typeface="Calibri"/>
              </a:rPr>
              <a:t>Before 15</a:t>
            </a:r>
            <a:r>
              <a:rPr lang="en-US" sz="2400" baseline="30000" dirty="0" smtClean="0">
                <a:solidFill>
                  <a:schemeClr val="accent5"/>
                </a:solidFill>
                <a:latin typeface="Calibri"/>
              </a:rPr>
              <a:t>th</a:t>
            </a:r>
            <a:r>
              <a:rPr lang="en-US" sz="2400" dirty="0" smtClean="0">
                <a:solidFill>
                  <a:schemeClr val="accent5"/>
                </a:solidFill>
                <a:latin typeface="Calibri"/>
              </a:rPr>
              <a:t> </a:t>
            </a:r>
            <a:r>
              <a:rPr lang="en-US" sz="2400" dirty="0" err="1" smtClean="0">
                <a:solidFill>
                  <a:schemeClr val="accent5"/>
                </a:solidFill>
                <a:latin typeface="Calibri"/>
              </a:rPr>
              <a:t>Bday</a:t>
            </a:r>
            <a:r>
              <a:rPr lang="en-US" sz="2400" dirty="0" smtClean="0">
                <a:solidFill>
                  <a:schemeClr val="accent5"/>
                </a:solidFill>
                <a:latin typeface="Calibri"/>
              </a:rPr>
              <a:t>: 2 doses </a:t>
            </a:r>
          </a:p>
          <a:p>
            <a:r>
              <a:rPr lang="en-US" sz="2400" dirty="0" smtClean="0">
                <a:solidFill>
                  <a:schemeClr val="accent5"/>
                </a:solidFill>
                <a:latin typeface="Calibri"/>
              </a:rPr>
              <a:t>On or after 15</a:t>
            </a:r>
            <a:r>
              <a:rPr lang="en-US" sz="2400" baseline="30000" dirty="0" smtClean="0">
                <a:solidFill>
                  <a:schemeClr val="accent5"/>
                </a:solidFill>
                <a:latin typeface="Calibri"/>
              </a:rPr>
              <a:t>th</a:t>
            </a:r>
            <a:r>
              <a:rPr lang="en-US" sz="2400" dirty="0" smtClean="0">
                <a:solidFill>
                  <a:schemeClr val="accent5"/>
                </a:solidFill>
                <a:latin typeface="Calibri"/>
              </a:rPr>
              <a:t> </a:t>
            </a:r>
            <a:r>
              <a:rPr lang="en-US" sz="2400" dirty="0" err="1" smtClean="0">
                <a:solidFill>
                  <a:schemeClr val="accent5"/>
                </a:solidFill>
                <a:latin typeface="Calibri"/>
              </a:rPr>
              <a:t>Bday</a:t>
            </a:r>
            <a:r>
              <a:rPr lang="en-US" sz="2400" dirty="0" smtClean="0">
                <a:solidFill>
                  <a:schemeClr val="accent5"/>
                </a:solidFill>
                <a:latin typeface="Calibri"/>
              </a:rPr>
              <a:t>: 3 doses </a:t>
            </a:r>
          </a:p>
          <a:p>
            <a:r>
              <a:rPr lang="en-US" sz="2400" dirty="0" smtClean="0">
                <a:solidFill>
                  <a:schemeClr val="accent5"/>
                </a:solidFill>
                <a:latin typeface="Calibri"/>
              </a:rPr>
              <a:t>Immunocompromised: 3 doses </a:t>
            </a:r>
          </a:p>
        </p:txBody>
      </p:sp>
    </p:spTree>
    <p:extLst>
      <p:ext uri="{BB962C8B-B14F-4D97-AF65-F5344CB8AC3E}">
        <p14:creationId xmlns:p14="http://schemas.microsoft.com/office/powerpoint/2010/main" val="2820491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t>One or More Doses </a:t>
            </a:r>
            <a:r>
              <a:rPr lang="en-US" altLang="en-US" sz="3600" dirty="0" smtClean="0"/>
              <a:t>HPV </a:t>
            </a:r>
            <a:r>
              <a:rPr lang="en-US" altLang="en-US" sz="3600" dirty="0"/>
              <a:t>Vaccine </a:t>
            </a:r>
            <a:r>
              <a:rPr lang="en-US" altLang="en-US" sz="3600" dirty="0" smtClean="0"/>
              <a:t>Among </a:t>
            </a:r>
            <a:r>
              <a:rPr lang="en-US" altLang="en-US" sz="3600" dirty="0"/>
              <a:t>Females and Males 13-17 Years of Age, </a:t>
            </a:r>
            <a:r>
              <a:rPr lang="en-US" altLang="en-US" sz="3600" dirty="0" smtClean="0"/>
              <a:t>US</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l="1389" t="15333" r="52500" b="13556"/>
          <a:stretch/>
        </p:blipFill>
        <p:spPr>
          <a:xfrm>
            <a:off x="152400" y="1600200"/>
            <a:ext cx="8838658" cy="4259594"/>
          </a:xfrm>
          <a:prstGeom prst="rect">
            <a:avLst/>
          </a:prstGeom>
        </p:spPr>
      </p:pic>
      <p:sp>
        <p:nvSpPr>
          <p:cNvPr id="5" name="TextBox 4"/>
          <p:cNvSpPr txBox="1"/>
          <p:nvPr/>
        </p:nvSpPr>
        <p:spPr>
          <a:xfrm>
            <a:off x="2" y="6611785"/>
            <a:ext cx="3119765"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Source</a:t>
            </a:r>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CDC NIS Teen 2016. MMWR Aug 25, 2017</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21651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ltLang="en-US" sz="4000" dirty="0" smtClean="0">
                <a:ea typeface="ＭＳ Ｐゴシック"/>
                <a:cs typeface="ＭＳ Ｐゴシック"/>
              </a:rPr>
              <a:t>New York State HPV Vaccine 3 doses</a:t>
            </a:r>
            <a:r>
              <a:rPr lang="en-US" altLang="en-US" sz="4000" dirty="0">
                <a:ea typeface="ＭＳ Ｐゴシック"/>
                <a:cs typeface="ＭＳ Ｐゴシック"/>
              </a:rPr>
              <a:t/>
            </a:r>
            <a:br>
              <a:rPr lang="en-US" altLang="en-US" sz="4000" dirty="0">
                <a:ea typeface="ＭＳ Ｐゴシック"/>
                <a:cs typeface="ＭＳ Ｐゴシック"/>
              </a:rPr>
            </a:br>
            <a:r>
              <a:rPr lang="en-US" altLang="en-US" sz="4000" dirty="0">
                <a:ea typeface="ＭＳ Ｐゴシック"/>
                <a:cs typeface="ＭＳ Ｐゴシック"/>
              </a:rPr>
              <a:t>Girls 13-17 Years, by </a:t>
            </a:r>
            <a:r>
              <a:rPr lang="en-US" altLang="en-US" sz="4000" dirty="0" smtClean="0">
                <a:ea typeface="ＭＳ Ｐゴシック"/>
                <a:cs typeface="ＭＳ Ｐゴシック"/>
              </a:rPr>
              <a:t>County, 2015 </a:t>
            </a:r>
            <a:endParaRPr lang="en-US" sz="4000" dirty="0"/>
          </a:p>
        </p:txBody>
      </p:sp>
      <p:pic>
        <p:nvPicPr>
          <p:cNvPr id="849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1981200"/>
            <a:ext cx="9115097" cy="3779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705600" y="6248400"/>
            <a:ext cx="228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8600" y="6553200"/>
            <a:ext cx="2438400" cy="261610"/>
          </a:xfrm>
          <a:prstGeom prst="rect">
            <a:avLst/>
          </a:prstGeom>
          <a:noFill/>
        </p:spPr>
        <p:txBody>
          <a:bodyPr wrap="square" rtlCol="0">
            <a:spAutoFit/>
          </a:bodyPr>
          <a:lstStyle/>
          <a:p>
            <a:r>
              <a:rPr lang="en-US" sz="1100" dirty="0" smtClean="0"/>
              <a:t>Data Source: NYSIIS</a:t>
            </a:r>
            <a:endParaRPr lang="en-US" sz="1100" dirty="0"/>
          </a:p>
        </p:txBody>
      </p:sp>
    </p:spTree>
    <p:extLst>
      <p:ext uri="{BB962C8B-B14F-4D97-AF65-F5344CB8AC3E}">
        <p14:creationId xmlns:p14="http://schemas.microsoft.com/office/powerpoint/2010/main" val="1950715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ChangeArrowheads="1"/>
          </p:cNvSpPr>
          <p:nvPr/>
        </p:nvSpPr>
        <p:spPr bwMode="auto">
          <a:xfrm>
            <a:off x="87313" y="6298585"/>
            <a:ext cx="84010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sz="1000" dirty="0">
                <a:solidFill>
                  <a:srgbClr val="000000"/>
                </a:solidFill>
                <a:cs typeface="Arial" panose="020B0604020202020204" pitchFamily="34" charset="0"/>
              </a:rPr>
              <a:t>Source: NYC DOHMH Citywide Immunization Registry (numerators) and NYC DOHMH </a:t>
            </a:r>
            <a:r>
              <a:rPr lang="en-US" altLang="en-US" sz="1000" dirty="0" err="1">
                <a:solidFill>
                  <a:srgbClr val="000000"/>
                </a:solidFill>
                <a:cs typeface="Arial" panose="020B0604020202020204" pitchFamily="34" charset="0"/>
              </a:rPr>
              <a:t>Epiquery</a:t>
            </a:r>
            <a:r>
              <a:rPr lang="en-US" altLang="en-US" sz="1000" dirty="0">
                <a:solidFill>
                  <a:srgbClr val="000000"/>
                </a:solidFill>
                <a:cs typeface="Arial" panose="020B0604020202020204" pitchFamily="34" charset="0"/>
              </a:rPr>
              <a:t> and 2010 US Census (population estimates).</a:t>
            </a:r>
          </a:p>
          <a:p>
            <a:pPr eaLnBrk="0" fontAlgn="base" hangingPunct="0">
              <a:spcBef>
                <a:spcPct val="0"/>
              </a:spcBef>
              <a:spcAft>
                <a:spcPct val="0"/>
              </a:spcAft>
            </a:pPr>
            <a:r>
              <a:rPr lang="en-US" altLang="en-US" sz="1000" baseline="30000" dirty="0">
                <a:solidFill>
                  <a:srgbClr val="000000"/>
                </a:solidFill>
                <a:cs typeface="Arial" panose="020B0604020202020204" pitchFamily="34" charset="0"/>
              </a:rPr>
              <a:t>1</a:t>
            </a:r>
            <a:r>
              <a:rPr lang="en-US" altLang="en-US" sz="1000" dirty="0">
                <a:solidFill>
                  <a:srgbClr val="000000"/>
                </a:solidFill>
                <a:cs typeface="Arial" panose="020B0604020202020204" pitchFamily="34" charset="0"/>
              </a:rPr>
              <a:t> ACIP has recommended routine HPV vaccination for females ages 9-26 since 2006 and for males ages 11-21 since 2011.  </a:t>
            </a:r>
          </a:p>
          <a:p>
            <a:pPr eaLnBrk="0" fontAlgn="base" hangingPunct="0">
              <a:spcBef>
                <a:spcPct val="0"/>
              </a:spcBef>
              <a:spcAft>
                <a:spcPct val="0"/>
              </a:spcAft>
            </a:pPr>
            <a:r>
              <a:rPr lang="en-US" altLang="en-US" sz="1000" baseline="30000" dirty="0">
                <a:solidFill>
                  <a:srgbClr val="000000"/>
                </a:solidFill>
                <a:cs typeface="Arial" panose="020B0604020202020204" pitchFamily="34" charset="0"/>
              </a:rPr>
              <a:t>2  </a:t>
            </a:r>
            <a:r>
              <a:rPr lang="en-US" altLang="en-US" sz="1000" dirty="0">
                <a:solidFill>
                  <a:srgbClr val="000000"/>
                </a:solidFill>
                <a:cs typeface="Arial" panose="020B0604020202020204" pitchFamily="34" charset="0"/>
              </a:rPr>
              <a:t>Series can be completed with 2 or 3 doses depending on series initiation at &lt;15 years of age and interval between dose 1 and dose 2 is &gt;5 months</a:t>
            </a:r>
          </a:p>
          <a:p>
            <a:pPr eaLnBrk="0" fontAlgn="base" hangingPunct="0">
              <a:spcBef>
                <a:spcPct val="0"/>
              </a:spcBef>
              <a:spcAft>
                <a:spcPct val="0"/>
              </a:spcAft>
            </a:pPr>
            <a:endParaRPr lang="en-US" altLang="en-US" sz="1000" dirty="0">
              <a:solidFill>
                <a:prstClr val="black"/>
              </a:solidFill>
            </a:endParaRPr>
          </a:p>
        </p:txBody>
      </p:sp>
      <p:sp>
        <p:nvSpPr>
          <p:cNvPr id="21507" name="Title 1"/>
          <p:cNvSpPr>
            <a:spLocks noGrp="1"/>
          </p:cNvSpPr>
          <p:nvPr>
            <p:ph type="title"/>
          </p:nvPr>
        </p:nvSpPr>
        <p:spPr>
          <a:xfrm>
            <a:off x="628650" y="377825"/>
            <a:ext cx="7886700" cy="1325563"/>
          </a:xfrm>
        </p:spPr>
        <p:txBody>
          <a:bodyPr lIns="68580" tIns="34290" rIns="68580" bIns="34290"/>
          <a:lstStyle/>
          <a:p>
            <a:pPr eaLnBrk="1" hangingPunct="1"/>
            <a:r>
              <a:rPr lang="en-US" altLang="en-US" sz="3200" dirty="0" smtClean="0"/>
              <a:t>HPV Vaccine Coverage Among Females and Males 13-17 Years of Age, NYC</a:t>
            </a:r>
            <a:endParaRPr lang="en-US" altLang="en-US" sz="3200" dirty="0" smtClean="0">
              <a:solidFill>
                <a:srgbClr val="FF0000"/>
              </a:solidFill>
            </a:endParaRPr>
          </a:p>
        </p:txBody>
      </p:sp>
      <p:cxnSp>
        <p:nvCxnSpPr>
          <p:cNvPr id="5" name="Straight Connector 4"/>
          <p:cNvCxnSpPr/>
          <p:nvPr/>
        </p:nvCxnSpPr>
        <p:spPr>
          <a:xfrm>
            <a:off x="0" y="1517426"/>
            <a:ext cx="8488363" cy="206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p:cNvGraphicFramePr>
          <p:nvPr>
            <p:extLst/>
          </p:nvPr>
        </p:nvGraphicFramePr>
        <p:xfrm>
          <a:off x="566866" y="1566895"/>
          <a:ext cx="7648832" cy="458937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p:cNvCxnSpPr/>
          <p:nvPr/>
        </p:nvCxnSpPr>
        <p:spPr>
          <a:xfrm flipV="1">
            <a:off x="1565910" y="2137719"/>
            <a:ext cx="6949440" cy="0"/>
          </a:xfrm>
          <a:prstGeom prst="line">
            <a:avLst/>
          </a:prstGeom>
          <a:ln w="28575"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237720" y="1679100"/>
            <a:ext cx="3277629" cy="369332"/>
          </a:xfrm>
          <a:prstGeom prst="rect">
            <a:avLst/>
          </a:prstGeom>
          <a:solidFill>
            <a:schemeClr val="bg1"/>
          </a:solidFill>
        </p:spPr>
        <p:txBody>
          <a:bodyPr wrap="square" rtlCol="0">
            <a:spAutoFit/>
          </a:bodyPr>
          <a:lstStyle/>
          <a:p>
            <a:r>
              <a:rPr lang="en-US" dirty="0" smtClean="0">
                <a:solidFill>
                  <a:srgbClr val="FF0000"/>
                </a:solidFill>
              </a:rPr>
              <a:t>Healthy People 2020 Goal</a:t>
            </a:r>
            <a:endParaRPr lang="en-US" dirty="0">
              <a:solidFill>
                <a:srgbClr val="FF0000"/>
              </a:solidFill>
            </a:endParaRPr>
          </a:p>
        </p:txBody>
      </p:sp>
      <p:sp>
        <p:nvSpPr>
          <p:cNvPr id="2" name="TextBox 1"/>
          <p:cNvSpPr txBox="1"/>
          <p:nvPr/>
        </p:nvSpPr>
        <p:spPr>
          <a:xfrm>
            <a:off x="3768810" y="6092040"/>
            <a:ext cx="1260390" cy="246221"/>
          </a:xfrm>
          <a:prstGeom prst="rect">
            <a:avLst/>
          </a:prstGeom>
          <a:noFill/>
        </p:spPr>
        <p:txBody>
          <a:bodyPr wrap="square" rtlCol="0">
            <a:spAutoFit/>
          </a:bodyPr>
          <a:lstStyle/>
          <a:p>
            <a:r>
              <a:rPr lang="en-US" sz="1000" b="1" dirty="0" smtClean="0"/>
              <a:t>Quarter-Yea</a:t>
            </a:r>
            <a:r>
              <a:rPr lang="en-US" sz="1000" dirty="0" smtClean="0"/>
              <a:t>r</a:t>
            </a:r>
            <a:endParaRPr lang="en-US" sz="1000" dirty="0"/>
          </a:p>
        </p:txBody>
      </p:sp>
      <p:sp>
        <p:nvSpPr>
          <p:cNvPr id="8" name="TextBox 7"/>
          <p:cNvSpPr txBox="1"/>
          <p:nvPr/>
        </p:nvSpPr>
        <p:spPr>
          <a:xfrm>
            <a:off x="7477777" y="2176235"/>
            <a:ext cx="416646" cy="246221"/>
          </a:xfrm>
          <a:prstGeom prst="rect">
            <a:avLst/>
          </a:prstGeom>
          <a:noFill/>
        </p:spPr>
        <p:txBody>
          <a:bodyPr wrap="square" rtlCol="0">
            <a:spAutoFit/>
          </a:bodyPr>
          <a:lstStyle/>
          <a:p>
            <a:r>
              <a:rPr lang="en-US" sz="1000" dirty="0" smtClean="0"/>
              <a:t>78%</a:t>
            </a:r>
            <a:endParaRPr lang="en-US" sz="1000" dirty="0"/>
          </a:p>
        </p:txBody>
      </p:sp>
      <p:sp>
        <p:nvSpPr>
          <p:cNvPr id="9" name="TextBox 8"/>
          <p:cNvSpPr txBox="1"/>
          <p:nvPr/>
        </p:nvSpPr>
        <p:spPr>
          <a:xfrm>
            <a:off x="7926943" y="2293379"/>
            <a:ext cx="420832" cy="246221"/>
          </a:xfrm>
          <a:prstGeom prst="rect">
            <a:avLst/>
          </a:prstGeom>
          <a:noFill/>
        </p:spPr>
        <p:txBody>
          <a:bodyPr wrap="square" rtlCol="0">
            <a:spAutoFit/>
          </a:bodyPr>
          <a:lstStyle/>
          <a:p>
            <a:r>
              <a:rPr lang="en-US" sz="1000" dirty="0" smtClean="0"/>
              <a:t>74%</a:t>
            </a:r>
            <a:endParaRPr lang="en-US" sz="1000" dirty="0"/>
          </a:p>
        </p:txBody>
      </p:sp>
      <p:sp>
        <p:nvSpPr>
          <p:cNvPr id="10" name="TextBox 9"/>
          <p:cNvSpPr txBox="1"/>
          <p:nvPr/>
        </p:nvSpPr>
        <p:spPr>
          <a:xfrm>
            <a:off x="7488168" y="2719878"/>
            <a:ext cx="406255" cy="246221"/>
          </a:xfrm>
          <a:prstGeom prst="rect">
            <a:avLst/>
          </a:prstGeom>
          <a:noFill/>
        </p:spPr>
        <p:txBody>
          <a:bodyPr wrap="square" rtlCol="0">
            <a:spAutoFit/>
          </a:bodyPr>
          <a:lstStyle/>
          <a:p>
            <a:r>
              <a:rPr lang="en-US" sz="1000" dirty="0" smtClean="0"/>
              <a:t>62%</a:t>
            </a:r>
            <a:endParaRPr lang="en-US" sz="1000" dirty="0"/>
          </a:p>
        </p:txBody>
      </p:sp>
      <p:sp>
        <p:nvSpPr>
          <p:cNvPr id="11" name="TextBox 10"/>
          <p:cNvSpPr txBox="1"/>
          <p:nvPr/>
        </p:nvSpPr>
        <p:spPr>
          <a:xfrm>
            <a:off x="7926943" y="3038580"/>
            <a:ext cx="458210" cy="246221"/>
          </a:xfrm>
          <a:prstGeom prst="rect">
            <a:avLst/>
          </a:prstGeom>
          <a:noFill/>
        </p:spPr>
        <p:txBody>
          <a:bodyPr wrap="square" rtlCol="0">
            <a:spAutoFit/>
          </a:bodyPr>
          <a:lstStyle/>
          <a:p>
            <a:r>
              <a:rPr lang="en-US" sz="1000" dirty="0" smtClean="0"/>
              <a:t>57%</a:t>
            </a:r>
            <a:endParaRPr lang="en-US" sz="1000" dirty="0"/>
          </a:p>
        </p:txBody>
      </p:sp>
    </p:spTree>
    <p:extLst>
      <p:ext uri="{BB962C8B-B14F-4D97-AF65-F5344CB8AC3E}">
        <p14:creationId xmlns:p14="http://schemas.microsoft.com/office/powerpoint/2010/main" val="131197589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222"/>
          <p:cNvSpPr>
            <a:spLocks noGrp="1"/>
          </p:cNvSpPr>
          <p:nvPr>
            <p:ph type="title"/>
          </p:nvPr>
        </p:nvSpPr>
        <p:spPr>
          <a:xfrm>
            <a:off x="381000" y="381000"/>
            <a:ext cx="8289925" cy="896938"/>
          </a:xfrm>
        </p:spPr>
        <p:txBody>
          <a:bodyPr/>
          <a:lstStyle/>
          <a:p>
            <a:pPr defTabSz="904875"/>
            <a:r>
              <a:rPr lang="en-US" altLang="en-US" sz="3800" dirty="0" smtClean="0">
                <a:sym typeface="Calibri" pitchFamily="34" charset="0"/>
              </a:rPr>
              <a:t>Disparities in HPV Vaccine Coverage, NYC, Series Complete</a:t>
            </a:r>
          </a:p>
        </p:txBody>
      </p:sp>
      <p:sp>
        <p:nvSpPr>
          <p:cNvPr id="54312" name="Shape 228"/>
          <p:cNvSpPr>
            <a:spLocks noChangeArrowheads="1"/>
          </p:cNvSpPr>
          <p:nvPr/>
        </p:nvSpPr>
        <p:spPr bwMode="auto">
          <a:xfrm>
            <a:off x="3124200" y="1905000"/>
            <a:ext cx="1328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a:spcBef>
                <a:spcPct val="20000"/>
              </a:spcBef>
              <a:buClr>
                <a:schemeClr val="folHlink"/>
              </a:buClr>
              <a:buChar char="•"/>
              <a:defRPr sz="3200">
                <a:solidFill>
                  <a:srgbClr val="000000"/>
                </a:solidFill>
                <a:latin typeface="Arial" charset="0"/>
                <a:ea typeface="ＭＳ Ｐゴシック" pitchFamily="34" charset="-128"/>
              </a:defRPr>
            </a:lvl1pPr>
            <a:lvl2pPr marL="742950" indent="-285750">
              <a:spcBef>
                <a:spcPct val="20000"/>
              </a:spcBef>
              <a:buClr>
                <a:schemeClr val="folHlink"/>
              </a:buClr>
              <a:buChar char="–"/>
              <a:defRPr sz="2800">
                <a:solidFill>
                  <a:srgbClr val="000000"/>
                </a:solidFill>
                <a:latin typeface="Arial" charset="0"/>
                <a:ea typeface="ＭＳ Ｐゴシック" pitchFamily="34" charset="-128"/>
              </a:defRPr>
            </a:lvl2pPr>
            <a:lvl3pPr marL="1143000" indent="-228600">
              <a:spcBef>
                <a:spcPct val="20000"/>
              </a:spcBef>
              <a:buClr>
                <a:schemeClr val="folHlink"/>
              </a:buClr>
              <a:buChar char="•"/>
              <a:defRPr sz="2400">
                <a:solidFill>
                  <a:srgbClr val="000000"/>
                </a:solidFill>
                <a:latin typeface="Arial" charset="0"/>
                <a:ea typeface="ＭＳ Ｐゴシック" pitchFamily="34" charset="-128"/>
              </a:defRPr>
            </a:lvl3pPr>
            <a:lvl4pPr marL="1600200" indent="-228600">
              <a:spcBef>
                <a:spcPct val="20000"/>
              </a:spcBef>
              <a:buClr>
                <a:schemeClr val="folHlink"/>
              </a:buClr>
              <a:buChar char="–"/>
              <a:defRPr sz="2000">
                <a:solidFill>
                  <a:srgbClr val="000000"/>
                </a:solidFill>
                <a:latin typeface="Arial" charset="0"/>
                <a:ea typeface="ＭＳ Ｐゴシック" pitchFamily="34" charset="-128"/>
              </a:defRPr>
            </a:lvl4pPr>
            <a:lvl5pPr marL="2057400" indent="-228600">
              <a:spcBef>
                <a:spcPct val="20000"/>
              </a:spcBef>
              <a:buClr>
                <a:schemeClr val="folHlink"/>
              </a:buClr>
              <a:buChar char="»"/>
              <a:defRPr sz="2000">
                <a:solidFill>
                  <a:srgbClr val="000000"/>
                </a:solidFill>
                <a:latin typeface="Arial" charset="0"/>
                <a:ea typeface="ＭＳ Ｐゴシック" pitchFamily="34" charset="-128"/>
              </a:defRPr>
            </a:lvl5pPr>
            <a:lvl6pPr marL="2514600" indent="-228600" eaLnBrk="0" fontAlgn="base" hangingPunct="0">
              <a:spcBef>
                <a:spcPct val="20000"/>
              </a:spcBef>
              <a:spcAft>
                <a:spcPct val="0"/>
              </a:spcAft>
              <a:buClr>
                <a:schemeClr val="folHlink"/>
              </a:buClr>
              <a:buChar char="»"/>
              <a:defRPr sz="2000">
                <a:solidFill>
                  <a:srgbClr val="000000"/>
                </a:solidFill>
                <a:latin typeface="Arial" charset="0"/>
                <a:ea typeface="ＭＳ Ｐゴシック" pitchFamily="34" charset="-128"/>
              </a:defRPr>
            </a:lvl6pPr>
            <a:lvl7pPr marL="2971800" indent="-228600" eaLnBrk="0" fontAlgn="base" hangingPunct="0">
              <a:spcBef>
                <a:spcPct val="20000"/>
              </a:spcBef>
              <a:spcAft>
                <a:spcPct val="0"/>
              </a:spcAft>
              <a:buClr>
                <a:schemeClr val="folHlink"/>
              </a:buClr>
              <a:buChar char="»"/>
              <a:defRPr sz="2000">
                <a:solidFill>
                  <a:srgbClr val="000000"/>
                </a:solidFill>
                <a:latin typeface="Arial" charset="0"/>
                <a:ea typeface="ＭＳ Ｐゴシック" pitchFamily="34" charset="-128"/>
              </a:defRPr>
            </a:lvl7pPr>
            <a:lvl8pPr marL="3429000" indent="-228600" eaLnBrk="0" fontAlgn="base" hangingPunct="0">
              <a:spcBef>
                <a:spcPct val="20000"/>
              </a:spcBef>
              <a:spcAft>
                <a:spcPct val="0"/>
              </a:spcAft>
              <a:buClr>
                <a:schemeClr val="folHlink"/>
              </a:buClr>
              <a:buChar char="»"/>
              <a:defRPr sz="2000">
                <a:solidFill>
                  <a:srgbClr val="000000"/>
                </a:solidFill>
                <a:latin typeface="Arial" charset="0"/>
                <a:ea typeface="ＭＳ Ｐゴシック" pitchFamily="34" charset="-128"/>
              </a:defRPr>
            </a:lvl8pPr>
            <a:lvl9pPr marL="3886200" indent="-228600" eaLnBrk="0" fontAlgn="base" hangingPunct="0">
              <a:spcBef>
                <a:spcPct val="20000"/>
              </a:spcBef>
              <a:spcAft>
                <a:spcPct val="0"/>
              </a:spcAft>
              <a:buClr>
                <a:schemeClr val="folHlink"/>
              </a:buClr>
              <a:buChar char="»"/>
              <a:defRPr sz="2000">
                <a:solidFill>
                  <a:srgbClr val="000000"/>
                </a:solidFill>
                <a:latin typeface="Arial" charset="0"/>
                <a:ea typeface="ＭＳ Ｐゴシック" pitchFamily="34" charset="-128"/>
              </a:defRPr>
            </a:lvl9pPr>
          </a:lstStyle>
          <a:p>
            <a:pPr>
              <a:spcBef>
                <a:spcPct val="0"/>
              </a:spcBef>
              <a:buClrTx/>
              <a:buFontTx/>
              <a:buNone/>
            </a:pPr>
            <a:r>
              <a:rPr lang="en-US" altLang="en-US" sz="2000" b="1" u="sng" dirty="0"/>
              <a:t>Females</a:t>
            </a:r>
          </a:p>
        </p:txBody>
      </p:sp>
      <p:sp>
        <p:nvSpPr>
          <p:cNvPr id="2" name="Rectangle 1"/>
          <p:cNvSpPr/>
          <p:nvPr/>
        </p:nvSpPr>
        <p:spPr>
          <a:xfrm>
            <a:off x="6705600" y="6248400"/>
            <a:ext cx="2286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3"/>
          <p:cNvPicPr>
            <a:picLocks noGrp="1" noChangeAspect="1"/>
          </p:cNvPicPr>
          <p:nvPr>
            <p:ph idx="1"/>
          </p:nvPr>
        </p:nvPicPr>
        <p:blipFill>
          <a:blip r:embed="rId3"/>
          <a:stretch>
            <a:fillRect/>
          </a:stretch>
        </p:blipFill>
        <p:spPr>
          <a:xfrm>
            <a:off x="990600" y="1371600"/>
            <a:ext cx="7265276" cy="5599591"/>
          </a:xfrm>
          <a:prstGeom prst="rect">
            <a:avLst/>
          </a:prstGeom>
        </p:spPr>
      </p:pic>
    </p:spTree>
    <p:extLst>
      <p:ext uri="{BB962C8B-B14F-4D97-AF65-F5344CB8AC3E}">
        <p14:creationId xmlns:p14="http://schemas.microsoft.com/office/powerpoint/2010/main" val="760295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smtClean="0">
                <a:solidFill>
                  <a:srgbClr val="1559BD"/>
                </a:solidFill>
              </a:rPr>
              <a:t>Disclosures</a:t>
            </a:r>
            <a:endParaRPr lang="en-US" sz="4000" dirty="0">
              <a:solidFill>
                <a:srgbClr val="1559BD"/>
              </a:solidFill>
            </a:endParaRPr>
          </a:p>
        </p:txBody>
      </p:sp>
      <p:sp>
        <p:nvSpPr>
          <p:cNvPr id="5" name="Content Placeholder 4"/>
          <p:cNvSpPr>
            <a:spLocks noGrp="1"/>
          </p:cNvSpPr>
          <p:nvPr>
            <p:ph idx="1"/>
          </p:nvPr>
        </p:nvSpPr>
        <p:spPr/>
        <p:txBody>
          <a:bodyPr/>
          <a:lstStyle/>
          <a:p>
            <a:pPr marL="0" indent="0">
              <a:buNone/>
            </a:pPr>
            <a:r>
              <a:rPr lang="en-US" dirty="0" smtClean="0">
                <a:solidFill>
                  <a:schemeClr val="accent5"/>
                </a:solidFill>
              </a:rPr>
              <a:t>I have no financial disclosures.</a:t>
            </a:r>
            <a:endParaRPr lang="en-US" dirty="0">
              <a:solidFill>
                <a:schemeClr val="accent5"/>
              </a:solidFill>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1"/>
          <p:cNvSpPr>
            <a:spLocks noChangeArrowheads="1"/>
          </p:cNvSpPr>
          <p:nvPr/>
        </p:nvSpPr>
        <p:spPr bwMode="auto">
          <a:xfrm>
            <a:off x="371475" y="6149975"/>
            <a:ext cx="8401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r>
              <a:rPr lang="en-US" altLang="en-US" sz="1100"/>
              <a:t>Tdap, MCV4, and first HPV doses administered to 11 year-olds each month from January 2005 – April 2017. Overall Tdap and MCV4 doses are shown. HPV vaccine doses are reported separately for males and females.</a:t>
            </a:r>
          </a:p>
          <a:p>
            <a:r>
              <a:rPr lang="en-US" altLang="en-US" sz="1100">
                <a:solidFill>
                  <a:srgbClr val="000000"/>
                </a:solidFill>
                <a:cs typeface="Arial" pitchFamily="34" charset="0"/>
              </a:rPr>
              <a:t>Reference: Sull M, et al. Pediatrics, 2014;134(6):e1576-1583</a:t>
            </a:r>
          </a:p>
        </p:txBody>
      </p:sp>
      <p:sp>
        <p:nvSpPr>
          <p:cNvPr id="13315" name="Title 1"/>
          <p:cNvSpPr>
            <a:spLocks noGrp="1"/>
          </p:cNvSpPr>
          <p:nvPr>
            <p:ph type="title"/>
          </p:nvPr>
        </p:nvSpPr>
        <p:spPr>
          <a:xfrm>
            <a:off x="628650" y="355600"/>
            <a:ext cx="7886700" cy="1325563"/>
          </a:xfrm>
        </p:spPr>
        <p:txBody>
          <a:bodyPr lIns="68580" tIns="34290" rIns="68580" bIns="34290"/>
          <a:lstStyle/>
          <a:p>
            <a:pPr eaLnBrk="1" hangingPunct="1"/>
            <a:r>
              <a:rPr lang="en-US" altLang="en-US" smtClean="0"/>
              <a:t>Missed Opportunities for HPV Vaccine Administration, NYC </a:t>
            </a:r>
            <a:endParaRPr lang="en-US" altLang="en-US" smtClean="0">
              <a:solidFill>
                <a:srgbClr val="FF0000"/>
              </a:solidFill>
            </a:endParaRPr>
          </a:p>
        </p:txBody>
      </p:sp>
      <p:cxnSp>
        <p:nvCxnSpPr>
          <p:cNvPr id="5" name="Straight Connector 4"/>
          <p:cNvCxnSpPr/>
          <p:nvPr/>
        </p:nvCxnSpPr>
        <p:spPr>
          <a:xfrm>
            <a:off x="50800" y="1482725"/>
            <a:ext cx="8488363" cy="2063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p:cNvGraphicFramePr>
          <p:nvPr/>
        </p:nvGraphicFramePr>
        <p:xfrm>
          <a:off x="371475" y="1694575"/>
          <a:ext cx="8401050" cy="41852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1739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458200" cy="1143000"/>
          </a:xfrm>
        </p:spPr>
        <p:txBody>
          <a:bodyPr>
            <a:normAutofit/>
          </a:bodyPr>
          <a:lstStyle/>
          <a:p>
            <a:r>
              <a:rPr lang="en-US" sz="3200" dirty="0"/>
              <a:t>Parents of unvaccinated girls – top reasons </a:t>
            </a:r>
            <a:r>
              <a:rPr lang="en-US" sz="3200" dirty="0" smtClean="0"/>
              <a:t/>
            </a:r>
            <a:br>
              <a:rPr lang="en-US" sz="3200" dirty="0" smtClean="0"/>
            </a:br>
            <a:r>
              <a:rPr lang="en-US" sz="3200" dirty="0" smtClean="0"/>
              <a:t>for </a:t>
            </a:r>
            <a:r>
              <a:rPr lang="en-US" sz="3200" dirty="0"/>
              <a:t>not starting HPV vaccine series</a:t>
            </a:r>
          </a:p>
        </p:txBody>
      </p:sp>
      <p:graphicFrame>
        <p:nvGraphicFramePr>
          <p:cNvPr id="6" name="Chart Placeholder 2"/>
          <p:cNvGraphicFramePr>
            <a:graphicFrameLocks/>
          </p:cNvGraphicFramePr>
          <p:nvPr>
            <p:extLst/>
          </p:nvPr>
        </p:nvGraphicFramePr>
        <p:xfrm>
          <a:off x="304801" y="13716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3" name="Oval 2"/>
          <p:cNvSpPr/>
          <p:nvPr/>
        </p:nvSpPr>
        <p:spPr>
          <a:xfrm>
            <a:off x="914400" y="2209800"/>
            <a:ext cx="22098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 Placeholder 5"/>
          <p:cNvSpPr txBox="1">
            <a:spLocks/>
          </p:cNvSpPr>
          <p:nvPr/>
        </p:nvSpPr>
        <p:spPr bwMode="auto">
          <a:xfrm>
            <a:off x="-34636" y="6629400"/>
            <a:ext cx="2819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EA5F00"/>
              </a:buClr>
              <a:buFont typeface="Wingdings" pitchFamily="2" charset="2"/>
              <a:buNone/>
            </a:pPr>
            <a:r>
              <a:rPr lang="en-US" sz="1200" dirty="0" smtClean="0">
                <a:solidFill>
                  <a:srgbClr val="DDDDDD">
                    <a:lumMod val="50000"/>
                  </a:srgbClr>
                </a:solidFill>
                <a:latin typeface="Calibri"/>
              </a:rPr>
              <a:t>Stokley et al. </a:t>
            </a:r>
            <a:r>
              <a:rPr lang="en-US" sz="1200" i="1" dirty="0" smtClean="0">
                <a:solidFill>
                  <a:srgbClr val="DDDDDD">
                    <a:lumMod val="50000"/>
                  </a:srgbClr>
                </a:solidFill>
                <a:latin typeface="Calibri"/>
              </a:rPr>
              <a:t>MMWR</a:t>
            </a:r>
            <a:r>
              <a:rPr lang="en-US" sz="1200" dirty="0" smtClean="0">
                <a:solidFill>
                  <a:srgbClr val="DDDDDD">
                    <a:lumMod val="50000"/>
                  </a:srgbClr>
                </a:solidFill>
                <a:latin typeface="Calibri"/>
              </a:rPr>
              <a:t>. 2014.</a:t>
            </a:r>
            <a:endParaRPr lang="en-US" sz="1200" dirty="0">
              <a:solidFill>
                <a:srgbClr val="DDDDDD">
                  <a:lumMod val="50000"/>
                </a:srgbClr>
              </a:solidFill>
              <a:latin typeface="Calibri"/>
            </a:endParaRPr>
          </a:p>
        </p:txBody>
      </p:sp>
    </p:spTree>
    <p:extLst>
      <p:ext uri="{BB962C8B-B14F-4D97-AF65-F5344CB8AC3E}">
        <p14:creationId xmlns:p14="http://schemas.microsoft.com/office/powerpoint/2010/main" val="17601855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r>
              <a:rPr lang="en-US" sz="4000" dirty="0" smtClean="0"/>
              <a:t>Value Parents Place on the Vaccines</a:t>
            </a:r>
            <a:endParaRPr lang="en-US" sz="4000" dirty="0"/>
          </a:p>
        </p:txBody>
      </p:sp>
      <p:graphicFrame>
        <p:nvGraphicFramePr>
          <p:cNvPr id="5" name="Content Placeholder 4"/>
          <p:cNvGraphicFramePr>
            <a:graphicFrameLocks noGrp="1"/>
          </p:cNvGraphicFramePr>
          <p:nvPr>
            <p:ph idx="1"/>
            <p:extLst/>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4294967295"/>
          </p:nvPr>
        </p:nvSpPr>
        <p:spPr>
          <a:xfrm>
            <a:off x="0" y="6629400"/>
            <a:ext cx="8229600" cy="228600"/>
          </a:xfrm>
          <a:prstGeom prst="rect">
            <a:avLst/>
          </a:prstGeom>
        </p:spPr>
        <p:txBody>
          <a:bodyPr>
            <a:noAutofit/>
          </a:bodyPr>
          <a:lstStyle/>
          <a:p>
            <a:pPr marL="0" indent="0">
              <a:buNone/>
            </a:pPr>
            <a:r>
              <a:rPr lang="en-US" sz="1200" b="0" dirty="0" smtClean="0"/>
              <a:t>Adapted from Healy et al.  </a:t>
            </a:r>
            <a:r>
              <a:rPr lang="en-US" sz="1200" b="0" i="1" dirty="0" smtClean="0"/>
              <a:t>Vaccine</a:t>
            </a:r>
            <a:r>
              <a:rPr lang="en-US" sz="1200" b="0" dirty="0" smtClean="0"/>
              <a:t>. 2014.</a:t>
            </a:r>
            <a:endParaRPr lang="en-US" sz="1200" b="0" dirty="0"/>
          </a:p>
        </p:txBody>
      </p:sp>
    </p:spTree>
    <p:extLst>
      <p:ext uri="{BB962C8B-B14F-4D97-AF65-F5344CB8AC3E}">
        <p14:creationId xmlns:p14="http://schemas.microsoft.com/office/powerpoint/2010/main" val="3864917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pPr>
              <a:lnSpc>
                <a:spcPct val="100000"/>
              </a:lnSpc>
            </a:pPr>
            <a:r>
              <a:rPr lang="en-US" sz="4800" dirty="0" smtClean="0"/>
              <a:t>Clinician Estimations</a:t>
            </a:r>
            <a:endParaRPr lang="en-US" sz="4800" dirty="0"/>
          </a:p>
        </p:txBody>
      </p:sp>
      <p:graphicFrame>
        <p:nvGraphicFramePr>
          <p:cNvPr id="5" name="Content Placeholder 4"/>
          <p:cNvGraphicFramePr>
            <a:graphicFrameLocks noGrp="1"/>
          </p:cNvGraphicFramePr>
          <p:nvPr>
            <p:ph idx="1"/>
            <p:extLst/>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dirty="0" smtClean="0">
                <a:solidFill>
                  <a:srgbClr val="DDDDDD">
                    <a:lumMod val="50000"/>
                  </a:srgbClr>
                </a:solidFill>
              </a:rPr>
              <a:t>Adapted from Healy et al.  </a:t>
            </a:r>
            <a:r>
              <a:rPr lang="en-US" sz="1200" b="0" i="1" dirty="0" smtClean="0">
                <a:solidFill>
                  <a:srgbClr val="DDDDDD">
                    <a:lumMod val="50000"/>
                  </a:srgbClr>
                </a:solidFill>
              </a:rPr>
              <a:t>Vaccine</a:t>
            </a:r>
            <a:r>
              <a:rPr lang="en-US" sz="1200" b="0" dirty="0" smtClean="0">
                <a:solidFill>
                  <a:srgbClr val="DDDDDD">
                    <a:lumMod val="50000"/>
                  </a:srgbClr>
                </a:solidFill>
              </a:rPr>
              <a:t>. 2014.</a:t>
            </a:r>
            <a:endParaRPr lang="en-US" sz="1200" b="0" dirty="0">
              <a:solidFill>
                <a:srgbClr val="DDDDDD">
                  <a:lumMod val="50000"/>
                </a:srgbClr>
              </a:solidFill>
            </a:endParaRPr>
          </a:p>
        </p:txBody>
      </p:sp>
    </p:spTree>
    <p:extLst>
      <p:ext uri="{BB962C8B-B14F-4D97-AF65-F5344CB8AC3E}">
        <p14:creationId xmlns:p14="http://schemas.microsoft.com/office/powerpoint/2010/main" val="4030612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100000"/>
              </a:lnSpc>
            </a:pPr>
            <a:r>
              <a:rPr lang="en-US" dirty="0"/>
              <a:t>Clinicians </a:t>
            </a:r>
            <a:r>
              <a:rPr lang="en-US" dirty="0" smtClean="0"/>
              <a:t>Underestimate </a:t>
            </a:r>
            <a:r>
              <a:rPr lang="en-US" dirty="0"/>
              <a:t>the </a:t>
            </a:r>
            <a:r>
              <a:rPr lang="en-US" dirty="0" smtClean="0"/>
              <a:t>Value </a:t>
            </a:r>
            <a:r>
              <a:rPr lang="en-US" dirty="0"/>
              <a:t>P</a:t>
            </a:r>
            <a:r>
              <a:rPr lang="en-US" dirty="0" smtClean="0"/>
              <a:t>arents </a:t>
            </a:r>
            <a:r>
              <a:rPr lang="en-US" dirty="0"/>
              <a:t>P</a:t>
            </a:r>
            <a:r>
              <a:rPr lang="en-US" dirty="0" smtClean="0"/>
              <a:t>lace </a:t>
            </a:r>
            <a:r>
              <a:rPr lang="en-US" dirty="0"/>
              <a:t>on HPV </a:t>
            </a:r>
            <a:r>
              <a:rPr lang="en-US" dirty="0" smtClean="0"/>
              <a:t>Vaccine</a:t>
            </a:r>
            <a:endParaRPr lang="en-US" dirty="0"/>
          </a:p>
        </p:txBody>
      </p:sp>
      <p:graphicFrame>
        <p:nvGraphicFramePr>
          <p:cNvPr id="5" name="Content Placeholder 4"/>
          <p:cNvGraphicFramePr>
            <a:graphicFrameLocks noGrp="1"/>
          </p:cNvGraphicFramePr>
          <p:nvPr>
            <p:ph idx="1"/>
            <p:extLst/>
          </p:nvPr>
        </p:nvGraphicFramePr>
        <p:xfrm>
          <a:off x="457200" y="1600204"/>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3"/>
          <p:cNvSpPr txBox="1">
            <a:spLocks/>
          </p:cNvSpPr>
          <p:nvPr/>
        </p:nvSpPr>
        <p:spPr>
          <a:xfrm>
            <a:off x="0" y="6629400"/>
            <a:ext cx="8229600" cy="228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3" pitchFamily="18" charset="2"/>
              <a:buNone/>
            </a:pPr>
            <a:r>
              <a:rPr lang="en-US" sz="1200" b="0" dirty="0" smtClean="0">
                <a:solidFill>
                  <a:srgbClr val="DDDDDD">
                    <a:lumMod val="50000"/>
                  </a:srgbClr>
                </a:solidFill>
              </a:rPr>
              <a:t>Adapted from Healy et al.  </a:t>
            </a:r>
            <a:r>
              <a:rPr lang="en-US" sz="1200" b="0" i="1" dirty="0" smtClean="0">
                <a:solidFill>
                  <a:srgbClr val="DDDDDD">
                    <a:lumMod val="50000"/>
                  </a:srgbClr>
                </a:solidFill>
              </a:rPr>
              <a:t>Vaccine</a:t>
            </a:r>
            <a:r>
              <a:rPr lang="en-US" sz="1200" b="0" dirty="0" smtClean="0">
                <a:solidFill>
                  <a:srgbClr val="DDDDDD">
                    <a:lumMod val="50000"/>
                  </a:srgbClr>
                </a:solidFill>
              </a:rPr>
              <a:t>. 2014.</a:t>
            </a:r>
            <a:endParaRPr lang="en-US" sz="1200" b="0" dirty="0">
              <a:solidFill>
                <a:srgbClr val="DDDDDD">
                  <a:lumMod val="50000"/>
                </a:srgbClr>
              </a:solidFill>
            </a:endParaRPr>
          </a:p>
        </p:txBody>
      </p:sp>
    </p:spTree>
    <p:extLst>
      <p:ext uri="{BB962C8B-B14F-4D97-AF65-F5344CB8AC3E}">
        <p14:creationId xmlns:p14="http://schemas.microsoft.com/office/powerpoint/2010/main" val="2749893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Perceptions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s://ars.els-cdn.com/content/image/1-s2.0-S2405852117300484-gr1_lr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990600"/>
            <a:ext cx="9067800" cy="561806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553200"/>
            <a:ext cx="9220200" cy="246221"/>
          </a:xfrm>
          <a:prstGeom prst="rect">
            <a:avLst/>
          </a:prstGeom>
          <a:noFill/>
        </p:spPr>
        <p:txBody>
          <a:bodyPr wrap="square" rtlCol="0">
            <a:spAutoFit/>
          </a:bodyPr>
          <a:lstStyle/>
          <a:p>
            <a:r>
              <a:rPr lang="en-US" sz="1000" dirty="0" smtClean="0">
                <a:solidFill>
                  <a:prstClr val="black"/>
                </a:solidFill>
              </a:rPr>
              <a:t>Tatar et al. Psychosocial correlates of HPV vaccine acceptability in college males: A cross-sectional exploratory study. Papillomavirus Research 4 (2017).</a:t>
            </a:r>
            <a:endParaRPr lang="en-US" sz="1000" dirty="0">
              <a:solidFill>
                <a:prstClr val="black"/>
              </a:solidFill>
            </a:endParaRPr>
          </a:p>
        </p:txBody>
      </p:sp>
    </p:spTree>
    <p:extLst>
      <p:ext uri="{BB962C8B-B14F-4D97-AF65-F5344CB8AC3E}">
        <p14:creationId xmlns:p14="http://schemas.microsoft.com/office/powerpoint/2010/main" val="114954526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8-28 at 12.01.53 PM.png"/>
          <p:cNvPicPr>
            <a:picLocks noChangeAspect="1"/>
          </p:cNvPicPr>
          <p:nvPr/>
        </p:nvPicPr>
        <p:blipFill rotWithShape="1">
          <a:blip r:embed="rId3">
            <a:extLst>
              <a:ext uri="{28A0092B-C50C-407E-A947-70E740481C1C}">
                <a14:useLocalDpi xmlns:a14="http://schemas.microsoft.com/office/drawing/2010/main" val="0"/>
              </a:ext>
            </a:extLst>
          </a:blip>
          <a:srcRect t="-1" b="223"/>
          <a:stretch/>
        </p:blipFill>
        <p:spPr>
          <a:xfrm>
            <a:off x="0" y="1294152"/>
            <a:ext cx="9144000" cy="1761501"/>
          </a:xfrm>
          <a:prstGeom prst="rect">
            <a:avLst/>
          </a:prstGeom>
        </p:spPr>
      </p:pic>
      <p:sp>
        <p:nvSpPr>
          <p:cNvPr id="2" name="Title 1"/>
          <p:cNvSpPr>
            <a:spLocks noGrp="1"/>
          </p:cNvSpPr>
          <p:nvPr>
            <p:ph type="title"/>
          </p:nvPr>
        </p:nvSpPr>
        <p:spPr>
          <a:xfrm>
            <a:off x="0" y="451577"/>
            <a:ext cx="9144000" cy="779700"/>
          </a:xfrm>
        </p:spPr>
        <p:txBody>
          <a:bodyPr/>
          <a:lstStyle/>
          <a:p>
            <a:pPr algn="ctr"/>
            <a:r>
              <a:rPr lang="en-US" sz="4000" dirty="0">
                <a:cs typeface="Calibri"/>
              </a:rPr>
              <a:t>How </a:t>
            </a:r>
            <a:r>
              <a:rPr lang="en-US" sz="4000" dirty="0" smtClean="0">
                <a:cs typeface="Calibri"/>
              </a:rPr>
              <a:t>Should </a:t>
            </a:r>
            <a:r>
              <a:rPr lang="en-US" sz="4000" dirty="0">
                <a:cs typeface="Calibri"/>
              </a:rPr>
              <a:t>W</a:t>
            </a:r>
            <a:r>
              <a:rPr lang="en-US" sz="4000" dirty="0" smtClean="0">
                <a:cs typeface="Calibri"/>
              </a:rPr>
              <a:t>e </a:t>
            </a:r>
            <a:r>
              <a:rPr lang="en-US" sz="4000" dirty="0">
                <a:cs typeface="Calibri"/>
              </a:rPr>
              <a:t>I</a:t>
            </a:r>
            <a:r>
              <a:rPr lang="en-US" sz="4000" dirty="0" smtClean="0">
                <a:cs typeface="Calibri"/>
              </a:rPr>
              <a:t>ntroduce the </a:t>
            </a:r>
            <a:r>
              <a:rPr lang="en-US" sz="4000" dirty="0">
                <a:cs typeface="Calibri"/>
              </a:rPr>
              <a:t>V</a:t>
            </a:r>
            <a:r>
              <a:rPr lang="en-US" sz="4000" dirty="0" smtClean="0">
                <a:cs typeface="Calibri"/>
              </a:rPr>
              <a:t>accine</a:t>
            </a:r>
            <a:r>
              <a:rPr lang="en-US" sz="4000" dirty="0">
                <a:cs typeface="Calibri"/>
              </a:rPr>
              <a:t>?</a:t>
            </a:r>
            <a:endParaRPr lang="en-US" sz="4000" b="0" cap="none" dirty="0">
              <a:solidFill>
                <a:schemeClr val="tx1"/>
              </a:solidFill>
              <a:cs typeface="Calibri"/>
            </a:endParaRPr>
          </a:p>
        </p:txBody>
      </p:sp>
      <p:sp>
        <p:nvSpPr>
          <p:cNvPr id="5" name="Rectangle 4"/>
          <p:cNvSpPr/>
          <p:nvPr/>
        </p:nvSpPr>
        <p:spPr>
          <a:xfrm>
            <a:off x="2912133" y="3022128"/>
            <a:ext cx="3144982" cy="6705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690" y="3177877"/>
            <a:ext cx="7786624" cy="2828627"/>
          </a:xfrm>
          <a:prstGeom prst="rect">
            <a:avLst/>
          </a:prstGeom>
        </p:spPr>
      </p:pic>
    </p:spTree>
    <p:extLst>
      <p:ext uri="{BB962C8B-B14F-4D97-AF65-F5344CB8AC3E}">
        <p14:creationId xmlns:p14="http://schemas.microsoft.com/office/powerpoint/2010/main" val="10300813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600439"/>
          </a:xfrm>
        </p:spPr>
        <p:txBody>
          <a:bodyPr/>
          <a:lstStyle/>
          <a:p>
            <a:r>
              <a:rPr lang="en-US" sz="4000" dirty="0"/>
              <a:t>Putting </a:t>
            </a:r>
            <a:r>
              <a:rPr lang="en-US" sz="4000" dirty="0" smtClean="0"/>
              <a:t>“Announcement” into </a:t>
            </a:r>
            <a:r>
              <a:rPr lang="en-US" sz="4000" dirty="0"/>
              <a:t>Practice: </a:t>
            </a:r>
            <a:br>
              <a:rPr lang="en-US" sz="4000" dirty="0"/>
            </a:br>
            <a:r>
              <a:rPr lang="en-US" sz="4000" dirty="0"/>
              <a:t>Same Day, Same Way</a:t>
            </a:r>
          </a:p>
        </p:txBody>
      </p:sp>
      <p:sp>
        <p:nvSpPr>
          <p:cNvPr id="3" name="Content Placeholder 2"/>
          <p:cNvSpPr>
            <a:spLocks noGrp="1"/>
          </p:cNvSpPr>
          <p:nvPr>
            <p:ph idx="1"/>
          </p:nvPr>
        </p:nvSpPr>
        <p:spPr>
          <a:xfrm>
            <a:off x="563218" y="2333065"/>
            <a:ext cx="8229600" cy="4179675"/>
          </a:xfrm>
        </p:spPr>
        <p:txBody>
          <a:bodyPr/>
          <a:lstStyle/>
          <a:p>
            <a:pPr marL="0" indent="0">
              <a:buNone/>
            </a:pPr>
            <a:r>
              <a:rPr lang="en-US" sz="2800" dirty="0">
                <a:solidFill>
                  <a:schemeClr val="accent5"/>
                </a:solidFill>
              </a:rPr>
              <a:t>“Your child needs 3 vaccines today- </a:t>
            </a:r>
            <a:r>
              <a:rPr lang="en-US" sz="2800" dirty="0" err="1">
                <a:solidFill>
                  <a:schemeClr val="accent5"/>
                </a:solidFill>
              </a:rPr>
              <a:t>Tdap</a:t>
            </a:r>
            <a:r>
              <a:rPr lang="en-US" sz="2800" dirty="0">
                <a:solidFill>
                  <a:schemeClr val="accent5"/>
                </a:solidFill>
              </a:rPr>
              <a:t>, HPV and meningococcal”</a:t>
            </a:r>
            <a:br>
              <a:rPr lang="en-US" sz="2800" dirty="0">
                <a:solidFill>
                  <a:schemeClr val="accent5"/>
                </a:solidFill>
              </a:rPr>
            </a:br>
            <a:endParaRPr lang="en-US" sz="2800" dirty="0">
              <a:solidFill>
                <a:schemeClr val="accent5"/>
              </a:solidFill>
            </a:endParaRPr>
          </a:p>
          <a:p>
            <a:pPr marL="0" indent="0">
              <a:buNone/>
            </a:pPr>
            <a:r>
              <a:rPr lang="en-US" sz="2800" dirty="0">
                <a:solidFill>
                  <a:schemeClr val="accent5"/>
                </a:solidFill>
              </a:rPr>
              <a:t>“Today, your child should have 3 vaccines. They’re designed to protect him from meningitis, cancers caused by HPV and tetanus, diphtheria, and pertussis.”</a:t>
            </a:r>
          </a:p>
        </p:txBody>
      </p:sp>
    </p:spTree>
    <p:extLst>
      <p:ext uri="{BB962C8B-B14F-4D97-AF65-F5344CB8AC3E}">
        <p14:creationId xmlns:p14="http://schemas.microsoft.com/office/powerpoint/2010/main" val="19279724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53B071C9-E0D2-304D-B622-9394FAEEFDAE}"/>
              </a:ext>
            </a:extLst>
          </p:cNvPr>
          <p:cNvSpPr>
            <a:spLocks noGrp="1"/>
          </p:cNvSpPr>
          <p:nvPr>
            <p:ph type="title"/>
          </p:nvPr>
        </p:nvSpPr>
        <p:spPr>
          <a:xfrm>
            <a:off x="152400" y="-30163"/>
            <a:ext cx="8515350" cy="1325563"/>
          </a:xfrm>
        </p:spPr>
        <p:txBody>
          <a:bodyPr>
            <a:normAutofit/>
          </a:bodyPr>
          <a:lstStyle/>
          <a:p>
            <a:r>
              <a:rPr lang="en-US" sz="4000" b="1" i="1" dirty="0"/>
              <a:t>HPV Vaccine: Same Way, Same Day </a:t>
            </a:r>
            <a:r>
              <a:rPr lang="en-US" sz="4000" b="1" dirty="0">
                <a:solidFill>
                  <a:srgbClr val="3F92A4"/>
                </a:solidFill>
              </a:rPr>
              <a:t>App</a:t>
            </a:r>
          </a:p>
        </p:txBody>
      </p:sp>
      <p:pic>
        <p:nvPicPr>
          <p:cNvPr id="7" name="Content Placeholder 6">
            <a:extLst>
              <a:ext uri="{FF2B5EF4-FFF2-40B4-BE49-F238E27FC236}">
                <a16:creationId xmlns="" xmlns:a16="http://schemas.microsoft.com/office/drawing/2014/main" id="{7BA6AAFB-B3F5-D948-AEBC-0AD3C4D3DB61}"/>
              </a:ext>
            </a:extLst>
          </p:cNvPr>
          <p:cNvPicPr>
            <a:picLocks noGrp="1" noChangeAspect="1"/>
          </p:cNvPicPr>
          <p:nvPr>
            <p:ph sz="half" idx="1"/>
          </p:nvPr>
        </p:nvPicPr>
        <p:blipFill>
          <a:blip r:embed="rId2"/>
          <a:stretch>
            <a:fillRect/>
          </a:stretch>
        </p:blipFill>
        <p:spPr>
          <a:xfrm>
            <a:off x="7848600" y="838200"/>
            <a:ext cx="1076064" cy="1384703"/>
          </a:xfrm>
        </p:spPr>
      </p:pic>
      <p:pic>
        <p:nvPicPr>
          <p:cNvPr id="10" name="Picture 9">
            <a:extLst>
              <a:ext uri="{FF2B5EF4-FFF2-40B4-BE49-F238E27FC236}">
                <a16:creationId xmlns="" xmlns:a16="http://schemas.microsoft.com/office/drawing/2014/main" id="{C7689BE2-4AEB-5F4D-9169-6870399EE60C}"/>
              </a:ext>
            </a:extLst>
          </p:cNvPr>
          <p:cNvPicPr>
            <a:picLocks noChangeAspect="1"/>
          </p:cNvPicPr>
          <p:nvPr/>
        </p:nvPicPr>
        <p:blipFill>
          <a:blip r:embed="rId3"/>
          <a:stretch>
            <a:fillRect/>
          </a:stretch>
        </p:blipFill>
        <p:spPr>
          <a:xfrm>
            <a:off x="4309103" y="3441287"/>
            <a:ext cx="4530097" cy="1816513"/>
          </a:xfrm>
          <a:prstGeom prst="rect">
            <a:avLst/>
          </a:prstGeom>
        </p:spPr>
      </p:pic>
      <p:sp>
        <p:nvSpPr>
          <p:cNvPr id="8" name="Content Placeholder 7">
            <a:extLst>
              <a:ext uri="{FF2B5EF4-FFF2-40B4-BE49-F238E27FC236}">
                <a16:creationId xmlns="" xmlns:a16="http://schemas.microsoft.com/office/drawing/2014/main" id="{2398C301-CF43-D94F-8E5A-4A87FC5D9DAC}"/>
              </a:ext>
            </a:extLst>
          </p:cNvPr>
          <p:cNvSpPr>
            <a:spLocks noGrp="1"/>
          </p:cNvSpPr>
          <p:nvPr>
            <p:ph sz="half" idx="2"/>
          </p:nvPr>
        </p:nvSpPr>
        <p:spPr>
          <a:xfrm>
            <a:off x="0" y="1478074"/>
            <a:ext cx="8686800" cy="5151326"/>
          </a:xfrm>
        </p:spPr>
        <p:txBody>
          <a:bodyPr>
            <a:normAutofit fontScale="85000" lnSpcReduction="10000"/>
          </a:bodyPr>
          <a:lstStyle/>
          <a:p>
            <a:r>
              <a:rPr lang="en-US" dirty="0"/>
              <a:t>Brief, interactive role-play simulation </a:t>
            </a:r>
          </a:p>
          <a:p>
            <a:r>
              <a:rPr lang="en-US" dirty="0"/>
              <a:t>Designed to enhance healthcare professionals’ ability to introduce HPV vaccine and address hesitant parents’ concerns</a:t>
            </a:r>
          </a:p>
          <a:p>
            <a:r>
              <a:rPr lang="en-US" dirty="0"/>
              <a:t>Developed by Academic Pediatric Association, American Academy of Pediatrics, and </a:t>
            </a:r>
            <a:r>
              <a:rPr lang="en-US" dirty="0" err="1"/>
              <a:t>Kognito</a:t>
            </a:r>
            <a:endParaRPr lang="en-US" dirty="0"/>
          </a:p>
          <a:p>
            <a:r>
              <a:rPr lang="en-US" dirty="0"/>
              <a:t>Free</a:t>
            </a:r>
          </a:p>
          <a:p>
            <a:endParaRPr lang="en-US" dirty="0" smtClean="0"/>
          </a:p>
          <a:p>
            <a:endParaRPr lang="en-US" dirty="0"/>
          </a:p>
          <a:p>
            <a:r>
              <a:rPr lang="en-US" dirty="0" smtClean="0"/>
              <a:t>Available </a:t>
            </a:r>
            <a:r>
              <a:rPr lang="en-US" dirty="0"/>
              <a:t>for mobile devices:</a:t>
            </a:r>
          </a:p>
          <a:p>
            <a:pPr lvl="1"/>
            <a:r>
              <a:rPr lang="en-US" dirty="0"/>
              <a:t>From the Google Play Store</a:t>
            </a:r>
            <a:br>
              <a:rPr lang="en-US" dirty="0"/>
            </a:br>
            <a:r>
              <a:rPr lang="en-US" sz="2100" dirty="0"/>
              <a:t>https://play.google.com/store/apps/details?id=</a:t>
            </a:r>
            <a:r>
              <a:rPr lang="en-US" sz="2100" dirty="0" err="1"/>
              <a:t>com.kognito.hpv_immunization</a:t>
            </a:r>
            <a:endParaRPr lang="en-US" dirty="0"/>
          </a:p>
          <a:p>
            <a:pPr lvl="1"/>
            <a:r>
              <a:rPr lang="en-US" dirty="0"/>
              <a:t>From the Apple iTunes Store</a:t>
            </a:r>
            <a:br>
              <a:rPr lang="en-US" dirty="0"/>
            </a:br>
            <a:r>
              <a:rPr lang="en-US" sz="2000" dirty="0"/>
              <a:t>https://</a:t>
            </a:r>
            <a:r>
              <a:rPr lang="en-US" sz="2000" dirty="0" err="1"/>
              <a:t>itunes.apple.com</a:t>
            </a:r>
            <a:r>
              <a:rPr lang="en-US" sz="2000" dirty="0"/>
              <a:t>/us/app/</a:t>
            </a:r>
            <a:r>
              <a:rPr lang="en-US" sz="2000" dirty="0" err="1"/>
              <a:t>hpv</a:t>
            </a:r>
            <a:r>
              <a:rPr lang="en-US" sz="2000" dirty="0"/>
              <a:t>-vaccine-same-way-same-day/id1356847181?mt=8 </a:t>
            </a:r>
          </a:p>
          <a:p>
            <a:endParaRPr lang="en-US" dirty="0"/>
          </a:p>
        </p:txBody>
      </p:sp>
    </p:spTree>
    <p:extLst>
      <p:ext uri="{BB962C8B-B14F-4D97-AF65-F5344CB8AC3E}">
        <p14:creationId xmlns:p14="http://schemas.microsoft.com/office/powerpoint/2010/main" val="41983690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67331"/>
            <a:ext cx="7772400" cy="1362075"/>
          </a:xfrm>
        </p:spPr>
        <p:txBody>
          <a:bodyPr>
            <a:normAutofit/>
          </a:bodyPr>
          <a:lstStyle/>
          <a:p>
            <a:r>
              <a:rPr lang="en-US" dirty="0" smtClean="0"/>
              <a:t>HPV Vaccine Impact</a:t>
            </a:r>
            <a:endParaRPr lang="en-US" dirty="0"/>
          </a:p>
        </p:txBody>
      </p:sp>
      <p:sp>
        <p:nvSpPr>
          <p:cNvPr id="3" name="Text Placeholder 2"/>
          <p:cNvSpPr>
            <a:spLocks noGrp="1"/>
          </p:cNvSpPr>
          <p:nvPr>
            <p:ph type="body" idx="1"/>
          </p:nvPr>
        </p:nvSpPr>
        <p:spPr>
          <a:xfrm>
            <a:off x="722312" y="3767140"/>
            <a:ext cx="8116887" cy="1500187"/>
          </a:xfrm>
        </p:spPr>
        <p:txBody>
          <a:bodyPr/>
          <a:lstStyle/>
          <a:p>
            <a:r>
              <a:rPr lang="en-US" b="0" dirty="0">
                <a:solidFill>
                  <a:schemeClr val="tx1"/>
                </a:solidFill>
              </a:rPr>
              <a:t>Monitoring Impact of HPV Vaccine </a:t>
            </a:r>
            <a:r>
              <a:rPr lang="en-US" b="0" dirty="0" smtClean="0">
                <a:solidFill>
                  <a:schemeClr val="tx1"/>
                </a:solidFill>
              </a:rPr>
              <a:t>Programs on HPV-Associated Outcomes</a:t>
            </a:r>
          </a:p>
        </p:txBody>
      </p:sp>
      <p:pic>
        <p:nvPicPr>
          <p:cNvPr id="4" name="Content Placeholder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713" y="810796"/>
            <a:ext cx="8229600" cy="3151604"/>
          </a:xfrm>
          <a:prstGeom prst="rect">
            <a:avLst/>
          </a:prstGeom>
        </p:spPr>
      </p:pic>
    </p:spTree>
    <p:extLst>
      <p:ext uri="{BB962C8B-B14F-4D97-AF65-F5344CB8AC3E}">
        <p14:creationId xmlns:p14="http://schemas.microsoft.com/office/powerpoint/2010/main" val="1348766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304800"/>
            <a:ext cx="8229600" cy="1143000"/>
          </a:xfrm>
        </p:spPr>
        <p:txBody>
          <a:bodyPr>
            <a:normAutofit/>
          </a:bodyPr>
          <a:lstStyle/>
          <a:p>
            <a:pPr algn="l">
              <a:defRPr/>
            </a:pPr>
            <a:r>
              <a:rPr lang="en-US" sz="4000" dirty="0" smtClean="0">
                <a:solidFill>
                  <a:srgbClr val="1559BD"/>
                </a:solidFill>
                <a:ea typeface="ＭＳ Ｐゴシック" charset="0"/>
                <a:cs typeface="ＭＳ Ｐゴシック" charset="0"/>
              </a:rPr>
              <a:t>The learner should be able to:</a:t>
            </a:r>
            <a:endParaRPr lang="en-US" sz="4000" dirty="0">
              <a:solidFill>
                <a:srgbClr val="1559BD"/>
              </a:solidFill>
              <a:ea typeface="ＭＳ Ｐゴシック" charset="0"/>
              <a:cs typeface="ＭＳ Ｐゴシック" charset="0"/>
            </a:endParaRPr>
          </a:p>
        </p:txBody>
      </p:sp>
      <p:sp>
        <p:nvSpPr>
          <p:cNvPr id="21507" name="Content Placeholder 2"/>
          <p:cNvSpPr>
            <a:spLocks noGrp="1"/>
          </p:cNvSpPr>
          <p:nvPr>
            <p:ph sz="half" idx="1"/>
          </p:nvPr>
        </p:nvSpPr>
        <p:spPr>
          <a:xfrm>
            <a:off x="609600" y="1448939"/>
            <a:ext cx="7848600" cy="4113663"/>
          </a:xfrm>
        </p:spPr>
        <p:txBody>
          <a:bodyPr/>
          <a:lstStyle/>
          <a:p>
            <a:pPr marL="365125" indent="-365125">
              <a:spcBef>
                <a:spcPct val="0"/>
              </a:spcBef>
              <a:buFont typeface="Calibri" pitchFamily="34" charset="0"/>
              <a:buAutoNum type="arabicPeriod"/>
            </a:pPr>
            <a:r>
              <a:rPr lang="en-US" sz="2400" dirty="0" smtClean="0">
                <a:solidFill>
                  <a:schemeClr val="accent5"/>
                </a:solidFill>
                <a:ea typeface="ＭＳ Ｐゴシック"/>
                <a:cs typeface="ＭＳ Ｐゴシック"/>
              </a:rPr>
              <a:t>Discuss latest trends in HPV disease prevalence and prevention.</a:t>
            </a:r>
          </a:p>
          <a:p>
            <a:pPr marL="365125" indent="-365125">
              <a:spcBef>
                <a:spcPct val="0"/>
              </a:spcBef>
              <a:buFont typeface="Calibri" pitchFamily="34" charset="0"/>
              <a:buAutoNum type="arabicPeriod"/>
            </a:pPr>
            <a:endParaRPr lang="en-US" sz="2400" dirty="0" smtClean="0">
              <a:solidFill>
                <a:schemeClr val="accent6"/>
              </a:solidFill>
              <a:ea typeface="ＭＳ Ｐゴシック"/>
              <a:cs typeface="ＭＳ Ｐゴシック"/>
            </a:endParaRPr>
          </a:p>
          <a:p>
            <a:pPr marL="365125" indent="-365125">
              <a:spcBef>
                <a:spcPct val="0"/>
              </a:spcBef>
              <a:buFont typeface="Calibri" pitchFamily="34" charset="0"/>
              <a:buAutoNum type="arabicPeriod"/>
            </a:pPr>
            <a:r>
              <a:rPr lang="en-US" sz="2400" dirty="0" smtClean="0">
                <a:solidFill>
                  <a:schemeClr val="accent5"/>
                </a:solidFill>
                <a:ea typeface="ＭＳ Ｐゴシック"/>
                <a:cs typeface="ＭＳ Ｐゴシック"/>
              </a:rPr>
              <a:t>Employ evidence-based </a:t>
            </a:r>
            <a:r>
              <a:rPr lang="en-US" sz="2400" dirty="0">
                <a:solidFill>
                  <a:schemeClr val="accent5"/>
                </a:solidFill>
                <a:ea typeface="ＭＳ Ｐゴシック"/>
                <a:cs typeface="ＭＳ Ｐゴシック"/>
              </a:rPr>
              <a:t>techniques for increasing HPV vaccination rates in your own practice</a:t>
            </a:r>
            <a:r>
              <a:rPr lang="en-US" sz="2400" dirty="0" smtClean="0">
                <a:solidFill>
                  <a:schemeClr val="accent5"/>
                </a:solidFill>
                <a:ea typeface="ＭＳ Ｐゴシック"/>
                <a:cs typeface="ＭＳ Ｐゴシック"/>
              </a:rPr>
              <a:t>.</a:t>
            </a:r>
          </a:p>
          <a:p>
            <a:pPr marL="365125" indent="-365125">
              <a:spcBef>
                <a:spcPct val="0"/>
              </a:spcBef>
              <a:buFont typeface="Calibri" pitchFamily="34" charset="0"/>
              <a:buAutoNum type="arabicPeriod"/>
            </a:pPr>
            <a:endParaRPr lang="en-US" sz="2400" dirty="0">
              <a:ea typeface="ＭＳ Ｐゴシック"/>
              <a:cs typeface="ＭＳ Ｐゴシック"/>
            </a:endParaRPr>
          </a:p>
          <a:p>
            <a:pPr marL="365125" indent="-365125">
              <a:spcBef>
                <a:spcPct val="0"/>
              </a:spcBef>
              <a:buFont typeface="Calibri" pitchFamily="34" charset="0"/>
              <a:buAutoNum type="arabicPeriod"/>
            </a:pPr>
            <a:r>
              <a:rPr lang="en-US" sz="2400" dirty="0" smtClean="0">
                <a:solidFill>
                  <a:schemeClr val="accent5"/>
                </a:solidFill>
                <a:ea typeface="ＭＳ Ｐゴシック"/>
                <a:cs typeface="ＭＳ Ｐゴシック"/>
              </a:rPr>
              <a:t>Apply useful &amp; compelling communication strategies and practical tips to inform parents about HPV.</a:t>
            </a:r>
          </a:p>
          <a:p>
            <a:pPr marL="365125" indent="-365125">
              <a:spcBef>
                <a:spcPct val="0"/>
              </a:spcBef>
              <a:buFont typeface="Calibri" pitchFamily="34" charset="0"/>
              <a:buAutoNum type="arabicPeriod"/>
            </a:pPr>
            <a:endParaRPr lang="en-US" sz="2400" dirty="0" smtClean="0">
              <a:ea typeface="ＭＳ Ｐゴシック"/>
              <a:cs typeface="ＭＳ Ｐゴシック"/>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0" y="304800"/>
            <a:ext cx="9144000" cy="990600"/>
          </a:xfrm>
        </p:spPr>
        <p:txBody>
          <a:bodyPr/>
          <a:lstStyle/>
          <a:p>
            <a:r>
              <a:rPr lang="en-US" altLang="en-US" sz="4000" dirty="0" smtClean="0"/>
              <a:t>Vaccine Efficacy from Clinical Trials</a:t>
            </a:r>
          </a:p>
        </p:txBody>
      </p:sp>
      <p:graphicFrame>
        <p:nvGraphicFramePr>
          <p:cNvPr id="7" name="Table 6"/>
          <p:cNvGraphicFramePr>
            <a:graphicFrameLocks noGrp="1"/>
          </p:cNvGraphicFramePr>
          <p:nvPr/>
        </p:nvGraphicFramePr>
        <p:xfrm>
          <a:off x="457200" y="1403350"/>
          <a:ext cx="8229600" cy="4746626"/>
        </p:xfrm>
        <a:graphic>
          <a:graphicData uri="http://schemas.openxmlformats.org/drawingml/2006/table">
            <a:tbl>
              <a:tblPr/>
              <a:tblGrid>
                <a:gridCol w="1127125"/>
                <a:gridCol w="4706938"/>
                <a:gridCol w="1208087"/>
                <a:gridCol w="1187450"/>
              </a:tblGrid>
              <a:tr h="992188">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ea typeface="ＭＳ Ｐゴシック" pitchFamily="34" charset="-128"/>
                        </a:rPr>
                        <a:t>Vaccine</a:t>
                      </a:r>
                    </a:p>
                  </a:txBody>
                  <a:tcPr marL="9525" marR="9525" marT="9526"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Calibri" pitchFamily="34" charset="0"/>
                          <a:ea typeface="ＭＳ Ｐゴシック" pitchFamily="34" charset="-128"/>
                        </a:rPr>
                        <a:t>Disease</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t>Efficacy,</a:t>
                      </a:r>
                      <a:b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br>
                      <a: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t>Females</a:t>
                      </a:r>
                    </a:p>
                  </a:txBody>
                  <a:tcPr marL="9525" marR="9525" marT="952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t>Efficacy,</a:t>
                      </a:r>
                      <a:b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br>
                      <a: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t>Males</a:t>
                      </a:r>
                    </a:p>
                  </a:txBody>
                  <a:tcPr marL="9525" marR="9525" marT="9526"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654050">
                <a:tc rowSpan="5">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t>HPV4</a:t>
                      </a:r>
                    </a:p>
                  </a:txBody>
                  <a:tcPr marL="9525" marR="9525" marT="9526"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High-grade abnormalities in </a:t>
                      </a:r>
                      <a:r>
                        <a:rPr kumimoji="0" lang="en-US" altLang="en-US" sz="2400" b="0" i="0" u="none" strike="noStrike" cap="none" normalizeH="0" baseline="0" dirty="0" smtClean="0">
                          <a:ln>
                            <a:noFill/>
                          </a:ln>
                          <a:solidFill>
                            <a:srgbClr val="FF0000"/>
                          </a:solidFill>
                          <a:effectLst/>
                          <a:latin typeface="Calibri" pitchFamily="34" charset="0"/>
                          <a:ea typeface="ＭＳ Ｐゴシック" pitchFamily="34" charset="-128"/>
                        </a:rPr>
                        <a:t>cervix </a:t>
                      </a:r>
                      <a:endPar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100%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N/A</a:t>
                      </a:r>
                    </a:p>
                  </a:txBody>
                  <a:tcPr marL="9525" marR="9525" marT="9526"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654050">
                <a:tc vMerge="1">
                  <a:txBody>
                    <a:bodyPr/>
                    <a:lstStyle/>
                    <a:p>
                      <a:endParaRPr lang="en-US"/>
                    </a:p>
                  </a:txBody>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High-grade abnormalities in </a:t>
                      </a:r>
                      <a:r>
                        <a:rPr kumimoji="0" lang="en-US" altLang="en-US" sz="2400" b="0" i="0" u="none" strike="noStrike" cap="none" normalizeH="0" baseline="0" dirty="0" smtClean="0">
                          <a:ln>
                            <a:noFill/>
                          </a:ln>
                          <a:solidFill>
                            <a:srgbClr val="FF0000"/>
                          </a:solidFill>
                          <a:effectLst/>
                          <a:latin typeface="Calibri" pitchFamily="34" charset="0"/>
                          <a:ea typeface="ＭＳ Ｐゴシック" pitchFamily="34" charset="-128"/>
                        </a:rPr>
                        <a:t>vagina</a:t>
                      </a:r>
                      <a:endPar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endParaRP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100%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N/A</a:t>
                      </a:r>
                    </a:p>
                  </a:txBody>
                  <a:tcPr marL="9525" marR="9525" marT="9526"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654050">
                <a:tc vMerge="1">
                  <a:txBody>
                    <a:bodyPr/>
                    <a:lstStyle/>
                    <a:p>
                      <a:endParaRPr lang="en-US"/>
                    </a:p>
                  </a:txBody>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High-grade abnormalities in </a:t>
                      </a:r>
                      <a:r>
                        <a:rPr kumimoji="0" lang="en-US" altLang="en-US" sz="2400" b="0" i="0" u="none" strike="noStrike" cap="none" normalizeH="0" baseline="0" smtClean="0">
                          <a:ln>
                            <a:noFill/>
                          </a:ln>
                          <a:solidFill>
                            <a:srgbClr val="FF0000"/>
                          </a:solidFill>
                          <a:effectLst/>
                          <a:latin typeface="Calibri" pitchFamily="34" charset="0"/>
                          <a:ea typeface="ＭＳ Ｐゴシック" pitchFamily="34" charset="-128"/>
                        </a:rPr>
                        <a:t>vulva</a:t>
                      </a:r>
                      <a:endPar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endParaRP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100%</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N/A</a:t>
                      </a:r>
                    </a:p>
                  </a:txBody>
                  <a:tcPr marL="9525" marR="9525" marT="9526"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654050">
                <a:tc vMerge="1">
                  <a:txBody>
                    <a:bodyPr/>
                    <a:lstStyle/>
                    <a:p>
                      <a:endParaRPr lang="en-US"/>
                    </a:p>
                  </a:txBody>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High-grade abnormalities in </a:t>
                      </a:r>
                      <a:r>
                        <a:rPr kumimoji="0" lang="en-US" altLang="en-US" sz="2400" b="0" i="0" u="none" strike="noStrike" cap="none" normalizeH="0" baseline="0" smtClean="0">
                          <a:ln>
                            <a:noFill/>
                          </a:ln>
                          <a:solidFill>
                            <a:srgbClr val="FF0000"/>
                          </a:solidFill>
                          <a:effectLst/>
                          <a:latin typeface="Calibri" pitchFamily="34" charset="0"/>
                          <a:ea typeface="ＭＳ Ｐゴシック" pitchFamily="34" charset="-128"/>
                        </a:rPr>
                        <a:t>anus</a:t>
                      </a:r>
                      <a:endParaRPr kumimoji="0" lang="en-US" altLang="en-US" sz="2400" b="0" i="0" u="none" strike="noStrike" cap="none" normalizeH="0" baseline="0" smtClean="0">
                        <a:ln>
                          <a:noFill/>
                        </a:ln>
                        <a:solidFill>
                          <a:schemeClr val="tx1"/>
                        </a:solidFill>
                        <a:effectLst/>
                        <a:latin typeface="Calibri" pitchFamily="34" charset="0"/>
                        <a:ea typeface="ＭＳ Ｐゴシック" pitchFamily="34" charset="-128"/>
                      </a:endParaRP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N/A</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  75%*</a:t>
                      </a:r>
                    </a:p>
                  </a:txBody>
                  <a:tcPr marL="9525" marR="9525" marT="9526"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FF"/>
                    </a:solidFill>
                  </a:tcPr>
                </a:tc>
              </a:tr>
              <a:tr h="484188">
                <a:tc vMerge="1">
                  <a:txBody>
                    <a:bodyPr/>
                    <a:lstStyle/>
                    <a:p>
                      <a:endParaRPr lang="en-US"/>
                    </a:p>
                  </a:txBody>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FF0000"/>
                          </a:solidFill>
                          <a:effectLst/>
                          <a:latin typeface="Calibri" pitchFamily="34" charset="0"/>
                          <a:ea typeface="ＭＳ Ｐゴシック" pitchFamily="34" charset="-128"/>
                        </a:rPr>
                        <a:t>Genital Warts</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99%</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89%</a:t>
                      </a:r>
                    </a:p>
                  </a:txBody>
                  <a:tcPr marL="9525" marR="9525" marT="9526"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FFFFFF"/>
                    </a:solidFill>
                  </a:tcPr>
                </a:tc>
              </a:tr>
              <a:tr h="654050">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altLang="en-US" sz="2400" b="1" i="0" u="none" strike="noStrike" cap="none" normalizeH="0" baseline="0" smtClean="0">
                          <a:ln>
                            <a:noFill/>
                          </a:ln>
                          <a:solidFill>
                            <a:srgbClr val="000000"/>
                          </a:solidFill>
                          <a:effectLst/>
                          <a:latin typeface="Calibri" pitchFamily="34" charset="0"/>
                          <a:ea typeface="ＭＳ Ｐゴシック" pitchFamily="34" charset="-128"/>
                        </a:rPr>
                        <a:t>HPV2</a:t>
                      </a:r>
                    </a:p>
                  </a:txBody>
                  <a:tcPr marL="9525" marR="9525" marT="9526" marB="0" anchor="ctr"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High-grade abnormalities in </a:t>
                      </a:r>
                      <a:r>
                        <a:rPr kumimoji="0" lang="en-US" altLang="en-US" sz="2400" b="0" i="0" u="none" strike="noStrike" cap="none" normalizeH="0" baseline="0" smtClean="0">
                          <a:ln>
                            <a:noFill/>
                          </a:ln>
                          <a:solidFill>
                            <a:srgbClr val="FF0000"/>
                          </a:solidFill>
                          <a:effectLst/>
                          <a:latin typeface="Calibri" pitchFamily="34" charset="0"/>
                          <a:ea typeface="ＭＳ Ｐゴシック" pitchFamily="34" charset="-128"/>
                        </a:rPr>
                        <a:t>cervix</a:t>
                      </a:r>
                      <a:endPar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endParaRP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rgbClr val="000000"/>
                          </a:solidFill>
                          <a:effectLst/>
                          <a:latin typeface="Calibri" pitchFamily="34" charset="0"/>
                          <a:ea typeface="ＭＳ Ｐゴシック" pitchFamily="34" charset="-128"/>
                        </a:rPr>
                        <a:t>93%</a:t>
                      </a:r>
                    </a:p>
                  </a:txBody>
                  <a:tcPr marL="9525" marR="9525" marT="9526"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lvl1pPr algn="l" defTabSz="457200" eaLnBrk="0" hangingPunct="0">
                        <a:spcBef>
                          <a:spcPct val="20000"/>
                        </a:spcBef>
                        <a:buClr>
                          <a:schemeClr val="folHlink"/>
                        </a:buClr>
                        <a:defRPr sz="2800">
                          <a:solidFill>
                            <a:srgbClr val="000000"/>
                          </a:solidFill>
                          <a:latin typeface="Arial" pitchFamily="34" charset="0"/>
                          <a:ea typeface="ＭＳ Ｐゴシック" pitchFamily="34" charset="-128"/>
                        </a:defRPr>
                      </a:lvl1pPr>
                      <a:lvl2pPr marL="37931725" indent="-37474525" algn="l" defTabSz="457200" eaLnBrk="0" hangingPunct="0">
                        <a:spcBef>
                          <a:spcPct val="20000"/>
                        </a:spcBef>
                        <a:buClr>
                          <a:schemeClr val="folHlink"/>
                        </a:buClr>
                        <a:defRPr sz="2400">
                          <a:solidFill>
                            <a:srgbClr val="000000"/>
                          </a:solidFill>
                          <a:latin typeface="Arial" pitchFamily="34" charset="0"/>
                          <a:ea typeface="ＭＳ Ｐゴシック" pitchFamily="34" charset="-128"/>
                        </a:defRPr>
                      </a:lvl2pPr>
                      <a:lvl3pPr eaLnBrk="0" hangingPunct="0">
                        <a:spcBef>
                          <a:spcPct val="20000"/>
                        </a:spcBef>
                        <a:defRPr sz="2000">
                          <a:solidFill>
                            <a:srgbClr val="000000"/>
                          </a:solidFill>
                          <a:latin typeface="Arial" pitchFamily="34" charset="0"/>
                          <a:ea typeface="ＭＳ Ｐゴシック" pitchFamily="34" charset="-128"/>
                        </a:defRPr>
                      </a:lvl3pPr>
                      <a:lvl4pPr eaLnBrk="0" hangingPunct="0">
                        <a:spcBef>
                          <a:spcPct val="20000"/>
                        </a:spcBef>
                        <a:defRPr>
                          <a:solidFill>
                            <a:srgbClr val="000000"/>
                          </a:solidFill>
                          <a:latin typeface="Arial" pitchFamily="34" charset="0"/>
                          <a:ea typeface="ＭＳ Ｐゴシック" pitchFamily="34" charset="-128"/>
                        </a:defRPr>
                      </a:lvl4pPr>
                      <a:lvl5pPr eaLnBrk="0" hangingPunct="0">
                        <a:spcBef>
                          <a:spcPct val="20000"/>
                        </a:spcBef>
                        <a:defRPr>
                          <a:solidFill>
                            <a:srgbClr val="000000"/>
                          </a:solidFill>
                          <a:latin typeface="Arial" pitchFamily="34" charset="0"/>
                          <a:ea typeface="ＭＳ Ｐゴシック" pitchFamily="34" charset="-128"/>
                        </a:defRPr>
                      </a:lvl5pPr>
                      <a:lvl6pPr marL="457200" eaLnBrk="0" fontAlgn="base" hangingPunct="0">
                        <a:spcBef>
                          <a:spcPct val="20000"/>
                        </a:spcBef>
                        <a:spcAft>
                          <a:spcPct val="0"/>
                        </a:spcAft>
                        <a:defRPr>
                          <a:solidFill>
                            <a:srgbClr val="000000"/>
                          </a:solidFill>
                          <a:latin typeface="Arial" pitchFamily="34" charset="0"/>
                          <a:ea typeface="ＭＳ Ｐゴシック" pitchFamily="34" charset="-128"/>
                        </a:defRPr>
                      </a:lvl6pPr>
                      <a:lvl7pPr marL="914400" eaLnBrk="0" fontAlgn="base" hangingPunct="0">
                        <a:spcBef>
                          <a:spcPct val="20000"/>
                        </a:spcBef>
                        <a:spcAft>
                          <a:spcPct val="0"/>
                        </a:spcAft>
                        <a:defRPr>
                          <a:solidFill>
                            <a:srgbClr val="000000"/>
                          </a:solidFill>
                          <a:latin typeface="Arial" pitchFamily="34" charset="0"/>
                          <a:ea typeface="ＭＳ Ｐゴシック" pitchFamily="34" charset="-128"/>
                        </a:defRPr>
                      </a:lvl7pPr>
                      <a:lvl8pPr marL="1371600" eaLnBrk="0" fontAlgn="base" hangingPunct="0">
                        <a:spcBef>
                          <a:spcPct val="20000"/>
                        </a:spcBef>
                        <a:spcAft>
                          <a:spcPct val="0"/>
                        </a:spcAft>
                        <a:defRPr>
                          <a:solidFill>
                            <a:srgbClr val="000000"/>
                          </a:solidFill>
                          <a:latin typeface="Arial" pitchFamily="34" charset="0"/>
                          <a:ea typeface="ＭＳ Ｐゴシック" pitchFamily="34" charset="-128"/>
                        </a:defRPr>
                      </a:lvl8pPr>
                      <a:lvl9pPr marL="1828800" eaLnBrk="0" fontAlgn="base" hangingPunct="0">
                        <a:spcBef>
                          <a:spcPct val="20000"/>
                        </a:spcBef>
                        <a:spcAft>
                          <a:spcPct val="0"/>
                        </a:spcAft>
                        <a:defRPr>
                          <a:solidFill>
                            <a:srgbClr val="000000"/>
                          </a:solidFill>
                          <a:latin typeface="Arial" pitchFamily="34" charset="0"/>
                          <a:ea typeface="ＭＳ Ｐゴシック"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Calibri" pitchFamily="34" charset="0"/>
                          <a:ea typeface="ＭＳ Ｐゴシック" pitchFamily="34" charset="-128"/>
                        </a:rPr>
                        <a:t>N/A</a:t>
                      </a:r>
                    </a:p>
                  </a:txBody>
                  <a:tcPr marL="9525" marR="9525" marT="9526"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bl>
          </a:graphicData>
        </a:graphic>
      </p:graphicFrame>
      <p:sp>
        <p:nvSpPr>
          <p:cNvPr id="24609" name="TextBox 7"/>
          <p:cNvSpPr txBox="1">
            <a:spLocks noChangeArrowheads="1"/>
          </p:cNvSpPr>
          <p:nvPr/>
        </p:nvSpPr>
        <p:spPr bwMode="auto">
          <a:xfrm>
            <a:off x="457200" y="6324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Char char="•"/>
              <a:defRPr sz="3200">
                <a:solidFill>
                  <a:srgbClr val="000000"/>
                </a:solidFill>
                <a:latin typeface="Arial" pitchFamily="34" charset="0"/>
                <a:ea typeface="MS PGothic" pitchFamily="34" charset="-128"/>
              </a:defRPr>
            </a:lvl1pPr>
            <a:lvl2pPr marL="37931725" indent="-37474525">
              <a:spcBef>
                <a:spcPct val="20000"/>
              </a:spcBef>
              <a:buClr>
                <a:schemeClr val="folHlink"/>
              </a:buClr>
              <a:buChar char="–"/>
              <a:defRPr sz="2800">
                <a:solidFill>
                  <a:srgbClr val="000000"/>
                </a:solidFill>
                <a:latin typeface="Arial" pitchFamily="34" charset="0"/>
                <a:ea typeface="MS PGothic" pitchFamily="34" charset="-128"/>
              </a:defRPr>
            </a:lvl2pPr>
            <a:lvl3pPr marL="1143000" indent="-228600">
              <a:spcBef>
                <a:spcPct val="20000"/>
              </a:spcBef>
              <a:buClr>
                <a:schemeClr val="folHlink"/>
              </a:buClr>
              <a:buChar char="•"/>
              <a:defRPr sz="2400">
                <a:solidFill>
                  <a:srgbClr val="000000"/>
                </a:solidFill>
                <a:latin typeface="Arial" pitchFamily="34" charset="0"/>
                <a:ea typeface="MS PGothic" pitchFamily="34" charset="-128"/>
              </a:defRPr>
            </a:lvl3pPr>
            <a:lvl4pPr marL="1600200" indent="-228600">
              <a:spcBef>
                <a:spcPct val="20000"/>
              </a:spcBef>
              <a:buClr>
                <a:schemeClr val="folHlink"/>
              </a:buClr>
              <a:buChar char="–"/>
              <a:defRPr sz="2000">
                <a:solidFill>
                  <a:srgbClr val="000000"/>
                </a:solidFill>
                <a:latin typeface="Arial" pitchFamily="34" charset="0"/>
                <a:ea typeface="MS PGothic" pitchFamily="34" charset="-128"/>
              </a:defRPr>
            </a:lvl4pPr>
            <a:lvl5pPr marL="2057400" indent="-228600">
              <a:spcBef>
                <a:spcPct val="20000"/>
              </a:spcBef>
              <a:buClr>
                <a:schemeClr val="folHlink"/>
              </a:buClr>
              <a:buChar char="»"/>
              <a:defRPr sz="2000">
                <a:solidFill>
                  <a:srgbClr val="000000"/>
                </a:solidFill>
                <a:latin typeface="Arial" pitchFamily="34" charset="0"/>
                <a:ea typeface="MS PGothic" pitchFamily="34" charset="-128"/>
              </a:defRPr>
            </a:lvl5pPr>
            <a:lvl6pPr marL="2514600" indent="-228600" eaLnBrk="0" fontAlgn="base" hangingPunct="0">
              <a:spcBef>
                <a:spcPct val="20000"/>
              </a:spcBef>
              <a:spcAft>
                <a:spcPct val="0"/>
              </a:spcAft>
              <a:buClr>
                <a:schemeClr val="folHlink"/>
              </a:buClr>
              <a:buChar char="»"/>
              <a:defRPr sz="2000">
                <a:solidFill>
                  <a:srgbClr val="000000"/>
                </a:solidFill>
                <a:latin typeface="Arial" pitchFamily="34" charset="0"/>
                <a:ea typeface="MS PGothic" pitchFamily="34" charset="-128"/>
              </a:defRPr>
            </a:lvl6pPr>
            <a:lvl7pPr marL="2971800" indent="-228600" eaLnBrk="0" fontAlgn="base" hangingPunct="0">
              <a:spcBef>
                <a:spcPct val="20000"/>
              </a:spcBef>
              <a:spcAft>
                <a:spcPct val="0"/>
              </a:spcAft>
              <a:buClr>
                <a:schemeClr val="folHlink"/>
              </a:buClr>
              <a:buChar char="»"/>
              <a:defRPr sz="2000">
                <a:solidFill>
                  <a:srgbClr val="000000"/>
                </a:solidFill>
                <a:latin typeface="Arial" pitchFamily="34" charset="0"/>
                <a:ea typeface="MS PGothic" pitchFamily="34" charset="-128"/>
              </a:defRPr>
            </a:lvl7pPr>
            <a:lvl8pPr marL="3429000" indent="-228600" eaLnBrk="0" fontAlgn="base" hangingPunct="0">
              <a:spcBef>
                <a:spcPct val="20000"/>
              </a:spcBef>
              <a:spcAft>
                <a:spcPct val="0"/>
              </a:spcAft>
              <a:buClr>
                <a:schemeClr val="folHlink"/>
              </a:buClr>
              <a:buChar char="»"/>
              <a:defRPr sz="2000">
                <a:solidFill>
                  <a:srgbClr val="000000"/>
                </a:solidFill>
                <a:latin typeface="Arial" pitchFamily="34" charset="0"/>
                <a:ea typeface="MS PGothic" pitchFamily="34" charset="-128"/>
              </a:defRPr>
            </a:lvl8pPr>
            <a:lvl9pPr marL="3886200" indent="-228600" eaLnBrk="0" fontAlgn="base" hangingPunct="0">
              <a:spcBef>
                <a:spcPct val="20000"/>
              </a:spcBef>
              <a:spcAft>
                <a:spcPct val="0"/>
              </a:spcAft>
              <a:buClr>
                <a:schemeClr val="folHlink"/>
              </a:buClr>
              <a:buChar char="»"/>
              <a:defRPr sz="2000">
                <a:solidFill>
                  <a:srgbClr val="000000"/>
                </a:solidFill>
                <a:latin typeface="Arial" pitchFamily="34" charset="0"/>
                <a:ea typeface="MS PGothic" pitchFamily="34" charset="-128"/>
              </a:defRPr>
            </a:lvl9pPr>
          </a:lstStyle>
          <a:p>
            <a:pPr>
              <a:lnSpc>
                <a:spcPct val="90000"/>
              </a:lnSpc>
              <a:spcBef>
                <a:spcPct val="30000"/>
              </a:spcBef>
              <a:buClr>
                <a:srgbClr val="FF0000"/>
              </a:buClr>
              <a:buFontTx/>
              <a:buNone/>
            </a:pPr>
            <a:r>
              <a:rPr lang="en-US" altLang="en-US" sz="2000">
                <a:cs typeface="Arial" pitchFamily="34" charset="0"/>
              </a:rPr>
              <a:t>* Only among men-who-have-sex-with-men</a:t>
            </a:r>
          </a:p>
        </p:txBody>
      </p:sp>
    </p:spTree>
    <p:extLst>
      <p:ext uri="{BB962C8B-B14F-4D97-AF65-F5344CB8AC3E}">
        <p14:creationId xmlns:p14="http://schemas.microsoft.com/office/powerpoint/2010/main" val="187048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78012" y="6172206"/>
            <a:ext cx="2765988" cy="646331"/>
          </a:xfrm>
          <a:prstGeom prst="rect">
            <a:avLst/>
          </a:prstGeom>
          <a:solidFill>
            <a:schemeClr val="bg1"/>
          </a:solidFill>
        </p:spPr>
        <p:txBody>
          <a:bodyPr wrap="square" rtlCol="0">
            <a:spAutoFit/>
          </a:bodyPr>
          <a:lstStyle/>
          <a:p>
            <a:endParaRPr lang="en-US" dirty="0">
              <a:solidFill>
                <a:srgbClr val="292934"/>
              </a:solidFill>
            </a:endParaRPr>
          </a:p>
          <a:p>
            <a:endParaRPr lang="en-US" dirty="0">
              <a:solidFill>
                <a:srgbClr val="292934"/>
              </a:solidFill>
            </a:endParaRPr>
          </a:p>
        </p:txBody>
      </p:sp>
      <p:sp>
        <p:nvSpPr>
          <p:cNvPr id="119813" name="Slide Number Placeholder 2"/>
          <p:cNvSpPr txBox="1">
            <a:spLocks/>
          </p:cNvSpPr>
          <p:nvPr/>
        </p:nvSpPr>
        <p:spPr bwMode="auto">
          <a:xfrm>
            <a:off x="8534400" y="6481763"/>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defRPr/>
            </a:pPr>
            <a:endParaRPr lang="en-US" sz="1400" b="1" kern="0" dirty="0">
              <a:solidFill>
                <a:srgbClr val="4B4B4B"/>
              </a:solidFill>
            </a:endParaRPr>
          </a:p>
        </p:txBody>
      </p:sp>
      <p:sp>
        <p:nvSpPr>
          <p:cNvPr id="10" name="Title 1"/>
          <p:cNvSpPr txBox="1">
            <a:spLocks/>
          </p:cNvSpPr>
          <p:nvPr/>
        </p:nvSpPr>
        <p:spPr bwMode="auto">
          <a:xfrm>
            <a:off x="152400" y="579438"/>
            <a:ext cx="88392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rgbClr val="0167BB"/>
                </a:solidFill>
                <a:latin typeface="Arial" pitchFamily="34" charset="0"/>
                <a:ea typeface="+mj-ea"/>
                <a:cs typeface="Arial" pitchFamily="34" charset="0"/>
              </a:defRPr>
            </a:lvl1pPr>
            <a:lvl2pPr algn="ctr" rtl="0" eaLnBrk="0" fontAlgn="base" hangingPunct="0">
              <a:spcBef>
                <a:spcPct val="0"/>
              </a:spcBef>
              <a:spcAft>
                <a:spcPct val="0"/>
              </a:spcAft>
              <a:defRPr sz="4400">
                <a:solidFill>
                  <a:srgbClr val="0167BB"/>
                </a:solidFill>
                <a:latin typeface="Arial" charset="0"/>
                <a:cs typeface="Arial" charset="0"/>
              </a:defRPr>
            </a:lvl2pPr>
            <a:lvl3pPr algn="ctr" rtl="0" eaLnBrk="0" fontAlgn="base" hangingPunct="0">
              <a:spcBef>
                <a:spcPct val="0"/>
              </a:spcBef>
              <a:spcAft>
                <a:spcPct val="0"/>
              </a:spcAft>
              <a:defRPr sz="4400">
                <a:solidFill>
                  <a:srgbClr val="0167BB"/>
                </a:solidFill>
                <a:latin typeface="Arial" charset="0"/>
                <a:cs typeface="Arial" charset="0"/>
              </a:defRPr>
            </a:lvl3pPr>
            <a:lvl4pPr algn="ctr" rtl="0" eaLnBrk="0" fontAlgn="base" hangingPunct="0">
              <a:spcBef>
                <a:spcPct val="0"/>
              </a:spcBef>
              <a:spcAft>
                <a:spcPct val="0"/>
              </a:spcAft>
              <a:defRPr sz="4400">
                <a:solidFill>
                  <a:srgbClr val="0167BB"/>
                </a:solidFill>
                <a:latin typeface="Arial" charset="0"/>
                <a:cs typeface="Arial" charset="0"/>
              </a:defRPr>
            </a:lvl4pPr>
            <a:lvl5pPr algn="ctr" rtl="0" eaLnBrk="0" fontAlgn="base" hangingPunct="0">
              <a:spcBef>
                <a:spcPct val="0"/>
              </a:spcBef>
              <a:spcAft>
                <a:spcPct val="0"/>
              </a:spcAft>
              <a:defRPr sz="4400">
                <a:solidFill>
                  <a:srgbClr val="0167BB"/>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b="1" dirty="0" smtClean="0">
                <a:solidFill>
                  <a:srgbClr val="1559BD"/>
                </a:solidFill>
                <a:latin typeface="Calibri"/>
              </a:rPr>
              <a:t>Impact on HPV Vaccine-Type Prevalence: U.S.</a:t>
            </a:r>
          </a:p>
          <a:p>
            <a:pPr eaLnBrk="1" hangingPunct="1">
              <a:defRPr/>
            </a:pPr>
            <a:r>
              <a:rPr lang="en-US" sz="2800" b="1" dirty="0" smtClean="0">
                <a:solidFill>
                  <a:srgbClr val="1559BD"/>
                </a:solidFill>
                <a:latin typeface="Calibri"/>
              </a:rPr>
              <a:t>Pre-Vaccine Era, Early Vaccine Era and Later Vaccine Era</a:t>
            </a:r>
            <a:endParaRPr lang="en-US" sz="2800" b="1" dirty="0">
              <a:solidFill>
                <a:srgbClr val="1559BD"/>
              </a:solidFill>
              <a:latin typeface="Calibri"/>
            </a:endParaRPr>
          </a:p>
        </p:txBody>
      </p:sp>
      <p:graphicFrame>
        <p:nvGraphicFramePr>
          <p:cNvPr id="3" name="Content Placeholder 2"/>
          <p:cNvGraphicFramePr>
            <a:graphicFrameLocks noGrp="1"/>
          </p:cNvGraphicFramePr>
          <p:nvPr>
            <p:ph idx="1"/>
            <p:extLst/>
          </p:nvPr>
        </p:nvGraphicFramePr>
        <p:xfrm>
          <a:off x="457200" y="1560201"/>
          <a:ext cx="8229600" cy="419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a:xfrm>
            <a:off x="1752599" y="3200406"/>
            <a:ext cx="546207" cy="1363759"/>
          </a:xfrm>
          <a:prstGeom prst="straightConnector1">
            <a:avLst/>
          </a:prstGeom>
          <a:ln w="63500">
            <a:solidFill>
              <a:srgbClr val="D64226"/>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a:off x="3200400" y="1958785"/>
            <a:ext cx="685984" cy="2041719"/>
          </a:xfrm>
          <a:prstGeom prst="straightConnector1">
            <a:avLst/>
          </a:prstGeom>
          <a:ln w="63500">
            <a:solidFill>
              <a:srgbClr val="D64226"/>
            </a:solidFill>
            <a:tailEnd type="triangle"/>
          </a:ln>
        </p:spPr>
        <p:style>
          <a:lnRef idx="2">
            <a:schemeClr val="accent1"/>
          </a:lnRef>
          <a:fillRef idx="0">
            <a:schemeClr val="accent1"/>
          </a:fillRef>
          <a:effectRef idx="1">
            <a:schemeClr val="accent1"/>
          </a:effectRef>
          <a:fontRef idx="minor">
            <a:schemeClr val="tx1"/>
          </a:fontRef>
        </p:style>
      </p:cxnSp>
      <p:sp>
        <p:nvSpPr>
          <p:cNvPr id="16" name="TextBox 1"/>
          <p:cNvSpPr txBox="1">
            <a:spLocks noChangeArrowheads="1"/>
          </p:cNvSpPr>
          <p:nvPr/>
        </p:nvSpPr>
        <p:spPr bwMode="auto">
          <a:xfrm>
            <a:off x="1157288" y="2825757"/>
            <a:ext cx="1190625" cy="3077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kern="0" dirty="0" smtClean="0">
                <a:solidFill>
                  <a:prstClr val="black"/>
                </a:solidFill>
              </a:rPr>
              <a:t>71% </a:t>
            </a:r>
            <a:r>
              <a:rPr lang="en-US" sz="1400" kern="0" dirty="0">
                <a:solidFill>
                  <a:prstClr val="black"/>
                </a:solidFill>
              </a:rPr>
              <a:t>decline </a:t>
            </a:r>
          </a:p>
        </p:txBody>
      </p:sp>
      <p:sp>
        <p:nvSpPr>
          <p:cNvPr id="17" name="TextBox 1"/>
          <p:cNvSpPr txBox="1">
            <a:spLocks noChangeArrowheads="1"/>
          </p:cNvSpPr>
          <p:nvPr/>
        </p:nvSpPr>
        <p:spPr bwMode="auto">
          <a:xfrm>
            <a:off x="2633846" y="1560207"/>
            <a:ext cx="1190625" cy="30775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en-US" sz="1400" kern="0" dirty="0" smtClean="0">
                <a:solidFill>
                  <a:prstClr val="black"/>
                </a:solidFill>
              </a:rPr>
              <a:t>61% </a:t>
            </a:r>
            <a:r>
              <a:rPr lang="en-US" sz="1400" kern="0" dirty="0">
                <a:solidFill>
                  <a:prstClr val="black"/>
                </a:solidFill>
              </a:rPr>
              <a:t>decline </a:t>
            </a:r>
          </a:p>
        </p:txBody>
      </p:sp>
      <p:sp>
        <p:nvSpPr>
          <p:cNvPr id="4" name="TextBox 3"/>
          <p:cNvSpPr txBox="1"/>
          <p:nvPr/>
        </p:nvSpPr>
        <p:spPr>
          <a:xfrm>
            <a:off x="76200" y="6639580"/>
            <a:ext cx="5334000" cy="523220"/>
          </a:xfrm>
          <a:prstGeom prst="rect">
            <a:avLst/>
          </a:prstGeom>
          <a:noFill/>
        </p:spPr>
        <p:txBody>
          <a:bodyPr wrap="square" rtlCol="0">
            <a:spAutoFit/>
          </a:bodyPr>
          <a:lstStyle/>
          <a:p>
            <a:pPr>
              <a:buFont typeface="Arial" pitchFamily="34" charset="0"/>
              <a:buNone/>
            </a:pPr>
            <a:r>
              <a:rPr lang="en-US" sz="1000" dirty="0">
                <a:solidFill>
                  <a:srgbClr val="292934"/>
                </a:solidFill>
              </a:rPr>
              <a:t>Oliver, et al.  JID  2017  </a:t>
            </a:r>
            <a:r>
              <a:rPr lang="en-US" sz="1000" dirty="0">
                <a:solidFill>
                  <a:srgbClr val="292934"/>
                </a:solidFill>
                <a:hlinkClick r:id="rId4"/>
              </a:rPr>
              <a:t>https://academic.oup.com/jid/article/216/5/594/3892427</a:t>
            </a:r>
            <a:endParaRPr lang="en-US" sz="1000" dirty="0">
              <a:solidFill>
                <a:srgbClr val="292934"/>
              </a:solidFill>
            </a:endParaRPr>
          </a:p>
          <a:p>
            <a:endParaRPr lang="en-US" dirty="0">
              <a:solidFill>
                <a:srgbClr val="292934"/>
              </a:solidFill>
            </a:endParaRPr>
          </a:p>
        </p:txBody>
      </p:sp>
      <p:sp>
        <p:nvSpPr>
          <p:cNvPr id="12" name="Rectangle 11"/>
          <p:cNvSpPr/>
          <p:nvPr/>
        </p:nvSpPr>
        <p:spPr>
          <a:xfrm>
            <a:off x="381000" y="5943606"/>
            <a:ext cx="8132180" cy="430887"/>
          </a:xfrm>
          <a:prstGeom prst="rect">
            <a:avLst/>
          </a:prstGeom>
          <a:solidFill>
            <a:schemeClr val="bg1"/>
          </a:solidFill>
          <a:ln w="19050">
            <a:solidFill>
              <a:srgbClr val="0070C0"/>
            </a:solidFill>
          </a:ln>
        </p:spPr>
        <p:txBody>
          <a:bodyPr wrap="square">
            <a:spAutoFit/>
          </a:bodyPr>
          <a:lstStyle/>
          <a:p>
            <a:pPr algn="ctr"/>
            <a:r>
              <a:rPr lang="en-US" sz="2200" b="1" dirty="0" smtClean="0">
                <a:solidFill>
                  <a:srgbClr val="292934"/>
                </a:solidFill>
                <a:cs typeface="Calibri" pitchFamily="34" charset="0"/>
              </a:rPr>
              <a:t>This corresponds to </a:t>
            </a:r>
            <a:r>
              <a:rPr lang="en-US" sz="2200" b="1" dirty="0" smtClean="0">
                <a:solidFill>
                  <a:srgbClr val="1559BD"/>
                </a:solidFill>
                <a:cs typeface="Calibri" pitchFamily="34" charset="0"/>
              </a:rPr>
              <a:t>vaccine effectiveness of 83%</a:t>
            </a:r>
            <a:endParaRPr lang="en-US" sz="2200" b="1" dirty="0">
              <a:solidFill>
                <a:srgbClr val="1559BD"/>
              </a:solidFill>
            </a:endParaRPr>
          </a:p>
        </p:txBody>
      </p:sp>
    </p:spTree>
    <p:extLst>
      <p:ext uri="{BB962C8B-B14F-4D97-AF65-F5344CB8AC3E}">
        <p14:creationId xmlns:p14="http://schemas.microsoft.com/office/powerpoint/2010/main" val="3102586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extLst/>
          </p:nvPr>
        </p:nvGraphicFramePr>
        <p:xfrm>
          <a:off x="863278" y="1635348"/>
          <a:ext cx="7772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228600" y="343629"/>
            <a:ext cx="8458200" cy="1298454"/>
          </a:xfrm>
          <a:prstGeom prst="rect">
            <a:avLst/>
          </a:prstGeom>
        </p:spPr>
        <p:txBody>
          <a:bodyPr wrap="square" lIns="91404" tIns="45718" rIns="91404" bIns="45718">
            <a:spAutoFit/>
          </a:bodyPr>
          <a:lstStyle/>
          <a:p>
            <a:pPr defTabSz="414158" fontAlgn="auto" hangingPunct="0">
              <a:lnSpc>
                <a:spcPct val="93000"/>
              </a:lnSpc>
              <a:spcBef>
                <a:spcPts val="0"/>
              </a:spcBef>
              <a:spcAft>
                <a:spcPts val="0"/>
              </a:spcAft>
              <a:buClr>
                <a:srgbClr val="000000"/>
              </a:buClr>
              <a:buSzPct val="45000"/>
              <a:tabLst>
                <a:tab pos="656937" algn="l"/>
                <a:tab pos="1312286" algn="l"/>
                <a:tab pos="1969200" algn="l"/>
                <a:tab pos="2626137" algn="l"/>
                <a:tab pos="3281475" algn="l"/>
                <a:tab pos="3938408" algn="l"/>
                <a:tab pos="4593749" algn="l"/>
                <a:tab pos="5250663" algn="l"/>
                <a:tab pos="5907599" algn="l"/>
                <a:tab pos="6562948" algn="l"/>
                <a:tab pos="7219885" algn="l"/>
                <a:tab pos="7876822" algn="l"/>
              </a:tabLst>
              <a:defRPr/>
            </a:pPr>
            <a:r>
              <a:rPr lang="en-GB" sz="3100" b="1" kern="0" dirty="0">
                <a:solidFill>
                  <a:srgbClr val="1559BD"/>
                </a:solidFill>
                <a:latin typeface="Calibri"/>
                <a:ea typeface="MS PGothic" pitchFamily="34" charset="-128"/>
              </a:rPr>
              <a:t>Near-disappearance of genital warts in Australia following introduction of HPV vaccination</a:t>
            </a:r>
          </a:p>
          <a:p>
            <a:pPr defTabSz="414158" fontAlgn="auto" hangingPunct="0">
              <a:lnSpc>
                <a:spcPct val="93000"/>
              </a:lnSpc>
              <a:spcBef>
                <a:spcPts val="0"/>
              </a:spcBef>
              <a:spcAft>
                <a:spcPts val="0"/>
              </a:spcAft>
              <a:buClr>
                <a:srgbClr val="000000"/>
              </a:buClr>
              <a:buSzPct val="45000"/>
              <a:tabLst>
                <a:tab pos="656937" algn="l"/>
                <a:tab pos="1312286" algn="l"/>
                <a:tab pos="1969200" algn="l"/>
                <a:tab pos="2626137" algn="l"/>
                <a:tab pos="3281475" algn="l"/>
                <a:tab pos="3938408" algn="l"/>
                <a:tab pos="4593749" algn="l"/>
                <a:tab pos="5250663" algn="l"/>
                <a:tab pos="5907599" algn="l"/>
                <a:tab pos="6562948" algn="l"/>
                <a:tab pos="7219885" algn="l"/>
                <a:tab pos="7876822" algn="l"/>
              </a:tabLst>
              <a:defRPr/>
            </a:pPr>
            <a:r>
              <a:rPr lang="en-GB" sz="2200" b="1" i="1" kern="0" dirty="0">
                <a:solidFill>
                  <a:srgbClr val="1559BD"/>
                </a:solidFill>
                <a:latin typeface="Calibri"/>
                <a:ea typeface="MS PGothic" pitchFamily="34" charset="-128"/>
              </a:rPr>
              <a:t>*70% vaccination rate for females only</a:t>
            </a:r>
          </a:p>
        </p:txBody>
      </p:sp>
      <p:sp>
        <p:nvSpPr>
          <p:cNvPr id="4" name="Text Box 3"/>
          <p:cNvSpPr txBox="1">
            <a:spLocks noChangeArrowheads="1"/>
          </p:cNvSpPr>
          <p:nvPr/>
        </p:nvSpPr>
        <p:spPr bwMode="auto">
          <a:xfrm>
            <a:off x="152400" y="6162698"/>
            <a:ext cx="8839200" cy="695302"/>
          </a:xfrm>
          <a:prstGeom prst="rect">
            <a:avLst/>
          </a:prstGeom>
          <a:solidFill>
            <a:schemeClr val="bg1"/>
          </a:solidFill>
          <a:ln w="9525">
            <a:noFill/>
            <a:miter lim="800000"/>
            <a:headEnd/>
            <a:tailEnd/>
          </a:ln>
        </p:spPr>
        <p:txBody>
          <a:bodyPr lIns="0" tIns="0" rIns="0" bIns="0"/>
          <a:lstStyle/>
          <a:p>
            <a:pPr defTabSz="414158" fontAlgn="auto" hangingPunct="0">
              <a:lnSpc>
                <a:spcPct val="93000"/>
              </a:lnSpc>
              <a:spcBef>
                <a:spcPts val="0"/>
              </a:spcBef>
              <a:spcAft>
                <a:spcPts val="0"/>
              </a:spcAft>
              <a:buClr>
                <a:srgbClr val="000000"/>
              </a:buClr>
              <a:buSzPct val="45000"/>
              <a:tabLst>
                <a:tab pos="656937" algn="l"/>
                <a:tab pos="1312286" algn="l"/>
                <a:tab pos="1969200" algn="l"/>
                <a:tab pos="2626137" algn="l"/>
                <a:tab pos="3281475" algn="l"/>
              </a:tabLst>
              <a:defRPr/>
            </a:pPr>
            <a:endParaRPr lang="en-GB" sz="1300" b="1" kern="0" dirty="0" smtClean="0">
              <a:solidFill>
                <a:srgbClr val="000000"/>
              </a:solidFill>
              <a:latin typeface="Calibri"/>
              <a:ea typeface="MS PGothic" pitchFamily="34" charset="-128"/>
            </a:endParaRPr>
          </a:p>
          <a:p>
            <a:pPr defTabSz="414158" fontAlgn="auto" hangingPunct="0">
              <a:lnSpc>
                <a:spcPct val="93000"/>
              </a:lnSpc>
              <a:spcBef>
                <a:spcPts val="0"/>
              </a:spcBef>
              <a:spcAft>
                <a:spcPts val="0"/>
              </a:spcAft>
              <a:buClr>
                <a:srgbClr val="000000"/>
              </a:buClr>
              <a:buSzPct val="45000"/>
              <a:tabLst>
                <a:tab pos="656937" algn="l"/>
                <a:tab pos="1312286" algn="l"/>
                <a:tab pos="1969200" algn="l"/>
                <a:tab pos="2626137" algn="l"/>
                <a:tab pos="3281475" algn="l"/>
              </a:tabLst>
              <a:defRPr/>
            </a:pPr>
            <a:r>
              <a:rPr lang="en-GB" sz="1300" kern="0" dirty="0" smtClean="0">
                <a:solidFill>
                  <a:srgbClr val="000000"/>
                </a:solidFill>
                <a:latin typeface="Calibri"/>
                <a:ea typeface="MS PGothic" pitchFamily="34" charset="-128"/>
              </a:rPr>
              <a:t>Ali </a:t>
            </a:r>
            <a:r>
              <a:rPr lang="en-GB" sz="1300" kern="0" dirty="0">
                <a:solidFill>
                  <a:srgbClr val="000000"/>
                </a:solidFill>
                <a:latin typeface="Calibri"/>
                <a:ea typeface="MS PGothic" pitchFamily="34" charset="-128"/>
              </a:rPr>
              <a:t>H et al. BMJ 2013;346:bmj.f2032</a:t>
            </a:r>
          </a:p>
          <a:p>
            <a:pPr defTabSz="414158" fontAlgn="auto" hangingPunct="0">
              <a:lnSpc>
                <a:spcPct val="93000"/>
              </a:lnSpc>
              <a:spcBef>
                <a:spcPts val="0"/>
              </a:spcBef>
              <a:spcAft>
                <a:spcPts val="0"/>
              </a:spcAft>
              <a:buClr>
                <a:srgbClr val="000000"/>
              </a:buClr>
              <a:buSzPct val="45000"/>
              <a:tabLst>
                <a:tab pos="656937" algn="l"/>
                <a:tab pos="1312286" algn="l"/>
                <a:tab pos="1969200" algn="l"/>
                <a:tab pos="2626137" algn="l"/>
                <a:tab pos="3281475" algn="l"/>
              </a:tabLst>
              <a:defRPr/>
            </a:pPr>
            <a:r>
              <a:rPr lang="en-GB" sz="1300" kern="0" dirty="0">
                <a:solidFill>
                  <a:srgbClr val="000000"/>
                </a:solidFill>
                <a:latin typeface="Calibri"/>
                <a:ea typeface="MS PGothic" pitchFamily="34" charset="-128"/>
              </a:rPr>
              <a:t>©2013 by British Medical Journal Publishing Group</a:t>
            </a:r>
          </a:p>
        </p:txBody>
      </p:sp>
      <p:sp>
        <p:nvSpPr>
          <p:cNvPr id="5" name="TextBox 4"/>
          <p:cNvSpPr txBox="1"/>
          <p:nvPr/>
        </p:nvSpPr>
        <p:spPr>
          <a:xfrm rot="16200000">
            <a:off x="-902301" y="3873508"/>
            <a:ext cx="3111677" cy="369328"/>
          </a:xfrm>
          <a:prstGeom prst="rect">
            <a:avLst/>
          </a:prstGeom>
          <a:noFill/>
        </p:spPr>
        <p:txBody>
          <a:bodyPr wrap="none" lIns="91404" tIns="45718" rIns="91404" bIns="45718" rtlCol="0">
            <a:spAutoFit/>
          </a:bodyPr>
          <a:lstStyle/>
          <a:p>
            <a:pPr defTabSz="457200" fontAlgn="auto">
              <a:spcBef>
                <a:spcPts val="0"/>
              </a:spcBef>
              <a:spcAft>
                <a:spcPts val="0"/>
              </a:spcAft>
              <a:defRPr/>
            </a:pPr>
            <a:r>
              <a:rPr lang="en-US" kern="0" dirty="0">
                <a:solidFill>
                  <a:sysClr val="windowText" lastClr="000000"/>
                </a:solidFill>
                <a:latin typeface="Calibri"/>
              </a:rPr>
              <a:t>Percent reporting genital warts</a:t>
            </a:r>
          </a:p>
        </p:txBody>
      </p:sp>
      <p:sp>
        <p:nvSpPr>
          <p:cNvPr id="6" name="Left Arrow 5"/>
          <p:cNvSpPr/>
          <p:nvPr/>
        </p:nvSpPr>
        <p:spPr>
          <a:xfrm>
            <a:off x="4038600" y="4800600"/>
            <a:ext cx="2209800" cy="381000"/>
          </a:xfrm>
          <a:prstGeom prst="leftArrow">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lIns="91404" tIns="45718" rIns="91404" bIns="45718" rtlCol="0" anchor="ctr"/>
          <a:lstStyle/>
          <a:p>
            <a:pPr algn="ctr" defTabSz="457200" fontAlgn="auto">
              <a:spcBef>
                <a:spcPts val="0"/>
              </a:spcBef>
              <a:spcAft>
                <a:spcPts val="0"/>
              </a:spcAft>
              <a:defRPr/>
            </a:pPr>
            <a:endParaRPr lang="en-US" kern="0">
              <a:solidFill>
                <a:sysClr val="windowText" lastClr="000000"/>
              </a:solidFill>
            </a:endParaRPr>
          </a:p>
        </p:txBody>
      </p:sp>
      <p:sp>
        <p:nvSpPr>
          <p:cNvPr id="7" name="TextBox 6"/>
          <p:cNvSpPr txBox="1"/>
          <p:nvPr/>
        </p:nvSpPr>
        <p:spPr>
          <a:xfrm>
            <a:off x="3733820" y="4038607"/>
            <a:ext cx="3403423" cy="800215"/>
          </a:xfrm>
          <a:prstGeom prst="rect">
            <a:avLst/>
          </a:prstGeom>
          <a:noFill/>
        </p:spPr>
        <p:txBody>
          <a:bodyPr wrap="none" lIns="91404" tIns="45718" rIns="91404" bIns="45718" rtlCol="0">
            <a:spAutoFit/>
          </a:bodyPr>
          <a:lstStyle/>
          <a:p>
            <a:pPr defTabSz="457200" fontAlgn="auto">
              <a:spcBef>
                <a:spcPts val="0"/>
              </a:spcBef>
              <a:spcAft>
                <a:spcPts val="0"/>
              </a:spcAft>
              <a:defRPr/>
            </a:pPr>
            <a:r>
              <a:rPr lang="en-US" sz="2300" b="1" kern="0" dirty="0">
                <a:solidFill>
                  <a:sysClr val="windowText" lastClr="000000"/>
                </a:solidFill>
                <a:latin typeface="Calibri"/>
              </a:rPr>
              <a:t>93% reduction in girls &lt;21</a:t>
            </a:r>
          </a:p>
          <a:p>
            <a:pPr defTabSz="457200" fontAlgn="auto">
              <a:spcBef>
                <a:spcPts val="0"/>
              </a:spcBef>
              <a:spcAft>
                <a:spcPts val="0"/>
              </a:spcAft>
              <a:defRPr/>
            </a:pPr>
            <a:r>
              <a:rPr lang="en-US" sz="2300" b="1" kern="0" dirty="0">
                <a:solidFill>
                  <a:sysClr val="windowText" lastClr="000000"/>
                </a:solidFill>
                <a:latin typeface="Calibri"/>
              </a:rPr>
              <a:t>82% reduction in boys &lt;21</a:t>
            </a:r>
          </a:p>
        </p:txBody>
      </p:sp>
    </p:spTree>
    <p:extLst>
      <p:ext uri="{BB962C8B-B14F-4D97-AF65-F5344CB8AC3E}">
        <p14:creationId xmlns:p14="http://schemas.microsoft.com/office/powerpoint/2010/main" val="331578866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04800" y="944127"/>
          <a:ext cx="8610600" cy="4924771"/>
        </p:xfrm>
        <a:graphic>
          <a:graphicData uri="http://schemas.openxmlformats.org/drawingml/2006/table">
            <a:tbl>
              <a:tblPr firstRow="1" bandRow="1">
                <a:tableStyleId>{5C22544A-7EE6-4342-B048-85BDC9FD1C3A}</a:tableStyleId>
              </a:tblPr>
              <a:tblGrid>
                <a:gridCol w="2631488"/>
                <a:gridCol w="1350177"/>
                <a:gridCol w="1928826"/>
                <a:gridCol w="637996"/>
                <a:gridCol w="2062113"/>
              </a:tblGrid>
              <a:tr h="1732105">
                <a:tc>
                  <a:txBody>
                    <a:bodyPr/>
                    <a:lstStyle/>
                    <a:p>
                      <a:pPr algn="ctr"/>
                      <a:r>
                        <a:rPr lang="en-US" dirty="0" smtClean="0">
                          <a:solidFill>
                            <a:schemeClr val="bg1"/>
                          </a:solidFill>
                        </a:rPr>
                        <a:t>Malignancy</a:t>
                      </a:r>
                      <a:endParaRPr lang="en-US" dirty="0">
                        <a:solidFill>
                          <a:schemeClr val="bg1"/>
                        </a:solidFill>
                      </a:endParaRPr>
                    </a:p>
                  </a:txBody>
                  <a:tcPr marL="68580" marR="68580"/>
                </a:tc>
                <a:tc gridSpan="2">
                  <a:txBody>
                    <a:bodyPr/>
                    <a:lstStyle/>
                    <a:p>
                      <a:pPr algn="ctr"/>
                      <a:r>
                        <a:rPr lang="en-US" dirty="0" smtClean="0">
                          <a:solidFill>
                            <a:schemeClr val="bg1"/>
                          </a:solidFill>
                        </a:rPr>
                        <a:t>HPV Vaccinated women (65,565 person-years)</a:t>
                      </a:r>
                      <a:endParaRPr lang="en-US" dirty="0">
                        <a:solidFill>
                          <a:schemeClr val="bg1"/>
                        </a:solidFill>
                      </a:endParaRPr>
                    </a:p>
                  </a:txBody>
                  <a:tcPr marL="68580" marR="68580"/>
                </a:tc>
                <a:tc hMerge="1">
                  <a:txBody>
                    <a:bodyPr/>
                    <a:lstStyle/>
                    <a:p>
                      <a:endParaRPr lang="en-US" dirty="0"/>
                    </a:p>
                  </a:txBody>
                  <a:tcPr marL="68580" marR="68580"/>
                </a:tc>
                <a:tc gridSpan="2">
                  <a:txBody>
                    <a:bodyPr/>
                    <a:lstStyle/>
                    <a:p>
                      <a:pPr algn="ctr"/>
                      <a:r>
                        <a:rPr lang="en-US" dirty="0" smtClean="0">
                          <a:solidFill>
                            <a:schemeClr val="bg1"/>
                          </a:solidFill>
                        </a:rPr>
                        <a:t>Non- vaccinated women </a:t>
                      </a:r>
                    </a:p>
                    <a:p>
                      <a:pPr algn="ctr"/>
                      <a:r>
                        <a:rPr lang="en-US" dirty="0" smtClean="0">
                          <a:solidFill>
                            <a:schemeClr val="bg1"/>
                          </a:solidFill>
                        </a:rPr>
                        <a:t>(124,245 person-years)</a:t>
                      </a:r>
                      <a:endParaRPr lang="en-US" dirty="0">
                        <a:solidFill>
                          <a:schemeClr val="bg1"/>
                        </a:solidFill>
                      </a:endParaRPr>
                    </a:p>
                  </a:txBody>
                  <a:tcPr marL="68580" marR="68580"/>
                </a:tc>
                <a:tc hMerge="1">
                  <a:txBody>
                    <a:bodyPr/>
                    <a:lstStyle/>
                    <a:p>
                      <a:endParaRPr lang="en-US" dirty="0"/>
                    </a:p>
                  </a:txBody>
                  <a:tcPr marL="68580" marR="68580"/>
                </a:tc>
              </a:tr>
              <a:tr h="565811">
                <a:tc>
                  <a:txBody>
                    <a:bodyPr/>
                    <a:lstStyle/>
                    <a:p>
                      <a:endParaRPr lang="en-US" dirty="0"/>
                    </a:p>
                  </a:txBody>
                  <a:tcPr marL="68580" marR="68580"/>
                </a:tc>
                <a:tc>
                  <a:txBody>
                    <a:bodyPr/>
                    <a:lstStyle/>
                    <a:p>
                      <a:r>
                        <a:rPr lang="en-US" dirty="0" smtClean="0"/>
                        <a:t>N</a:t>
                      </a:r>
                      <a:endParaRPr lang="en-US" dirty="0"/>
                    </a:p>
                  </a:txBody>
                  <a:tcPr marL="68580" marR="68580"/>
                </a:tc>
                <a:tc>
                  <a:txBody>
                    <a:bodyPr/>
                    <a:lstStyle/>
                    <a:p>
                      <a:r>
                        <a:rPr lang="en-US" dirty="0" smtClean="0"/>
                        <a:t>Rate (95% CI)</a:t>
                      </a:r>
                      <a:endParaRPr lang="en-US" dirty="0"/>
                    </a:p>
                  </a:txBody>
                  <a:tcPr marL="68580" marR="68580"/>
                </a:tc>
                <a:tc>
                  <a:txBody>
                    <a:bodyPr/>
                    <a:lstStyle/>
                    <a:p>
                      <a:r>
                        <a:rPr lang="en-US" dirty="0" smtClean="0"/>
                        <a:t>N</a:t>
                      </a:r>
                      <a:endParaRPr lang="en-US" dirty="0"/>
                    </a:p>
                  </a:txBody>
                  <a:tcPr marL="68580" marR="68580"/>
                </a:tc>
                <a:tc>
                  <a:txBody>
                    <a:bodyPr/>
                    <a:lstStyle/>
                    <a:p>
                      <a:r>
                        <a:rPr lang="en-US" dirty="0" smtClean="0"/>
                        <a:t>Rate (95% CI)</a:t>
                      </a:r>
                      <a:endParaRPr lang="en-US" dirty="0"/>
                    </a:p>
                  </a:txBody>
                  <a:tcPr marL="68580" marR="68580"/>
                </a:tc>
              </a:tr>
              <a:tr h="565811">
                <a:tc>
                  <a:txBody>
                    <a:bodyPr/>
                    <a:lstStyle/>
                    <a:p>
                      <a:r>
                        <a:rPr lang="en-US" dirty="0" smtClean="0"/>
                        <a:t>Cervix</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8</a:t>
                      </a:r>
                      <a:endParaRPr lang="en-US" dirty="0"/>
                    </a:p>
                  </a:txBody>
                  <a:tcPr marL="68580" marR="68580"/>
                </a:tc>
                <a:tc>
                  <a:txBody>
                    <a:bodyPr/>
                    <a:lstStyle/>
                    <a:p>
                      <a:r>
                        <a:rPr lang="en-US" dirty="0" smtClean="0"/>
                        <a:t>6.4 (3.1,13)</a:t>
                      </a:r>
                      <a:endParaRPr lang="en-US" dirty="0"/>
                    </a:p>
                  </a:txBody>
                  <a:tcPr marL="68580" marR="68580"/>
                </a:tc>
              </a:tr>
              <a:tr h="565811">
                <a:tc>
                  <a:txBody>
                    <a:bodyPr/>
                    <a:lstStyle/>
                    <a:p>
                      <a:r>
                        <a:rPr lang="en-US" dirty="0" smtClean="0"/>
                        <a:t>Vulva</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1</a:t>
                      </a:r>
                      <a:endParaRPr lang="en-US" dirty="0"/>
                    </a:p>
                  </a:txBody>
                  <a:tcPr marL="68580" marR="68580"/>
                </a:tc>
                <a:tc>
                  <a:txBody>
                    <a:bodyPr/>
                    <a:lstStyle/>
                    <a:p>
                      <a:r>
                        <a:rPr lang="en-US" dirty="0" smtClean="0"/>
                        <a:t>0.8</a:t>
                      </a:r>
                      <a:r>
                        <a:rPr lang="en-US" baseline="0" dirty="0" smtClean="0"/>
                        <a:t> </a:t>
                      </a:r>
                      <a:r>
                        <a:rPr lang="en-US" dirty="0" smtClean="0"/>
                        <a:t>(0.1,</a:t>
                      </a:r>
                      <a:r>
                        <a:rPr lang="en-US" baseline="0" dirty="0" smtClean="0"/>
                        <a:t> 5.7)</a:t>
                      </a:r>
                      <a:endParaRPr lang="en-US" dirty="0"/>
                    </a:p>
                  </a:txBody>
                  <a:tcPr marL="68580" marR="68580"/>
                </a:tc>
              </a:tr>
              <a:tr h="565811">
                <a:tc>
                  <a:txBody>
                    <a:bodyPr/>
                    <a:lstStyle/>
                    <a:p>
                      <a:r>
                        <a:rPr lang="en-US" dirty="0" smtClean="0"/>
                        <a:t>Oropharyngeal</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1</a:t>
                      </a:r>
                      <a:endParaRPr lang="en-US" dirty="0"/>
                    </a:p>
                  </a:txBody>
                  <a:tcPr marL="68580" marR="6858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0.8</a:t>
                      </a:r>
                      <a:r>
                        <a:rPr lang="en-US" baseline="0" dirty="0" smtClean="0"/>
                        <a:t> </a:t>
                      </a:r>
                      <a:r>
                        <a:rPr lang="en-US" dirty="0" smtClean="0"/>
                        <a:t>(0.1,</a:t>
                      </a:r>
                      <a:r>
                        <a:rPr lang="en-US" baseline="0" dirty="0" smtClean="0"/>
                        <a:t> 5.7)</a:t>
                      </a:r>
                      <a:endParaRPr lang="en-US" dirty="0" smtClean="0"/>
                    </a:p>
                  </a:txBody>
                  <a:tcPr marL="68580" marR="68580"/>
                </a:tc>
              </a:tr>
              <a:tr h="929422">
                <a:tc>
                  <a:txBody>
                    <a:bodyPr/>
                    <a:lstStyle/>
                    <a:p>
                      <a:r>
                        <a:rPr lang="en-US" dirty="0" smtClean="0"/>
                        <a:t>All HPV associated</a:t>
                      </a:r>
                      <a:r>
                        <a:rPr lang="en-US" baseline="0" dirty="0" smtClean="0"/>
                        <a:t> cancers</a:t>
                      </a:r>
                      <a:endParaRPr lang="en-US" dirty="0"/>
                    </a:p>
                  </a:txBody>
                  <a:tcPr marL="68580" marR="68580"/>
                </a:tc>
                <a:tc>
                  <a:txBody>
                    <a:bodyPr/>
                    <a:lstStyle/>
                    <a:p>
                      <a:r>
                        <a:rPr lang="en-US" dirty="0" smtClean="0"/>
                        <a:t>0</a:t>
                      </a:r>
                      <a:endParaRPr lang="en-US" dirty="0"/>
                    </a:p>
                  </a:txBody>
                  <a:tcPr marL="68580" marR="68580"/>
                </a:tc>
                <a:tc>
                  <a:txBody>
                    <a:bodyPr/>
                    <a:lstStyle/>
                    <a:p>
                      <a:r>
                        <a:rPr lang="en-US" dirty="0" smtClean="0"/>
                        <a:t>-</a:t>
                      </a:r>
                      <a:endParaRPr lang="en-US" dirty="0"/>
                    </a:p>
                  </a:txBody>
                  <a:tcPr marL="68580" marR="68580"/>
                </a:tc>
                <a:tc>
                  <a:txBody>
                    <a:bodyPr/>
                    <a:lstStyle/>
                    <a:p>
                      <a:r>
                        <a:rPr lang="en-US" dirty="0" smtClean="0"/>
                        <a:t>10</a:t>
                      </a:r>
                      <a:endParaRPr lang="en-US" dirty="0"/>
                    </a:p>
                  </a:txBody>
                  <a:tcPr marL="68580" marR="68580"/>
                </a:tc>
                <a:tc>
                  <a:txBody>
                    <a:bodyPr/>
                    <a:lstStyle/>
                    <a:p>
                      <a:r>
                        <a:rPr lang="en-US" dirty="0" smtClean="0"/>
                        <a:t>8.0</a:t>
                      </a:r>
                      <a:r>
                        <a:rPr lang="en-US" baseline="0" dirty="0" smtClean="0"/>
                        <a:t> (4.3, 15)</a:t>
                      </a:r>
                      <a:endParaRPr lang="en-US" dirty="0"/>
                    </a:p>
                  </a:txBody>
                  <a:tcPr marL="68580" marR="68580"/>
                </a:tc>
              </a:tr>
            </a:tbl>
          </a:graphicData>
        </a:graphic>
      </p:graphicFrame>
      <p:sp>
        <p:nvSpPr>
          <p:cNvPr id="3" name="TextBox 2"/>
          <p:cNvSpPr txBox="1"/>
          <p:nvPr/>
        </p:nvSpPr>
        <p:spPr>
          <a:xfrm>
            <a:off x="381000" y="6324606"/>
            <a:ext cx="7467600" cy="461665"/>
          </a:xfrm>
          <a:prstGeom prst="rect">
            <a:avLst/>
          </a:prstGeom>
          <a:solidFill>
            <a:schemeClr val="bg1"/>
          </a:solidFill>
        </p:spPr>
        <p:txBody>
          <a:bodyPr wrap="square" rtlCol="0">
            <a:spAutoFit/>
          </a:bodyPr>
          <a:lstStyle/>
          <a:p>
            <a:pPr defTabSz="457200"/>
            <a:r>
              <a:rPr lang="en-US" sz="1200" dirty="0" err="1">
                <a:solidFill>
                  <a:srgbClr val="292934"/>
                </a:solidFill>
                <a:latin typeface="Calibri"/>
              </a:rPr>
              <a:t>Luostarinem</a:t>
            </a:r>
            <a:r>
              <a:rPr lang="en-US" sz="1200" dirty="0">
                <a:solidFill>
                  <a:srgbClr val="292934"/>
                </a:solidFill>
                <a:latin typeface="Calibri"/>
              </a:rPr>
              <a:t>, T. Vaccination protects against HPV-associated cancers. Int. J. Cancer 2018</a:t>
            </a:r>
          </a:p>
          <a:p>
            <a:pPr defTabSz="457200"/>
            <a:r>
              <a:rPr lang="en-US" sz="1200" u="sng" dirty="0">
                <a:solidFill>
                  <a:srgbClr val="292934"/>
                </a:solidFill>
                <a:latin typeface="Calibri"/>
                <a:hlinkClick r:id="rId3"/>
              </a:rPr>
              <a:t>https://www.ncbi.nlm.nih.gov/pubmed/29280138</a:t>
            </a:r>
            <a:endParaRPr lang="en-US" sz="1200" dirty="0">
              <a:solidFill>
                <a:srgbClr val="292934"/>
              </a:solidFill>
              <a:latin typeface="Calibri"/>
            </a:endParaRPr>
          </a:p>
        </p:txBody>
      </p:sp>
      <p:sp>
        <p:nvSpPr>
          <p:cNvPr id="2" name="Title 1"/>
          <p:cNvSpPr>
            <a:spLocks noGrp="1"/>
          </p:cNvSpPr>
          <p:nvPr>
            <p:ph type="title"/>
          </p:nvPr>
        </p:nvSpPr>
        <p:spPr>
          <a:xfrm>
            <a:off x="-76200" y="304804"/>
            <a:ext cx="9448800" cy="544635"/>
          </a:xfrm>
        </p:spPr>
        <p:txBody>
          <a:bodyPr>
            <a:noAutofit/>
          </a:bodyPr>
          <a:lstStyle/>
          <a:p>
            <a:pPr algn="ctr"/>
            <a:r>
              <a:rPr lang="en-US" sz="2700" b="1" dirty="0" smtClean="0">
                <a:solidFill>
                  <a:srgbClr val="1559BD"/>
                </a:solidFill>
                <a:latin typeface="Calibri" panose="020F0502020204030204" pitchFamily="34" charset="0"/>
              </a:rPr>
              <a:t>Zero Cases of HPV-Related Cancers in Vaccinated Women</a:t>
            </a:r>
            <a:endParaRPr lang="en-US" sz="2700" b="1" dirty="0">
              <a:solidFill>
                <a:srgbClr val="1559BD"/>
              </a:solidFill>
              <a:latin typeface="Calibri" panose="020F0502020204030204" pitchFamily="34" charset="0"/>
            </a:endParaRPr>
          </a:p>
        </p:txBody>
      </p:sp>
      <p:sp>
        <p:nvSpPr>
          <p:cNvPr id="6" name="Rectangle 5"/>
          <p:cNvSpPr/>
          <p:nvPr/>
        </p:nvSpPr>
        <p:spPr>
          <a:xfrm>
            <a:off x="2895600" y="3200400"/>
            <a:ext cx="533400" cy="22860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6570993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313" y="313496"/>
            <a:ext cx="8771137" cy="1436291"/>
          </a:xfrm>
        </p:spPr>
        <p:txBody>
          <a:bodyPr/>
          <a:lstStyle/>
          <a:p>
            <a:r>
              <a:rPr lang="en-US" sz="4000" dirty="0"/>
              <a:t>HPV Vaccine Effectiveness</a:t>
            </a:r>
            <a:br>
              <a:rPr lang="en-US" sz="4000" dirty="0"/>
            </a:br>
            <a:endParaRPr lang="en-US" sz="4000" dirty="0"/>
          </a:p>
        </p:txBody>
      </p:sp>
      <p:sp>
        <p:nvSpPr>
          <p:cNvPr id="6" name="TextBox 5"/>
          <p:cNvSpPr txBox="1"/>
          <p:nvPr/>
        </p:nvSpPr>
        <p:spPr>
          <a:xfrm>
            <a:off x="3" y="6611785"/>
            <a:ext cx="1984839" cy="246221"/>
          </a:xfrm>
          <a:prstGeom prst="rect">
            <a:avLst/>
          </a:prstGeom>
          <a:noFill/>
        </p:spPr>
        <p:txBody>
          <a:bodyPr wrap="none" rtlCol="0">
            <a:spAutoFit/>
          </a:bodyPr>
          <a:lstStyle/>
          <a:p>
            <a:r>
              <a:rPr lang="en-US" sz="1000" dirty="0">
                <a:solidFill>
                  <a:prstClr val="black"/>
                </a:solidFill>
                <a:latin typeface="Arial" panose="020B0604020202020204" pitchFamily="34" charset="0"/>
                <a:cs typeface="Arial" panose="020B0604020202020204" pitchFamily="34" charset="0"/>
              </a:rPr>
              <a:t>Graph Source: </a:t>
            </a:r>
            <a:r>
              <a:rPr lang="en-US" sz="1000" dirty="0" err="1">
                <a:solidFill>
                  <a:prstClr val="black"/>
                </a:solidFill>
                <a:latin typeface="Arial" panose="020B0604020202020204" pitchFamily="34" charset="0"/>
                <a:cs typeface="Arial" panose="020B0604020202020204" pitchFamily="34" charset="0"/>
              </a:rPr>
              <a:t>Gertig</a:t>
            </a:r>
            <a:r>
              <a:rPr lang="en-US" sz="1000" dirty="0">
                <a:solidFill>
                  <a:prstClr val="black"/>
                </a:solidFill>
                <a:latin typeface="Arial" panose="020B0604020202020204" pitchFamily="34" charset="0"/>
                <a:cs typeface="Arial" panose="020B0604020202020204" pitchFamily="34" charset="0"/>
              </a:rPr>
              <a:t> DM, 2013</a:t>
            </a:r>
          </a:p>
        </p:txBody>
      </p:sp>
      <p:pic>
        <p:nvPicPr>
          <p:cNvPr id="8" name="Chart Placeholder 3"/>
          <p:cNvPicPr>
            <a:picLocks noChangeAspect="1"/>
          </p:cNvPicPr>
          <p:nvPr/>
        </p:nvPicPr>
        <p:blipFill>
          <a:blip r:embed="rId3"/>
          <a:srcRect t="325" b="325"/>
          <a:stretch>
            <a:fillRect/>
          </a:stretch>
        </p:blipFill>
        <p:spPr>
          <a:xfrm>
            <a:off x="1461410" y="2336584"/>
            <a:ext cx="6387193" cy="3530816"/>
          </a:xfrm>
          <a:prstGeom prst="rect">
            <a:avLst/>
          </a:prstGeom>
        </p:spPr>
      </p:pic>
      <p:sp>
        <p:nvSpPr>
          <p:cNvPr id="10" name="TextBox 9"/>
          <p:cNvSpPr txBox="1"/>
          <p:nvPr/>
        </p:nvSpPr>
        <p:spPr>
          <a:xfrm>
            <a:off x="1970316" y="1371606"/>
            <a:ext cx="5497284" cy="646331"/>
          </a:xfrm>
          <a:prstGeom prst="rect">
            <a:avLst/>
          </a:prstGeom>
          <a:noFill/>
        </p:spPr>
        <p:txBody>
          <a:bodyPr wrap="square" rtlCol="0">
            <a:spAutoFit/>
          </a:bodyPr>
          <a:lstStyle/>
          <a:p>
            <a:pPr algn="ctr" fontAlgn="auto">
              <a:spcBef>
                <a:spcPts val="0"/>
              </a:spcBef>
              <a:spcAft>
                <a:spcPts val="0"/>
              </a:spcAft>
              <a:defRPr/>
            </a:pPr>
            <a:r>
              <a:rPr lang="en-US" b="1" kern="0" dirty="0" smtClean="0">
                <a:solidFill>
                  <a:srgbClr val="5F5F5F"/>
                </a:solidFill>
              </a:rPr>
              <a:t>Percent reduction </a:t>
            </a:r>
            <a:r>
              <a:rPr lang="en-US" b="1" kern="0" dirty="0">
                <a:solidFill>
                  <a:srgbClr val="5F5F5F"/>
                </a:solidFill>
              </a:rPr>
              <a:t>in cervical dysplasia 5 years after vaccination, by age </a:t>
            </a:r>
            <a:r>
              <a:rPr lang="en-US" b="1" kern="0" dirty="0" smtClean="0">
                <a:solidFill>
                  <a:srgbClr val="5F5F5F"/>
                </a:solidFill>
              </a:rPr>
              <a:t>in 2007</a:t>
            </a:r>
            <a:endParaRPr lang="en-US" b="1" kern="0" dirty="0">
              <a:solidFill>
                <a:srgbClr val="5F5F5F"/>
              </a:solidFill>
            </a:endParaRPr>
          </a:p>
        </p:txBody>
      </p:sp>
      <p:sp>
        <p:nvSpPr>
          <p:cNvPr id="11" name="TextBox 10"/>
          <p:cNvSpPr txBox="1"/>
          <p:nvPr/>
        </p:nvSpPr>
        <p:spPr>
          <a:xfrm rot="16200000">
            <a:off x="-170051" y="3840120"/>
            <a:ext cx="3018775" cy="369332"/>
          </a:xfrm>
          <a:prstGeom prst="rect">
            <a:avLst/>
          </a:prstGeom>
          <a:noFill/>
        </p:spPr>
        <p:txBody>
          <a:bodyPr wrap="none" rtlCol="0">
            <a:spAutoFit/>
          </a:bodyPr>
          <a:lstStyle/>
          <a:p>
            <a:pPr fontAlgn="auto">
              <a:spcBef>
                <a:spcPts val="0"/>
              </a:spcBef>
              <a:spcAft>
                <a:spcPts val="0"/>
              </a:spcAft>
              <a:defRPr/>
            </a:pPr>
            <a:r>
              <a:rPr lang="en-US" kern="0" dirty="0">
                <a:solidFill>
                  <a:sysClr val="windowText" lastClr="000000"/>
                </a:solidFill>
              </a:rPr>
              <a:t>Percent dysplasia reduction</a:t>
            </a:r>
          </a:p>
        </p:txBody>
      </p:sp>
      <p:sp>
        <p:nvSpPr>
          <p:cNvPr id="12" name="TextBox 11"/>
          <p:cNvSpPr txBox="1"/>
          <p:nvPr/>
        </p:nvSpPr>
        <p:spPr>
          <a:xfrm>
            <a:off x="2800764" y="5943600"/>
            <a:ext cx="3583032" cy="369332"/>
          </a:xfrm>
          <a:prstGeom prst="rect">
            <a:avLst/>
          </a:prstGeom>
          <a:noFill/>
        </p:spPr>
        <p:txBody>
          <a:bodyPr wrap="none" rtlCol="0">
            <a:spAutoFit/>
          </a:bodyPr>
          <a:lstStyle/>
          <a:p>
            <a:pPr fontAlgn="auto">
              <a:spcBef>
                <a:spcPts val="0"/>
              </a:spcBef>
              <a:spcAft>
                <a:spcPts val="0"/>
              </a:spcAft>
              <a:defRPr/>
            </a:pPr>
            <a:r>
              <a:rPr lang="en-US" kern="0" dirty="0">
                <a:solidFill>
                  <a:sysClr val="windowText" lastClr="000000"/>
                </a:solidFill>
              </a:rPr>
              <a:t>Age at introduction of vaccination</a:t>
            </a:r>
          </a:p>
        </p:txBody>
      </p:sp>
    </p:spTree>
    <p:extLst>
      <p:ext uri="{BB962C8B-B14F-4D97-AF65-F5344CB8AC3E}">
        <p14:creationId xmlns:p14="http://schemas.microsoft.com/office/powerpoint/2010/main" val="202415073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Does </a:t>
            </a:r>
            <a:r>
              <a:rPr lang="en-US" sz="4000" dirty="0" smtClean="0"/>
              <a:t>Immunity Last</a:t>
            </a:r>
            <a:r>
              <a:rPr lang="en-US" sz="4000" dirty="0"/>
              <a:t>?</a:t>
            </a:r>
          </a:p>
        </p:txBody>
      </p:sp>
      <p:pic>
        <p:nvPicPr>
          <p:cNvPr id="4" name="Picture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54128" t="7287" b="31807"/>
          <a:stretch/>
        </p:blipFill>
        <p:spPr>
          <a:xfrm>
            <a:off x="76200" y="1524000"/>
            <a:ext cx="6504295" cy="4191000"/>
          </a:xfrm>
          <a:prstGeom prst="rect">
            <a:avLst/>
          </a:prstGeom>
        </p:spPr>
      </p:pic>
      <p:sp>
        <p:nvSpPr>
          <p:cNvPr id="5" name="TextBox 4"/>
          <p:cNvSpPr txBox="1"/>
          <p:nvPr/>
        </p:nvSpPr>
        <p:spPr>
          <a:xfrm>
            <a:off x="4633993" y="1900535"/>
            <a:ext cx="4610613" cy="461665"/>
          </a:xfrm>
          <a:prstGeom prst="rect">
            <a:avLst/>
          </a:prstGeom>
          <a:noFill/>
        </p:spPr>
        <p:txBody>
          <a:bodyPr wrap="square" rtlCol="0">
            <a:spAutoFit/>
          </a:bodyPr>
          <a:lstStyle/>
          <a:p>
            <a:r>
              <a:rPr lang="en-US" sz="2400" b="1" dirty="0">
                <a:solidFill>
                  <a:schemeClr val="accent5"/>
                </a:solidFill>
              </a:rPr>
              <a:t>Follow-up through month 60</a:t>
            </a:r>
          </a:p>
        </p:txBody>
      </p:sp>
      <p:sp>
        <p:nvSpPr>
          <p:cNvPr id="6" name="TextBox 5"/>
          <p:cNvSpPr txBox="1"/>
          <p:nvPr/>
        </p:nvSpPr>
        <p:spPr>
          <a:xfrm>
            <a:off x="5715000" y="2762071"/>
            <a:ext cx="2991173" cy="1477328"/>
          </a:xfrm>
          <a:prstGeom prst="rect">
            <a:avLst/>
          </a:prstGeom>
          <a:noFill/>
        </p:spPr>
        <p:txBody>
          <a:bodyPr wrap="square" rtlCol="0">
            <a:spAutoFit/>
          </a:bodyPr>
          <a:lstStyle/>
          <a:p>
            <a:r>
              <a:rPr lang="en-US" b="1" dirty="0" smtClean="0">
                <a:solidFill>
                  <a:schemeClr val="accent5"/>
                </a:solidFill>
              </a:rPr>
              <a:t>RESULTS: Antibody kinetics</a:t>
            </a:r>
          </a:p>
          <a:p>
            <a:pPr marL="285750" indent="-285750">
              <a:buFont typeface="Arial" charset="0"/>
              <a:buChar char="•"/>
            </a:pPr>
            <a:r>
              <a:rPr lang="en-US" b="1" dirty="0" smtClean="0">
                <a:solidFill>
                  <a:schemeClr val="accent5"/>
                </a:solidFill>
              </a:rPr>
              <a:t>Similar </a:t>
            </a:r>
            <a:r>
              <a:rPr lang="en-US" b="1" dirty="0">
                <a:solidFill>
                  <a:schemeClr val="accent5"/>
                </a:solidFill>
              </a:rPr>
              <a:t>in 2 groups</a:t>
            </a:r>
          </a:p>
          <a:p>
            <a:pPr marL="285750" indent="-285750">
              <a:buFont typeface="Arial" charset="0"/>
              <a:buChar char="•"/>
            </a:pPr>
            <a:r>
              <a:rPr lang="en-US" b="1" dirty="0">
                <a:solidFill>
                  <a:schemeClr val="accent5"/>
                </a:solidFill>
              </a:rPr>
              <a:t>Steady</a:t>
            </a:r>
          </a:p>
          <a:p>
            <a:pPr marL="285750" indent="-285750">
              <a:buFont typeface="Arial" charset="0"/>
              <a:buChar char="•"/>
            </a:pPr>
            <a:r>
              <a:rPr lang="en-US" b="1" dirty="0">
                <a:solidFill>
                  <a:schemeClr val="accent5"/>
                </a:solidFill>
              </a:rPr>
              <a:t>&gt; Natural infection </a:t>
            </a:r>
          </a:p>
        </p:txBody>
      </p:sp>
      <p:sp>
        <p:nvSpPr>
          <p:cNvPr id="7" name="TextBox 6"/>
          <p:cNvSpPr txBox="1"/>
          <p:nvPr/>
        </p:nvSpPr>
        <p:spPr>
          <a:xfrm>
            <a:off x="3962400" y="4419600"/>
            <a:ext cx="4419600" cy="646331"/>
          </a:xfrm>
          <a:prstGeom prst="rect">
            <a:avLst/>
          </a:prstGeom>
          <a:noFill/>
        </p:spPr>
        <p:txBody>
          <a:bodyPr wrap="square" rtlCol="0">
            <a:spAutoFit/>
          </a:bodyPr>
          <a:lstStyle/>
          <a:p>
            <a:r>
              <a:rPr lang="en-US" sz="1200" b="1" dirty="0"/>
              <a:t>2 doses (0, 6 </a:t>
            </a:r>
            <a:r>
              <a:rPr lang="en-US" sz="1200" b="1" dirty="0" err="1"/>
              <a:t>mos</a:t>
            </a:r>
            <a:r>
              <a:rPr lang="en-US" sz="1200" b="1" dirty="0" smtClean="0"/>
              <a:t>)   </a:t>
            </a:r>
            <a:r>
              <a:rPr lang="en-US" sz="1200" b="1" dirty="0"/>
              <a:t>(ages 9-14 y)</a:t>
            </a:r>
          </a:p>
          <a:p>
            <a:r>
              <a:rPr lang="en-US" sz="1200" b="1" dirty="0"/>
              <a:t>3 doses (0, 1, 6 </a:t>
            </a:r>
            <a:r>
              <a:rPr lang="en-US" sz="1200" b="1" dirty="0" err="1"/>
              <a:t>mos</a:t>
            </a:r>
            <a:r>
              <a:rPr lang="en-US" sz="1200" b="1" dirty="0"/>
              <a:t>) (ages 15-25 y)</a:t>
            </a:r>
          </a:p>
          <a:p>
            <a:r>
              <a:rPr lang="en-US" sz="1200" b="1" dirty="0"/>
              <a:t>Natural infection</a:t>
            </a:r>
          </a:p>
        </p:txBody>
      </p:sp>
      <p:sp>
        <p:nvSpPr>
          <p:cNvPr id="8" name="TextBox 7"/>
          <p:cNvSpPr txBox="1"/>
          <p:nvPr/>
        </p:nvSpPr>
        <p:spPr>
          <a:xfrm>
            <a:off x="0" y="6611779"/>
            <a:ext cx="2848857"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Data Source: Adopted from </a:t>
            </a:r>
            <a:r>
              <a:rPr lang="en-US" sz="1000" dirty="0" err="1">
                <a:latin typeface="Arial" panose="020B0604020202020204" pitchFamily="34" charset="0"/>
                <a:cs typeface="Arial" panose="020B0604020202020204" pitchFamily="34" charset="0"/>
              </a:rPr>
              <a:t>Romanowski</a:t>
            </a:r>
            <a:r>
              <a:rPr lang="en-US" sz="1000" dirty="0">
                <a:latin typeface="Arial" panose="020B0604020202020204" pitchFamily="34" charset="0"/>
                <a:cs typeface="Arial" panose="020B0604020202020204" pitchFamily="34" charset="0"/>
              </a:rPr>
              <a:t>, 2016</a:t>
            </a:r>
          </a:p>
        </p:txBody>
      </p:sp>
    </p:spTree>
    <p:extLst>
      <p:ext uri="{BB962C8B-B14F-4D97-AF65-F5344CB8AC3E}">
        <p14:creationId xmlns:p14="http://schemas.microsoft.com/office/powerpoint/2010/main" val="320172601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p>
            <a:r>
              <a:rPr lang="en-US" dirty="0" smtClean="0"/>
              <a:t>HPV Vaccine Safety</a:t>
            </a:r>
            <a:endParaRPr lang="en-US" dirty="0"/>
          </a:p>
        </p:txBody>
      </p:sp>
      <p:pic>
        <p:nvPicPr>
          <p:cNvPr id="6" name="Picture 5"/>
          <p:cNvPicPr>
            <a:picLocks noChangeAspect="1"/>
          </p:cNvPicPr>
          <p:nvPr/>
        </p:nvPicPr>
        <p:blipFill>
          <a:blip r:embed="rId3"/>
          <a:stretch>
            <a:fillRect/>
          </a:stretch>
        </p:blipFill>
        <p:spPr>
          <a:xfrm>
            <a:off x="2057400" y="0"/>
            <a:ext cx="5029200" cy="502920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10400" y="0"/>
            <a:ext cx="2133600" cy="50292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0"/>
            <a:ext cx="2133600" cy="5029200"/>
          </a:xfrm>
          <a:prstGeom prst="rect">
            <a:avLst/>
          </a:prstGeom>
        </p:spPr>
      </p:pic>
    </p:spTree>
    <p:extLst>
      <p:ext uri="{BB962C8B-B14F-4D97-AF65-F5344CB8AC3E}">
        <p14:creationId xmlns:p14="http://schemas.microsoft.com/office/powerpoint/2010/main" val="3603766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chor="ctr">
            <a:normAutofit/>
          </a:bodyPr>
          <a:lstStyle/>
          <a:p>
            <a:r>
              <a:rPr lang="en-US" dirty="0" smtClean="0"/>
              <a:t>United States Vaccine Safety System</a:t>
            </a:r>
            <a:endParaRPr lang="en-US" dirty="0"/>
          </a:p>
        </p:txBody>
      </p:sp>
      <p:graphicFrame>
        <p:nvGraphicFramePr>
          <p:cNvPr id="5" name="Table 4"/>
          <p:cNvGraphicFramePr>
            <a:graphicFrameLocks noGrp="1"/>
          </p:cNvGraphicFramePr>
          <p:nvPr>
            <p:extLst/>
          </p:nvPr>
        </p:nvGraphicFramePr>
        <p:xfrm>
          <a:off x="133350" y="914400"/>
          <a:ext cx="8877300" cy="5364480"/>
        </p:xfrm>
        <a:graphic>
          <a:graphicData uri="http://schemas.openxmlformats.org/drawingml/2006/table">
            <a:tbl>
              <a:tblPr firstRow="1" firstCol="1" bandRow="1">
                <a:tableStyleId>{793D81CF-94F2-401A-BA57-92F5A7B2D0C5}</a:tableStyleId>
              </a:tblPr>
              <a:tblGrid>
                <a:gridCol w="2345770">
                  <a:extLst>
                    <a:ext uri="{9D8B030D-6E8A-4147-A177-3AD203B41FA5}">
                      <a16:colId xmlns:a16="http://schemas.microsoft.com/office/drawing/2014/main" xmlns="" val="20000"/>
                    </a:ext>
                  </a:extLst>
                </a:gridCol>
                <a:gridCol w="2378630">
                  <a:extLst>
                    <a:ext uri="{9D8B030D-6E8A-4147-A177-3AD203B41FA5}">
                      <a16:colId xmlns:a16="http://schemas.microsoft.com/office/drawing/2014/main" xmlns="" val="20001"/>
                    </a:ext>
                  </a:extLst>
                </a:gridCol>
                <a:gridCol w="4152900">
                  <a:extLst>
                    <a:ext uri="{9D8B030D-6E8A-4147-A177-3AD203B41FA5}">
                      <a16:colId xmlns:a16="http://schemas.microsoft.com/office/drawing/2014/main" xmlns="" val="20002"/>
                    </a:ext>
                  </a:extLst>
                </a:gridCol>
              </a:tblGrid>
              <a:tr h="409025">
                <a:tc>
                  <a:txBody>
                    <a:bodyPr/>
                    <a:lstStyle/>
                    <a:p>
                      <a:pPr marL="0" marR="0" algn="l">
                        <a:spcBef>
                          <a:spcPts val="0"/>
                        </a:spcBef>
                        <a:spcAft>
                          <a:spcPts val="0"/>
                        </a:spcAft>
                      </a:pPr>
                      <a:r>
                        <a:rPr lang="en-US" sz="2200" dirty="0">
                          <a:effectLst/>
                        </a:rPr>
                        <a:t>System</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200" dirty="0" smtClean="0">
                          <a:effectLst/>
                        </a:rPr>
                        <a:t>Collaborators</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tc>
                  <a:txBody>
                    <a:bodyPr/>
                    <a:lstStyle/>
                    <a:p>
                      <a:pPr marL="0" marR="0" algn="l">
                        <a:spcBef>
                          <a:spcPts val="0"/>
                        </a:spcBef>
                        <a:spcAft>
                          <a:spcPts val="0"/>
                        </a:spcAft>
                      </a:pPr>
                      <a:r>
                        <a:rPr lang="en-US" sz="2200" dirty="0">
                          <a:effectLst/>
                        </a:rPr>
                        <a:t>Description</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solidFill>
                      <a:srgbClr val="0070C0"/>
                    </a:solidFill>
                  </a:tcPr>
                </a:tc>
                <a:extLst>
                  <a:ext uri="{0D108BD9-81ED-4DB2-BD59-A6C34878D82A}">
                    <a16:rowId xmlns:a16="http://schemas.microsoft.com/office/drawing/2014/main" xmlns="" val="10000"/>
                  </a:ext>
                </a:extLst>
              </a:tr>
              <a:tr h="964131">
                <a:tc>
                  <a:txBody>
                    <a:bodyPr/>
                    <a:lstStyle/>
                    <a:p>
                      <a:pPr marL="0" marR="0" algn="l">
                        <a:spcBef>
                          <a:spcPts val="0"/>
                        </a:spcBef>
                        <a:spcAft>
                          <a:spcPts val="0"/>
                        </a:spcAft>
                      </a:pPr>
                      <a:r>
                        <a:rPr lang="en-US" sz="2000" dirty="0">
                          <a:effectLst/>
                        </a:rPr>
                        <a:t>Vaccine Adverse </a:t>
                      </a:r>
                    </a:p>
                    <a:p>
                      <a:pPr marL="0" marR="0" algn="l">
                        <a:spcBef>
                          <a:spcPts val="0"/>
                        </a:spcBef>
                        <a:spcAft>
                          <a:spcPts val="0"/>
                        </a:spcAft>
                      </a:pPr>
                      <a:r>
                        <a:rPr lang="en-US" sz="2000" dirty="0">
                          <a:effectLst/>
                        </a:rPr>
                        <a:t>Event Reporting System (VAERS)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FDA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smtClean="0">
                          <a:effectLst/>
                        </a:rPr>
                        <a:t>Frontline, </a:t>
                      </a:r>
                      <a:r>
                        <a:rPr lang="en-US" sz="2000" dirty="0">
                          <a:effectLst/>
                        </a:rPr>
                        <a:t>spontaneous reporting system to detect potential vaccine safety issues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1"/>
                  </a:ext>
                </a:extLst>
              </a:tr>
              <a:tr h="1003697">
                <a:tc>
                  <a:txBody>
                    <a:bodyPr/>
                    <a:lstStyle/>
                    <a:p>
                      <a:pPr marL="0" marR="0" algn="l">
                        <a:spcBef>
                          <a:spcPts val="0"/>
                        </a:spcBef>
                        <a:spcAft>
                          <a:spcPts val="0"/>
                        </a:spcAft>
                      </a:pPr>
                      <a:r>
                        <a:rPr lang="en-US" sz="2000">
                          <a:effectLst/>
                        </a:rPr>
                        <a:t>Vaccine Safety Datalink (VSD)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a:t>
                      </a:r>
                      <a:r>
                        <a:rPr lang="en-US" sz="2000" dirty="0" smtClean="0">
                          <a:effectLst/>
                        </a:rPr>
                        <a:t>8 </a:t>
                      </a:r>
                      <a:r>
                        <a:rPr lang="en-US" sz="2000" dirty="0">
                          <a:effectLst/>
                        </a:rPr>
                        <a:t>i</a:t>
                      </a:r>
                      <a:r>
                        <a:rPr lang="en-US" sz="2000" dirty="0" smtClean="0">
                          <a:effectLst/>
                        </a:rPr>
                        <a:t>ntegrated health </a:t>
                      </a:r>
                      <a:r>
                        <a:rPr lang="en-US" sz="2000" dirty="0">
                          <a:effectLst/>
                        </a:rPr>
                        <a:t>c</a:t>
                      </a:r>
                      <a:r>
                        <a:rPr lang="en-US" sz="2000" dirty="0" smtClean="0">
                          <a:effectLst/>
                        </a:rPr>
                        <a:t>are </a:t>
                      </a:r>
                      <a:r>
                        <a:rPr lang="en-US" sz="2000" dirty="0">
                          <a:effectLst/>
                        </a:rPr>
                        <a:t>s</a:t>
                      </a:r>
                      <a:r>
                        <a:rPr lang="en-US" sz="2000" dirty="0" smtClean="0">
                          <a:effectLst/>
                        </a:rPr>
                        <a:t>ystems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smtClean="0">
                          <a:effectLst/>
                        </a:rPr>
                        <a:t>Large-linked </a:t>
                      </a:r>
                      <a:r>
                        <a:rPr lang="en-US" sz="2000" dirty="0">
                          <a:effectLst/>
                        </a:rPr>
                        <a:t>database system used for active surveillance and research</a:t>
                      </a:r>
                      <a:br>
                        <a:rPr lang="en-US" sz="2000" dirty="0">
                          <a:effectLst/>
                        </a:rPr>
                      </a:br>
                      <a:r>
                        <a:rPr lang="en-US" sz="2000" dirty="0">
                          <a:effectLst/>
                        </a:rPr>
                        <a:t>~9.4 million members (~3% of US </a:t>
                      </a:r>
                      <a:r>
                        <a:rPr lang="en-US" sz="2000" dirty="0" smtClean="0">
                          <a:effectLst/>
                        </a:rPr>
                        <a:t>pop)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2"/>
                  </a:ext>
                </a:extLst>
              </a:tr>
              <a:tr h="1256292">
                <a:tc>
                  <a:txBody>
                    <a:bodyPr/>
                    <a:lstStyle/>
                    <a:p>
                      <a:pPr marL="0" marR="0" algn="l">
                        <a:spcBef>
                          <a:spcPts val="0"/>
                        </a:spcBef>
                        <a:spcAft>
                          <a:spcPts val="0"/>
                        </a:spcAft>
                      </a:pPr>
                      <a:r>
                        <a:rPr lang="en-US" sz="2000">
                          <a:effectLst/>
                        </a:rPr>
                        <a:t>Clinical Immunization Safety Assessment (CISA) Project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CDC and 7 </a:t>
                      </a:r>
                      <a:r>
                        <a:rPr lang="en-US" sz="2000" dirty="0" smtClean="0">
                          <a:effectLst/>
                        </a:rPr>
                        <a:t>academic </a:t>
                      </a:r>
                      <a:r>
                        <a:rPr lang="en-US" sz="2000" dirty="0">
                          <a:effectLst/>
                        </a:rPr>
                        <a:t>c</a:t>
                      </a:r>
                      <a:r>
                        <a:rPr lang="en-US" sz="2000" dirty="0" smtClean="0">
                          <a:effectLst/>
                        </a:rPr>
                        <a:t>enters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a:effectLst/>
                        </a:rPr>
                        <a:t>Expert collaboration that conducts individual clinical vaccine safety assessments and clinical research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3"/>
                  </a:ext>
                </a:extLst>
              </a:tr>
              <a:tr h="1548453">
                <a:tc>
                  <a:txBody>
                    <a:bodyPr/>
                    <a:lstStyle/>
                    <a:p>
                      <a:pPr marL="0" marR="0" algn="l">
                        <a:spcBef>
                          <a:spcPts val="0"/>
                        </a:spcBef>
                        <a:spcAft>
                          <a:spcPts val="0"/>
                        </a:spcAft>
                      </a:pPr>
                      <a:r>
                        <a:rPr lang="en-US" sz="2000" dirty="0">
                          <a:effectLst/>
                        </a:rPr>
                        <a:t>Post-Licensure Rapid Immunization Safety Monitoring Program (PRISM)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FDA and 6 partner organizations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tc>
                  <a:txBody>
                    <a:bodyPr/>
                    <a:lstStyle/>
                    <a:p>
                      <a:pPr marL="0" marR="0" algn="l">
                        <a:spcBef>
                          <a:spcPts val="0"/>
                        </a:spcBef>
                        <a:spcAft>
                          <a:spcPts val="0"/>
                        </a:spcAft>
                      </a:pPr>
                      <a:r>
                        <a:rPr lang="en-US" sz="2000" dirty="0">
                          <a:effectLst/>
                        </a:rPr>
                        <a:t>Large distributed database system used for active surveillance and research</a:t>
                      </a:r>
                    </a:p>
                    <a:p>
                      <a:pPr marL="0" marR="0" algn="l">
                        <a:spcBef>
                          <a:spcPts val="0"/>
                        </a:spcBef>
                        <a:spcAft>
                          <a:spcPts val="0"/>
                        </a:spcAft>
                      </a:pPr>
                      <a:r>
                        <a:rPr lang="en-US" sz="2000" dirty="0">
                          <a:effectLst/>
                        </a:rPr>
                        <a:t>~170 million </a:t>
                      </a:r>
                      <a:r>
                        <a:rPr lang="en-US" sz="2000" dirty="0" smtClean="0">
                          <a:effectLst/>
                        </a:rPr>
                        <a:t>individuals                     (~53 of US pop)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R="45720"/>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831181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1143000"/>
          </a:xfrm>
        </p:spPr>
        <p:txBody>
          <a:bodyPr>
            <a:noAutofit/>
          </a:bodyPr>
          <a:lstStyle/>
          <a:p>
            <a:r>
              <a:rPr lang="en-US" sz="3600" dirty="0" smtClean="0"/>
              <a:t>Over 10 Years of HPV Vaccine Safety Data</a:t>
            </a:r>
            <a:endParaRPr lang="en-US" sz="3600" dirty="0"/>
          </a:p>
        </p:txBody>
      </p:sp>
      <p:sp>
        <p:nvSpPr>
          <p:cNvPr id="3" name="Content Placeholder 2"/>
          <p:cNvSpPr>
            <a:spLocks noGrp="1"/>
          </p:cNvSpPr>
          <p:nvPr>
            <p:ph idx="1"/>
          </p:nvPr>
        </p:nvSpPr>
        <p:spPr>
          <a:xfrm>
            <a:off x="152400" y="1097578"/>
            <a:ext cx="8991600" cy="5531822"/>
          </a:xfrm>
        </p:spPr>
        <p:txBody>
          <a:bodyPr vert="horz" lIns="91440" tIns="45720" rIns="91440" bIns="45720" rtlCol="0">
            <a:noAutofit/>
          </a:bodyPr>
          <a:lstStyle/>
          <a:p>
            <a:pPr>
              <a:spcBef>
                <a:spcPts val="0"/>
              </a:spcBef>
              <a:spcAft>
                <a:spcPts val="400"/>
              </a:spcAft>
            </a:pPr>
            <a:r>
              <a:rPr lang="en-US" sz="2600" dirty="0" smtClean="0">
                <a:solidFill>
                  <a:schemeClr val="tx1"/>
                </a:solidFill>
              </a:rPr>
              <a:t>HPV vaccines are safe </a:t>
            </a:r>
          </a:p>
          <a:p>
            <a:pPr>
              <a:spcBef>
                <a:spcPts val="0"/>
              </a:spcBef>
              <a:spcAft>
                <a:spcPts val="400"/>
              </a:spcAft>
            </a:pPr>
            <a:r>
              <a:rPr lang="en-US" sz="2600" dirty="0" smtClean="0">
                <a:solidFill>
                  <a:schemeClr val="tx1"/>
                </a:solidFill>
              </a:rPr>
              <a:t>Reactions after vaccination may include:</a:t>
            </a:r>
            <a:endParaRPr lang="en-US" sz="2600" dirty="0">
              <a:solidFill>
                <a:schemeClr val="tx1"/>
              </a:solidFill>
            </a:endParaRPr>
          </a:p>
          <a:p>
            <a:pPr lvl="1">
              <a:spcBef>
                <a:spcPts val="0"/>
              </a:spcBef>
              <a:buFont typeface="Wingdings" panose="05000000000000000000" pitchFamily="2" charset="2"/>
              <a:buChar char="§"/>
            </a:pPr>
            <a:r>
              <a:rPr lang="en-US" sz="2400" b="0" dirty="0" smtClean="0"/>
              <a:t>Injection site reactions: pain</a:t>
            </a:r>
            <a:r>
              <a:rPr lang="en-US" sz="2400" b="0" dirty="0"/>
              <a:t>, redness, </a:t>
            </a:r>
            <a:r>
              <a:rPr lang="en-US" sz="2400" b="0" dirty="0" smtClean="0"/>
              <a:t>and/or </a:t>
            </a:r>
            <a:r>
              <a:rPr lang="en-US" sz="2400" b="0" dirty="0"/>
              <a:t>swelling in the arm where the shot was given</a:t>
            </a:r>
          </a:p>
          <a:p>
            <a:pPr lvl="1">
              <a:spcBef>
                <a:spcPts val="0"/>
              </a:spcBef>
              <a:buFont typeface="Wingdings" panose="05000000000000000000" pitchFamily="2" charset="2"/>
              <a:buChar char="§"/>
            </a:pPr>
            <a:r>
              <a:rPr lang="en-US" sz="2400" b="0" dirty="0" smtClean="0"/>
              <a:t>Systemic: fever, headaches</a:t>
            </a:r>
            <a:endParaRPr lang="en-US" sz="2400" b="0" dirty="0"/>
          </a:p>
          <a:p>
            <a:pPr>
              <a:spcBef>
                <a:spcPts val="0"/>
              </a:spcBef>
              <a:spcAft>
                <a:spcPts val="400"/>
              </a:spcAft>
            </a:pPr>
            <a:r>
              <a:rPr lang="en-US" sz="2600" dirty="0" smtClean="0">
                <a:solidFill>
                  <a:schemeClr val="tx1"/>
                </a:solidFill>
              </a:rPr>
              <a:t>HPV vaccines should </a:t>
            </a:r>
            <a:r>
              <a:rPr lang="en-US" sz="2600" dirty="0">
                <a:solidFill>
                  <a:schemeClr val="tx1"/>
                </a:solidFill>
              </a:rPr>
              <a:t>not be given to anyone who has had a previous allergic reaction to the </a:t>
            </a:r>
            <a:r>
              <a:rPr lang="en-US" sz="2600" dirty="0" smtClean="0">
                <a:solidFill>
                  <a:schemeClr val="tx1"/>
                </a:solidFill>
              </a:rPr>
              <a:t>HPV vaccine </a:t>
            </a:r>
            <a:r>
              <a:rPr lang="en-US" sz="2600" dirty="0">
                <a:solidFill>
                  <a:schemeClr val="tx1"/>
                </a:solidFill>
              </a:rPr>
              <a:t>or who has an allergy to </a:t>
            </a:r>
            <a:r>
              <a:rPr lang="en-US" sz="2600" dirty="0" smtClean="0">
                <a:solidFill>
                  <a:schemeClr val="tx1"/>
                </a:solidFill>
              </a:rPr>
              <a:t>yeast</a:t>
            </a:r>
            <a:endParaRPr lang="en-US" sz="2600" dirty="0">
              <a:solidFill>
                <a:schemeClr val="tx1"/>
              </a:solidFill>
            </a:endParaRPr>
          </a:p>
          <a:p>
            <a:pPr>
              <a:spcBef>
                <a:spcPts val="0"/>
              </a:spcBef>
              <a:spcAft>
                <a:spcPts val="400"/>
              </a:spcAft>
            </a:pPr>
            <a:r>
              <a:rPr lang="en-US" sz="2600" dirty="0">
                <a:solidFill>
                  <a:schemeClr val="tx1"/>
                </a:solidFill>
              </a:rPr>
              <a:t>B</a:t>
            </a:r>
            <a:r>
              <a:rPr lang="en-US" sz="2600" dirty="0" smtClean="0">
                <a:solidFill>
                  <a:schemeClr val="tx1"/>
                </a:solidFill>
              </a:rPr>
              <a:t>rief </a:t>
            </a:r>
            <a:r>
              <a:rPr lang="en-US" sz="2600" dirty="0">
                <a:solidFill>
                  <a:schemeClr val="tx1"/>
                </a:solidFill>
              </a:rPr>
              <a:t>fainting spells (syncope) and related symptoms (such as jerking movements) can happen soon after any injection, including HPV </a:t>
            </a:r>
            <a:r>
              <a:rPr lang="en-US" sz="2600" dirty="0" smtClean="0">
                <a:solidFill>
                  <a:schemeClr val="tx1"/>
                </a:solidFill>
              </a:rPr>
              <a:t>vaccine </a:t>
            </a:r>
            <a:endParaRPr lang="en-US" sz="2600" dirty="0">
              <a:solidFill>
                <a:schemeClr val="tx1"/>
              </a:solidFill>
            </a:endParaRPr>
          </a:p>
          <a:p>
            <a:pPr>
              <a:spcBef>
                <a:spcPts val="0"/>
              </a:spcBef>
              <a:spcAft>
                <a:spcPts val="400"/>
              </a:spcAft>
            </a:pPr>
            <a:r>
              <a:rPr lang="en-US" sz="2600" dirty="0" smtClean="0">
                <a:solidFill>
                  <a:schemeClr val="tx1"/>
                </a:solidFill>
              </a:rPr>
              <a:t>Patients </a:t>
            </a:r>
            <a:r>
              <a:rPr lang="en-US" sz="2600" dirty="0">
                <a:solidFill>
                  <a:schemeClr val="tx1"/>
                </a:solidFill>
              </a:rPr>
              <a:t>should be seated (or </a:t>
            </a:r>
            <a:r>
              <a:rPr lang="en-US" sz="2600" dirty="0" smtClean="0">
                <a:solidFill>
                  <a:schemeClr val="tx1"/>
                </a:solidFill>
              </a:rPr>
              <a:t>lying down</a:t>
            </a:r>
            <a:r>
              <a:rPr lang="en-US" sz="2600" dirty="0">
                <a:solidFill>
                  <a:schemeClr val="tx1"/>
                </a:solidFill>
              </a:rPr>
              <a:t>) during vaccination and remain in that position for 15 minutes</a:t>
            </a:r>
          </a:p>
        </p:txBody>
      </p:sp>
      <p:sp>
        <p:nvSpPr>
          <p:cNvPr id="7" name="TextBox 6"/>
          <p:cNvSpPr txBox="1"/>
          <p:nvPr/>
        </p:nvSpPr>
        <p:spPr>
          <a:xfrm>
            <a:off x="15240" y="6550229"/>
            <a:ext cx="5852160" cy="276999"/>
          </a:xfrm>
          <a:prstGeom prst="rect">
            <a:avLst/>
          </a:prstGeom>
          <a:noFill/>
        </p:spPr>
        <p:txBody>
          <a:bodyPr wrap="square" rtlCol="0">
            <a:spAutoFit/>
          </a:bodyPr>
          <a:lstStyle>
            <a:defPPr>
              <a:defRPr lang="en-US"/>
            </a:defPPr>
            <a:lvl1pPr>
              <a:defRPr sz="1100">
                <a:solidFill>
                  <a:schemeClr val="tx1">
                    <a:lumMod val="50000"/>
                    <a:lumOff val="50000"/>
                  </a:schemeClr>
                </a:solidFill>
              </a:defRPr>
            </a:lvl1pPr>
          </a:lstStyle>
          <a:p>
            <a:r>
              <a:rPr lang="en-US" sz="1200" dirty="0" smtClean="0">
                <a:solidFill>
                  <a:srgbClr val="DDDDDD">
                    <a:lumMod val="50000"/>
                  </a:srgbClr>
                </a:solidFill>
              </a:rPr>
              <a:t>Gee, et al. </a:t>
            </a:r>
            <a:r>
              <a:rPr lang="en-US" sz="1200" i="1" dirty="0">
                <a:solidFill>
                  <a:prstClr val="black">
                    <a:lumMod val="50000"/>
                    <a:lumOff val="50000"/>
                  </a:prstClr>
                </a:solidFill>
              </a:rPr>
              <a:t>Hum </a:t>
            </a:r>
            <a:r>
              <a:rPr lang="en-US" sz="1200" i="1" dirty="0" smtClean="0">
                <a:solidFill>
                  <a:prstClr val="black">
                    <a:lumMod val="50000"/>
                    <a:lumOff val="50000"/>
                  </a:prstClr>
                </a:solidFill>
              </a:rPr>
              <a:t>Vaccine </a:t>
            </a:r>
            <a:r>
              <a:rPr lang="en-US" sz="1200" i="1" dirty="0" err="1" smtClean="0">
                <a:solidFill>
                  <a:prstClr val="black">
                    <a:lumMod val="50000"/>
                    <a:lumOff val="50000"/>
                  </a:prstClr>
                </a:solidFill>
              </a:rPr>
              <a:t>Immunother</a:t>
            </a:r>
            <a:r>
              <a:rPr lang="en-US" sz="1200" i="1" dirty="0" smtClean="0">
                <a:solidFill>
                  <a:prstClr val="black">
                    <a:lumMod val="50000"/>
                    <a:lumOff val="50000"/>
                  </a:prstClr>
                </a:solidFill>
              </a:rPr>
              <a:t>. </a:t>
            </a:r>
            <a:r>
              <a:rPr lang="en-US" sz="1200" dirty="0" smtClean="0">
                <a:solidFill>
                  <a:srgbClr val="DDDDDD">
                    <a:lumMod val="50000"/>
                  </a:srgbClr>
                </a:solidFill>
              </a:rPr>
              <a:t>2016.</a:t>
            </a:r>
            <a:endParaRPr lang="en-US" sz="1200" dirty="0">
              <a:solidFill>
                <a:srgbClr val="DDDDDD">
                  <a:lumMod val="50000"/>
                </a:srgbClr>
              </a:solidFill>
            </a:endParaRPr>
          </a:p>
        </p:txBody>
      </p:sp>
    </p:spTree>
    <p:extLst>
      <p:ext uri="{BB962C8B-B14F-4D97-AF65-F5344CB8AC3E}">
        <p14:creationId xmlns:p14="http://schemas.microsoft.com/office/powerpoint/2010/main" val="249263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2"/>
            <a:ext cx="9144000" cy="1436291"/>
          </a:xfrm>
        </p:spPr>
        <p:txBody>
          <a:bodyPr/>
          <a:lstStyle/>
          <a:p>
            <a:r>
              <a:rPr lang="en-US" sz="4000" dirty="0"/>
              <a:t>HPV </a:t>
            </a:r>
            <a:r>
              <a:rPr lang="en-US" sz="4000" dirty="0" smtClean="0"/>
              <a:t>Vaccine Long-Term </a:t>
            </a:r>
            <a:r>
              <a:rPr lang="en-US" sz="4000" dirty="0"/>
              <a:t>S</a:t>
            </a:r>
            <a:r>
              <a:rPr lang="en-US" sz="4000" dirty="0" smtClean="0"/>
              <a:t>afety </a:t>
            </a:r>
            <a:r>
              <a:rPr lang="en-US" sz="4000" dirty="0"/>
              <a:t>D</a:t>
            </a:r>
            <a:r>
              <a:rPr lang="en-US" sz="4000" dirty="0" smtClean="0"/>
              <a:t>ata</a:t>
            </a:r>
            <a:r>
              <a:rPr lang="en-US" sz="4300" dirty="0"/>
              <a:t/>
            </a:r>
            <a:br>
              <a:rPr lang="en-US" sz="4300" dirty="0"/>
            </a:br>
            <a:r>
              <a:rPr lang="en-US" sz="3600" i="1" u="sng" dirty="0">
                <a:solidFill>
                  <a:schemeClr val="accent5"/>
                </a:solidFill>
                <a:latin typeface="Calibri"/>
              </a:rPr>
              <a:t>No increased risk of</a:t>
            </a:r>
            <a:r>
              <a:rPr lang="en-US" sz="3600" i="1" dirty="0">
                <a:solidFill>
                  <a:schemeClr val="accent5"/>
                </a:solidFill>
                <a:latin typeface="Calibri"/>
              </a:rPr>
              <a:t>:</a:t>
            </a:r>
          </a:p>
        </p:txBody>
      </p:sp>
      <p:sp>
        <p:nvSpPr>
          <p:cNvPr id="3" name="Content Placeholder 2"/>
          <p:cNvSpPr>
            <a:spLocks noGrp="1"/>
          </p:cNvSpPr>
          <p:nvPr>
            <p:ph idx="1"/>
          </p:nvPr>
        </p:nvSpPr>
        <p:spPr>
          <a:xfrm>
            <a:off x="190627" y="1600890"/>
            <a:ext cx="8557574" cy="4876115"/>
          </a:xfrm>
        </p:spPr>
        <p:txBody>
          <a:bodyPr vert="horz" lIns="91440" tIns="45720" rIns="91440" bIns="45720" rtlCol="0" anchor="t">
            <a:noAutofit/>
          </a:bodyPr>
          <a:lstStyle/>
          <a:p>
            <a:r>
              <a:rPr lang="en-US" sz="2300" dirty="0" smtClean="0">
                <a:solidFill>
                  <a:schemeClr val="accent5"/>
                </a:solidFill>
                <a:latin typeface="Calibri"/>
                <a:sym typeface="Wingdings"/>
              </a:rPr>
              <a:t>2011- </a:t>
            </a:r>
            <a:r>
              <a:rPr lang="en-US" sz="2300" dirty="0">
                <a:solidFill>
                  <a:schemeClr val="accent5"/>
                </a:solidFill>
                <a:latin typeface="Calibri"/>
                <a:sym typeface="Wingdings"/>
              </a:rPr>
              <a:t>A</a:t>
            </a:r>
            <a:r>
              <a:rPr lang="en-US" sz="2300" dirty="0" smtClean="0">
                <a:solidFill>
                  <a:schemeClr val="accent5"/>
                </a:solidFill>
                <a:latin typeface="Calibri"/>
                <a:sym typeface="Wingdings"/>
              </a:rPr>
              <a:t>llergic </a:t>
            </a:r>
            <a:r>
              <a:rPr lang="en-US" sz="2300" dirty="0">
                <a:solidFill>
                  <a:schemeClr val="accent5"/>
                </a:solidFill>
                <a:latin typeface="Calibri"/>
                <a:sym typeface="Wingdings"/>
              </a:rPr>
              <a:t>reactions, anaphylaxis, GBS, stroke, blood clots, appendicitis, or seizures (than unvaccinated or who received other vaccines)</a:t>
            </a:r>
          </a:p>
          <a:p>
            <a:r>
              <a:rPr lang="en-US" sz="2300" dirty="0" smtClean="0">
                <a:solidFill>
                  <a:schemeClr val="accent5"/>
                </a:solidFill>
                <a:latin typeface="Calibri"/>
                <a:sym typeface="Wingdings"/>
              </a:rPr>
              <a:t>2013 –Blood </a:t>
            </a:r>
            <a:r>
              <a:rPr lang="en-US" sz="2300" dirty="0">
                <a:solidFill>
                  <a:schemeClr val="accent5"/>
                </a:solidFill>
                <a:latin typeface="Calibri"/>
                <a:sym typeface="Wingdings"/>
              </a:rPr>
              <a:t>clots or AEs related to the immune &amp; </a:t>
            </a:r>
            <a:r>
              <a:rPr lang="en-US" sz="2300" dirty="0" smtClean="0">
                <a:solidFill>
                  <a:schemeClr val="accent5"/>
                </a:solidFill>
                <a:latin typeface="Calibri"/>
                <a:sym typeface="Wingdings"/>
              </a:rPr>
              <a:t>CNS </a:t>
            </a:r>
            <a:r>
              <a:rPr lang="en-US" sz="2300" dirty="0" smtClean="0">
                <a:solidFill>
                  <a:schemeClr val="accent5"/>
                </a:solidFill>
                <a:sym typeface="Wingdings"/>
              </a:rPr>
              <a:t>(</a:t>
            </a:r>
            <a:r>
              <a:rPr lang="en-US" sz="2300" dirty="0">
                <a:solidFill>
                  <a:schemeClr val="accent5"/>
                </a:solidFill>
                <a:sym typeface="Wingdings"/>
              </a:rPr>
              <a:t>almost 1 million girls) </a:t>
            </a:r>
            <a:endParaRPr lang="en-US" sz="2300" dirty="0">
              <a:solidFill>
                <a:schemeClr val="accent5"/>
              </a:solidFill>
              <a:latin typeface="Calibri"/>
              <a:sym typeface="Wingdings"/>
            </a:endParaRPr>
          </a:p>
          <a:p>
            <a:r>
              <a:rPr lang="en-US" sz="2300" dirty="0" smtClean="0">
                <a:solidFill>
                  <a:schemeClr val="accent5"/>
                </a:solidFill>
                <a:latin typeface="Calibri"/>
                <a:sym typeface="Wingdings"/>
              </a:rPr>
              <a:t>2014 – Venous </a:t>
            </a:r>
            <a:r>
              <a:rPr lang="en-US" sz="2300" dirty="0">
                <a:solidFill>
                  <a:schemeClr val="accent5"/>
                </a:solidFill>
                <a:latin typeface="Calibri"/>
                <a:sym typeface="Wingdings"/>
              </a:rPr>
              <a:t>thromboembolism or blood </a:t>
            </a:r>
            <a:r>
              <a:rPr lang="en-US" sz="2300" dirty="0" smtClean="0">
                <a:solidFill>
                  <a:schemeClr val="accent5"/>
                </a:solidFill>
                <a:latin typeface="Calibri"/>
                <a:sym typeface="Wingdings"/>
              </a:rPr>
              <a:t>clots </a:t>
            </a:r>
            <a:r>
              <a:rPr lang="en-US" sz="2300" dirty="0" smtClean="0">
                <a:solidFill>
                  <a:schemeClr val="accent5"/>
                </a:solidFill>
                <a:sym typeface="Wingdings"/>
              </a:rPr>
              <a:t>(&gt;</a:t>
            </a:r>
            <a:r>
              <a:rPr lang="en-US" sz="2300" dirty="0">
                <a:solidFill>
                  <a:schemeClr val="accent5"/>
                </a:solidFill>
                <a:sym typeface="Wingdings"/>
              </a:rPr>
              <a:t>1 million women) </a:t>
            </a:r>
            <a:endParaRPr lang="en-US" sz="2300" dirty="0">
              <a:solidFill>
                <a:schemeClr val="accent5"/>
              </a:solidFill>
              <a:latin typeface="Calibri"/>
              <a:sym typeface="Wingdings"/>
            </a:endParaRPr>
          </a:p>
          <a:p>
            <a:r>
              <a:rPr lang="en-US" sz="2300" dirty="0" smtClean="0">
                <a:solidFill>
                  <a:schemeClr val="accent5"/>
                </a:solidFill>
                <a:latin typeface="Calibri"/>
                <a:sym typeface="Wingdings"/>
              </a:rPr>
              <a:t>2012 &amp; 2014 – Autoimmune disorders </a:t>
            </a:r>
            <a:r>
              <a:rPr lang="en-US" sz="2300" dirty="0" smtClean="0">
                <a:solidFill>
                  <a:schemeClr val="accent5"/>
                </a:solidFill>
                <a:sym typeface="Wingdings"/>
              </a:rPr>
              <a:t>(</a:t>
            </a:r>
            <a:r>
              <a:rPr lang="en-US" sz="2300" dirty="0">
                <a:solidFill>
                  <a:schemeClr val="accent5"/>
                </a:solidFill>
                <a:sym typeface="Wingdings"/>
              </a:rPr>
              <a:t>2 studies) </a:t>
            </a:r>
            <a:endParaRPr lang="en-US" sz="2300" dirty="0">
              <a:solidFill>
                <a:schemeClr val="accent5"/>
              </a:solidFill>
              <a:latin typeface="Calibri"/>
              <a:sym typeface="Wingdings"/>
            </a:endParaRPr>
          </a:p>
          <a:p>
            <a:r>
              <a:rPr lang="en-US" sz="2300" dirty="0" smtClean="0">
                <a:solidFill>
                  <a:schemeClr val="accent5"/>
                </a:solidFill>
                <a:latin typeface="Calibri"/>
                <a:sym typeface="Wingdings"/>
              </a:rPr>
              <a:t>2015 </a:t>
            </a:r>
            <a:r>
              <a:rPr lang="en-US" sz="2300" dirty="0">
                <a:solidFill>
                  <a:schemeClr val="accent5"/>
                </a:solidFill>
                <a:latin typeface="Calibri"/>
                <a:sym typeface="Wingdings"/>
              </a:rPr>
              <a:t>– Multiple sclerosis or other demyelinating diseases</a:t>
            </a:r>
          </a:p>
          <a:p>
            <a:r>
              <a:rPr lang="en-US" sz="2300" dirty="0" smtClean="0">
                <a:solidFill>
                  <a:schemeClr val="accent5"/>
                </a:solidFill>
                <a:latin typeface="Calibri"/>
              </a:rPr>
              <a:t>2016- </a:t>
            </a:r>
            <a:r>
              <a:rPr lang="en-US" sz="2300" dirty="0">
                <a:solidFill>
                  <a:schemeClr val="accent5"/>
                </a:solidFill>
                <a:latin typeface="Calibri"/>
              </a:rPr>
              <a:t>O</a:t>
            </a:r>
            <a:r>
              <a:rPr lang="en-US" sz="2300" dirty="0" smtClean="0">
                <a:solidFill>
                  <a:schemeClr val="accent5"/>
                </a:solidFill>
                <a:latin typeface="Calibri"/>
              </a:rPr>
              <a:t>ver </a:t>
            </a:r>
            <a:r>
              <a:rPr lang="en-US" sz="2300" dirty="0">
                <a:solidFill>
                  <a:schemeClr val="accent5"/>
                </a:solidFill>
                <a:latin typeface="Calibri"/>
              </a:rPr>
              <a:t>60 </a:t>
            </a:r>
            <a:r>
              <a:rPr lang="en-US" sz="2300" dirty="0" smtClean="0">
                <a:solidFill>
                  <a:schemeClr val="accent5"/>
                </a:solidFill>
                <a:latin typeface="Calibri"/>
              </a:rPr>
              <a:t>other conditions</a:t>
            </a:r>
            <a:endParaRPr lang="en-US" sz="2300" dirty="0">
              <a:solidFill>
                <a:schemeClr val="accent5"/>
              </a:solidFill>
              <a:latin typeface="Calibri"/>
            </a:endParaRPr>
          </a:p>
          <a:p>
            <a:pPr marL="0" indent="0">
              <a:buNone/>
            </a:pPr>
            <a:endParaRPr lang="en-US" sz="2400" dirty="0"/>
          </a:p>
        </p:txBody>
      </p:sp>
    </p:spTree>
    <p:extLst>
      <p:ext uri="{BB962C8B-B14F-4D97-AF65-F5344CB8AC3E}">
        <p14:creationId xmlns:p14="http://schemas.microsoft.com/office/powerpoint/2010/main" val="35535926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04217"/>
            <a:ext cx="8229600" cy="1143000"/>
          </a:xfrm>
        </p:spPr>
        <p:txBody>
          <a:bodyPr>
            <a:normAutofit fontScale="90000"/>
          </a:bodyPr>
          <a:lstStyle/>
          <a:p>
            <a:r>
              <a:rPr lang="en-US" sz="4000" dirty="0">
                <a:solidFill>
                  <a:srgbClr val="1559BD"/>
                </a:solidFill>
              </a:rPr>
              <a:t>State </a:t>
            </a:r>
            <a:r>
              <a:rPr lang="en-US" sz="4000" dirty="0" smtClean="0">
                <a:solidFill>
                  <a:srgbClr val="1559BD"/>
                </a:solidFill>
              </a:rPr>
              <a:t>Variation </a:t>
            </a:r>
            <a:r>
              <a:rPr lang="en-US" sz="4000" dirty="0">
                <a:solidFill>
                  <a:srgbClr val="1559BD"/>
                </a:solidFill>
              </a:rPr>
              <a:t>in </a:t>
            </a:r>
            <a:r>
              <a:rPr lang="en-US" sz="4000" dirty="0" smtClean="0">
                <a:solidFill>
                  <a:srgbClr val="1559BD"/>
                </a:solidFill>
              </a:rPr>
              <a:t>Rates </a:t>
            </a:r>
            <a:r>
              <a:rPr lang="en-US" sz="4000" dirty="0">
                <a:solidFill>
                  <a:srgbClr val="1559BD"/>
                </a:solidFill>
              </a:rPr>
              <a:t>of </a:t>
            </a:r>
            <a:r>
              <a:rPr lang="en-US" sz="4000" dirty="0" smtClean="0">
                <a:solidFill>
                  <a:srgbClr val="1559BD"/>
                </a:solidFill>
              </a:rPr>
              <a:t>Cervical Cancer</a:t>
            </a:r>
            <a:endParaRPr lang="en-US" dirty="0">
              <a:solidFill>
                <a:srgbClr val="1559BD"/>
              </a:solidFill>
            </a:endParaRPr>
          </a:p>
        </p:txBody>
      </p:sp>
      <p:pic>
        <p:nvPicPr>
          <p:cNvPr id="7" name="Picture 6"/>
          <p:cNvPicPr>
            <a:picLocks noChangeAspect="1"/>
          </p:cNvPicPr>
          <p:nvPr/>
        </p:nvPicPr>
        <p:blipFill rotWithShape="1">
          <a:blip r:embed="rId3"/>
          <a:srcRect l="6896" t="16480" r="21972"/>
          <a:stretch/>
        </p:blipFill>
        <p:spPr>
          <a:xfrm>
            <a:off x="290207" y="2363083"/>
            <a:ext cx="5864013" cy="3732917"/>
          </a:xfrm>
          <a:prstGeom prst="rect">
            <a:avLst/>
          </a:prstGeom>
        </p:spPr>
      </p:pic>
      <p:pic>
        <p:nvPicPr>
          <p:cNvPr id="8" name="Picture 7"/>
          <p:cNvPicPr>
            <a:picLocks noChangeAspect="1"/>
          </p:cNvPicPr>
          <p:nvPr/>
        </p:nvPicPr>
        <p:blipFill rotWithShape="1">
          <a:blip r:embed="rId3"/>
          <a:srcRect l="81007" t="9710" r="2141" b="52070"/>
          <a:stretch/>
        </p:blipFill>
        <p:spPr>
          <a:xfrm>
            <a:off x="6858000" y="3287783"/>
            <a:ext cx="1726060" cy="2122417"/>
          </a:xfrm>
          <a:prstGeom prst="rect">
            <a:avLst/>
          </a:prstGeom>
        </p:spPr>
      </p:pic>
      <p:sp>
        <p:nvSpPr>
          <p:cNvPr id="11" name="TextBox 10"/>
          <p:cNvSpPr txBox="1"/>
          <p:nvPr/>
        </p:nvSpPr>
        <p:spPr>
          <a:xfrm>
            <a:off x="28074" y="6611779"/>
            <a:ext cx="3725700" cy="246221"/>
          </a:xfrm>
          <a:prstGeom prst="rect">
            <a:avLst/>
          </a:prstGeom>
          <a:noFill/>
        </p:spPr>
        <p:txBody>
          <a:bodyPr wrap="none" rtlCol="0">
            <a:spAutoFit/>
          </a:bodyPr>
          <a:lstStyle/>
          <a:p>
            <a:r>
              <a:rPr lang="en-US" sz="1000" dirty="0"/>
              <a:t>Data Source: </a:t>
            </a:r>
            <a:r>
              <a:rPr lang="en-US" sz="1000" dirty="0">
                <a:hlinkClick r:id="rId4"/>
              </a:rPr>
              <a:t>www.cdc.gov/cancer/cervical/statistics/state.htm</a:t>
            </a:r>
            <a:r>
              <a:rPr lang="en-US" sz="1000" dirty="0"/>
              <a:t> </a:t>
            </a:r>
          </a:p>
        </p:txBody>
      </p:sp>
      <p:sp>
        <p:nvSpPr>
          <p:cNvPr id="12" name="TextBox 11"/>
          <p:cNvSpPr txBox="1"/>
          <p:nvPr/>
        </p:nvSpPr>
        <p:spPr>
          <a:xfrm>
            <a:off x="1942566" y="1764268"/>
            <a:ext cx="5258869" cy="369332"/>
          </a:xfrm>
          <a:prstGeom prst="rect">
            <a:avLst/>
          </a:prstGeom>
          <a:noFill/>
        </p:spPr>
        <p:txBody>
          <a:bodyPr wrap="square" rtlCol="0">
            <a:spAutoFit/>
          </a:bodyPr>
          <a:lstStyle/>
          <a:p>
            <a:r>
              <a:rPr lang="en-US" dirty="0">
                <a:solidFill>
                  <a:schemeClr val="accent5"/>
                </a:solidFill>
              </a:rPr>
              <a:t>Cervical Cancer Incidence Rates by State, 2013</a:t>
            </a:r>
          </a:p>
        </p:txBody>
      </p:sp>
      <p:sp>
        <p:nvSpPr>
          <p:cNvPr id="13" name="TextBox 12"/>
          <p:cNvSpPr txBox="1"/>
          <p:nvPr/>
        </p:nvSpPr>
        <p:spPr>
          <a:xfrm rot="20440583">
            <a:off x="258763" y="3335094"/>
            <a:ext cx="8907462" cy="461963"/>
          </a:xfrm>
          <a:prstGeom prst="rect">
            <a:avLst/>
          </a:prstGeom>
          <a:solidFill>
            <a:srgbClr val="FFFF00"/>
          </a:solidFill>
          <a:ln>
            <a:solidFill>
              <a:srgbClr val="4561A2"/>
            </a:solidFill>
          </a:ln>
          <a:effectLst>
            <a:outerShdw blurRad="50800" dist="38100" dir="2700000" algn="tl" rotWithShape="0">
              <a:srgbClr val="000000">
                <a:alpha val="43000"/>
              </a:srgbClr>
            </a:outerShdw>
          </a:effectLst>
        </p:spPr>
        <p:txBody>
          <a:bodyPr>
            <a:spAutoFit/>
          </a:bodyPr>
          <a:lstStyle/>
          <a:p>
            <a:pPr>
              <a:defRPr/>
            </a:pPr>
            <a:r>
              <a:rPr lang="en-US" sz="2400" b="1" dirty="0" smtClean="0">
                <a:latin typeface="+mj-lt"/>
                <a:ea typeface="ＭＳ Ｐゴシック" charset="-128"/>
                <a:cs typeface="ＭＳ Ｐゴシック" charset="-128"/>
              </a:rPr>
              <a:t>Over 4,ooo </a:t>
            </a:r>
            <a:r>
              <a:rPr lang="en-US" sz="2400" b="1" dirty="0">
                <a:latin typeface="+mj-lt"/>
                <a:ea typeface="ＭＳ Ｐゴシック" charset="-128"/>
                <a:cs typeface="ＭＳ Ｐゴシック" charset="-128"/>
              </a:rPr>
              <a:t>women die from cervical cancer in the US each year</a:t>
            </a:r>
          </a:p>
        </p:txBody>
      </p:sp>
    </p:spTree>
    <p:extLst>
      <p:ext uri="{BB962C8B-B14F-4D97-AF65-F5344CB8AC3E}">
        <p14:creationId xmlns:p14="http://schemas.microsoft.com/office/powerpoint/2010/main" val="2600930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algn="ctr"/>
            <a:r>
              <a:rPr lang="en-US" altLang="en-US" sz="4000" dirty="0"/>
              <a:t>Case example: The </a:t>
            </a:r>
            <a:r>
              <a:rPr lang="en-US" altLang="en-US" sz="4000" dirty="0" smtClean="0"/>
              <a:t>Hesitant </a:t>
            </a:r>
            <a:r>
              <a:rPr lang="en-US" altLang="en-US" sz="4000" dirty="0"/>
              <a:t>P</a:t>
            </a:r>
            <a:r>
              <a:rPr lang="en-US" altLang="en-US" sz="4000" dirty="0" smtClean="0"/>
              <a:t>arent</a:t>
            </a:r>
            <a:endParaRPr lang="en-US" altLang="en-US" sz="4000" dirty="0"/>
          </a:p>
        </p:txBody>
      </p:sp>
      <p:sp>
        <p:nvSpPr>
          <p:cNvPr id="3" name="Text Placeholder 2"/>
          <p:cNvSpPr>
            <a:spLocks noGrp="1"/>
          </p:cNvSpPr>
          <p:nvPr>
            <p:ph idx="1"/>
          </p:nvPr>
        </p:nvSpPr>
        <p:spPr/>
        <p:txBody>
          <a:bodyPr>
            <a:normAutofit/>
          </a:bodyPr>
          <a:lstStyle/>
          <a:p>
            <a:r>
              <a:rPr lang="en-US" sz="2800" dirty="0">
                <a:solidFill>
                  <a:schemeClr val="accent5"/>
                </a:solidFill>
              </a:rPr>
              <a:t>An </a:t>
            </a:r>
            <a:r>
              <a:rPr lang="en-US" sz="2800" dirty="0" smtClean="0">
                <a:solidFill>
                  <a:schemeClr val="accent5"/>
                </a:solidFill>
              </a:rPr>
              <a:t>19-year </a:t>
            </a:r>
            <a:r>
              <a:rPr lang="en-US" sz="2800" dirty="0">
                <a:solidFill>
                  <a:schemeClr val="accent5"/>
                </a:solidFill>
              </a:rPr>
              <a:t>old </a:t>
            </a:r>
            <a:r>
              <a:rPr lang="en-US" sz="2800" dirty="0" smtClean="0">
                <a:solidFill>
                  <a:schemeClr val="accent5"/>
                </a:solidFill>
              </a:rPr>
              <a:t>male comes </a:t>
            </a:r>
            <a:r>
              <a:rPr lang="en-US" sz="2800" dirty="0">
                <a:solidFill>
                  <a:schemeClr val="accent5"/>
                </a:solidFill>
              </a:rPr>
              <a:t>to your office for </a:t>
            </a:r>
            <a:r>
              <a:rPr lang="en-US" sz="2800" dirty="0" smtClean="0">
                <a:solidFill>
                  <a:schemeClr val="accent5"/>
                </a:solidFill>
              </a:rPr>
              <a:t>working papers, You review the immunization registry and note he has never received the HPV vaccine or the second dose of </a:t>
            </a:r>
            <a:r>
              <a:rPr lang="en-US" sz="2800" dirty="0" err="1" smtClean="0">
                <a:solidFill>
                  <a:schemeClr val="accent5"/>
                </a:solidFill>
              </a:rPr>
              <a:t>MenACWY</a:t>
            </a:r>
            <a:r>
              <a:rPr lang="en-US" sz="2800" dirty="0" smtClean="0">
                <a:solidFill>
                  <a:schemeClr val="accent5"/>
                </a:solidFill>
              </a:rPr>
              <a:t>.</a:t>
            </a:r>
            <a:r>
              <a:rPr lang="en-US" sz="2800" dirty="0">
                <a:solidFill>
                  <a:schemeClr val="tx1"/>
                </a:solidFill>
              </a:rPr>
              <a:t/>
            </a:r>
            <a:br>
              <a:rPr lang="en-US" sz="2800" dirty="0">
                <a:solidFill>
                  <a:schemeClr val="tx1"/>
                </a:solidFill>
              </a:rPr>
            </a:br>
            <a:endParaRPr lang="en-US" sz="2800" dirty="0">
              <a:solidFill>
                <a:schemeClr val="tx1"/>
              </a:solidFill>
            </a:endParaRPr>
          </a:p>
          <a:p>
            <a:r>
              <a:rPr lang="en-US" sz="2800" dirty="0">
                <a:solidFill>
                  <a:schemeClr val="accent5"/>
                </a:solidFill>
              </a:rPr>
              <a:t>You offer a ‘presumptive’ recommendation for the vaccines, saying </a:t>
            </a:r>
            <a:r>
              <a:rPr lang="en-US" sz="2800" i="1" dirty="0" smtClean="0">
                <a:solidFill>
                  <a:srgbClr val="7030A0"/>
                </a:solidFill>
              </a:rPr>
              <a:t>“I see here you haven’t had the second dose of the meningitis vaccine and first dose of the HPV vaccine. We can give those at the end of today’s visit”</a:t>
            </a:r>
            <a:endParaRPr lang="en-US" sz="2800" i="1" dirty="0">
              <a:solidFill>
                <a:srgbClr val="7030A0"/>
              </a:solidFill>
            </a:endParaRPr>
          </a:p>
          <a:p>
            <a:pPr marL="0" indent="0">
              <a:buNone/>
              <a:defRPr/>
            </a:pPr>
            <a:endParaRPr lang="en-US" sz="2000" dirty="0">
              <a:solidFill>
                <a:schemeClr val="tx1"/>
              </a:solidFill>
            </a:endParaRPr>
          </a:p>
        </p:txBody>
      </p:sp>
      <p:sp>
        <p:nvSpPr>
          <p:cNvPr id="80900" name="Slide Number Placeholder 2"/>
          <p:cNvSpPr txBox="1">
            <a:spLocks/>
          </p:cNvSpPr>
          <p:nvPr/>
        </p:nvSpPr>
        <p:spPr bwMode="auto">
          <a:xfrm>
            <a:off x="1871663" y="9091621"/>
            <a:ext cx="120015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1993B9"/>
              </a:buClr>
              <a:buSzPct val="110000"/>
              <a:buFont typeface="Wingdings 3" charset="2"/>
              <a:buChar char="´"/>
              <a:defRPr sz="3200" b="1">
                <a:solidFill>
                  <a:schemeClr val="tx1"/>
                </a:solidFill>
                <a:latin typeface="Calibri" charset="0"/>
                <a:ea typeface="ＭＳ Ｐゴシック" charset="-128"/>
              </a:defRPr>
            </a:lvl1pPr>
            <a:lvl2pPr marL="742950" indent="-285750">
              <a:spcBef>
                <a:spcPct val="20000"/>
              </a:spcBef>
              <a:buClr>
                <a:srgbClr val="1993B9"/>
              </a:buClr>
              <a:buSzPct val="90000"/>
              <a:buFont typeface="Wingdings 3" charset="2"/>
              <a:buChar char="´"/>
              <a:defRPr sz="2800" b="1">
                <a:solidFill>
                  <a:schemeClr val="tx1"/>
                </a:solidFill>
                <a:latin typeface="Calibri" charset="0"/>
                <a:ea typeface="ＭＳ Ｐゴシック" charset="-128"/>
              </a:defRPr>
            </a:lvl2pPr>
            <a:lvl3pPr marL="1143000" indent="-228600">
              <a:spcBef>
                <a:spcPct val="20000"/>
              </a:spcBef>
              <a:buClr>
                <a:srgbClr val="1993B9"/>
              </a:buClr>
              <a:buSzPct val="90000"/>
              <a:buFont typeface="Wingdings 3" charset="2"/>
              <a:buChar char="´"/>
              <a:defRPr sz="2400" b="1">
                <a:solidFill>
                  <a:schemeClr val="tx1"/>
                </a:solidFill>
                <a:latin typeface="Calibri" charset="0"/>
                <a:ea typeface="ＭＳ Ｐゴシック" charset="-128"/>
              </a:defRPr>
            </a:lvl3pPr>
            <a:lvl4pPr marL="1600200" indent="-228600">
              <a:spcBef>
                <a:spcPct val="20000"/>
              </a:spcBef>
              <a:buClr>
                <a:srgbClr val="1993B9"/>
              </a:buClr>
              <a:buSzPct val="90000"/>
              <a:buFont typeface="Wingdings 3" charset="2"/>
              <a:buChar char="´"/>
              <a:defRPr sz="2000" b="1">
                <a:solidFill>
                  <a:schemeClr val="tx1"/>
                </a:solidFill>
                <a:latin typeface="Calibri" charset="0"/>
                <a:ea typeface="ＭＳ Ｐゴシック" charset="-128"/>
              </a:defRPr>
            </a:lvl4pPr>
            <a:lvl5pPr marL="2057400" indent="-228600">
              <a:spcBef>
                <a:spcPct val="20000"/>
              </a:spcBef>
              <a:buClr>
                <a:srgbClr val="1993B9"/>
              </a:buClr>
              <a:buSzPct val="90000"/>
              <a:buFont typeface="Wingdings 3" charset="2"/>
              <a:buChar char="´"/>
              <a:defRPr sz="2000" b="1">
                <a:solidFill>
                  <a:schemeClr val="tx1"/>
                </a:solidFill>
                <a:latin typeface="Calibri" charset="0"/>
                <a:ea typeface="ＭＳ Ｐゴシック" charset="-128"/>
              </a:defRPr>
            </a:lvl5pPr>
            <a:lvl6pPr marL="2514600" indent="-228600" eaLnBrk="0" fontAlgn="base" hangingPunct="0">
              <a:spcBef>
                <a:spcPct val="20000"/>
              </a:spcBef>
              <a:spcAft>
                <a:spcPct val="0"/>
              </a:spcAft>
              <a:buClr>
                <a:srgbClr val="1993B9"/>
              </a:buClr>
              <a:buSzPct val="90000"/>
              <a:buFont typeface="Wingdings 3" charset="2"/>
              <a:buChar char="´"/>
              <a:defRPr sz="2000" b="1">
                <a:solidFill>
                  <a:schemeClr val="tx1"/>
                </a:solidFill>
                <a:latin typeface="Calibri" charset="0"/>
                <a:ea typeface="ＭＳ Ｐゴシック" charset="-128"/>
              </a:defRPr>
            </a:lvl6pPr>
            <a:lvl7pPr marL="2971800" indent="-228600" eaLnBrk="0" fontAlgn="base" hangingPunct="0">
              <a:spcBef>
                <a:spcPct val="20000"/>
              </a:spcBef>
              <a:spcAft>
                <a:spcPct val="0"/>
              </a:spcAft>
              <a:buClr>
                <a:srgbClr val="1993B9"/>
              </a:buClr>
              <a:buSzPct val="90000"/>
              <a:buFont typeface="Wingdings 3" charset="2"/>
              <a:buChar char="´"/>
              <a:defRPr sz="2000" b="1">
                <a:solidFill>
                  <a:schemeClr val="tx1"/>
                </a:solidFill>
                <a:latin typeface="Calibri" charset="0"/>
                <a:ea typeface="ＭＳ Ｐゴシック" charset="-128"/>
              </a:defRPr>
            </a:lvl7pPr>
            <a:lvl8pPr marL="3429000" indent="-228600" eaLnBrk="0" fontAlgn="base" hangingPunct="0">
              <a:spcBef>
                <a:spcPct val="20000"/>
              </a:spcBef>
              <a:spcAft>
                <a:spcPct val="0"/>
              </a:spcAft>
              <a:buClr>
                <a:srgbClr val="1993B9"/>
              </a:buClr>
              <a:buSzPct val="90000"/>
              <a:buFont typeface="Wingdings 3" charset="2"/>
              <a:buChar char="´"/>
              <a:defRPr sz="2000" b="1">
                <a:solidFill>
                  <a:schemeClr val="tx1"/>
                </a:solidFill>
                <a:latin typeface="Calibri" charset="0"/>
                <a:ea typeface="ＭＳ Ｐゴシック" charset="-128"/>
              </a:defRPr>
            </a:lvl8pPr>
            <a:lvl9pPr marL="3886200" indent="-228600" eaLnBrk="0" fontAlgn="base" hangingPunct="0">
              <a:spcBef>
                <a:spcPct val="20000"/>
              </a:spcBef>
              <a:spcAft>
                <a:spcPct val="0"/>
              </a:spcAft>
              <a:buClr>
                <a:srgbClr val="1993B9"/>
              </a:buClr>
              <a:buSzPct val="90000"/>
              <a:buFont typeface="Wingdings 3" charset="2"/>
              <a:buChar char="´"/>
              <a:defRPr sz="2000" b="1">
                <a:solidFill>
                  <a:schemeClr val="tx1"/>
                </a:solidFill>
                <a:latin typeface="Calibri" charset="0"/>
                <a:ea typeface="ＭＳ Ｐゴシック" charset="-128"/>
              </a:defRPr>
            </a:lvl9pPr>
          </a:lstStyle>
          <a:p>
            <a:pPr algn="r">
              <a:spcBef>
                <a:spcPct val="0"/>
              </a:spcBef>
              <a:buClrTx/>
              <a:buSzTx/>
              <a:buFontTx/>
              <a:buNone/>
            </a:pPr>
            <a:fld id="{7BA5BB16-B9F4-9E4A-A0B4-3B17245CC296}" type="slidenum">
              <a:rPr lang="en-US" altLang="en-US" sz="675" b="0">
                <a:solidFill>
                  <a:srgbClr val="4B4B4B"/>
                </a:solidFill>
                <a:latin typeface="Arial" charset="0"/>
              </a:rPr>
              <a:pPr algn="r">
                <a:spcBef>
                  <a:spcPct val="0"/>
                </a:spcBef>
                <a:buClrTx/>
                <a:buSzTx/>
                <a:buFontTx/>
                <a:buNone/>
              </a:pPr>
              <a:t>40</a:t>
            </a:fld>
            <a:endParaRPr lang="en-US" altLang="en-US" sz="675" b="0">
              <a:solidFill>
                <a:srgbClr val="4B4B4B"/>
              </a:solidFill>
              <a:latin typeface="Arial" charset="0"/>
            </a:endParaRPr>
          </a:p>
        </p:txBody>
      </p:sp>
      <p:sp>
        <p:nvSpPr>
          <p:cNvPr id="6" name="TextBox 5"/>
          <p:cNvSpPr txBox="1"/>
          <p:nvPr/>
        </p:nvSpPr>
        <p:spPr>
          <a:xfrm>
            <a:off x="3" y="6611785"/>
            <a:ext cx="3972562"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Source</a:t>
            </a:r>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Adapted </a:t>
            </a:r>
            <a:r>
              <a:rPr lang="en-US" sz="1000" dirty="0">
                <a:solidFill>
                  <a:prstClr val="black"/>
                </a:solidFill>
                <a:latin typeface="Arial" panose="020B0604020202020204" pitchFamily="34" charset="0"/>
                <a:cs typeface="Arial" panose="020B0604020202020204" pitchFamily="34" charset="0"/>
              </a:rPr>
              <a:t>from </a:t>
            </a:r>
            <a:r>
              <a:rPr lang="en-US" sz="1000" dirty="0" smtClean="0">
                <a:solidFill>
                  <a:prstClr val="black"/>
                </a:solidFill>
                <a:latin typeface="Arial" panose="020B0604020202020204" pitchFamily="34" charset="0"/>
                <a:cs typeface="Arial" panose="020B0604020202020204" pitchFamily="34" charset="0"/>
              </a:rPr>
              <a:t> S. O’Leary AAP 2017 HPV Vaccine Update.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5283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sz="4000" dirty="0" smtClean="0"/>
              <a:t>Step </a:t>
            </a:r>
            <a:r>
              <a:rPr lang="en-US" sz="4000" dirty="0"/>
              <a:t>1 – Ask the </a:t>
            </a:r>
            <a:r>
              <a:rPr lang="en-US" sz="4000" dirty="0" smtClean="0"/>
              <a:t>Parent </a:t>
            </a:r>
            <a:r>
              <a:rPr lang="en-US" sz="4000" dirty="0"/>
              <a:t>to </a:t>
            </a:r>
            <a:r>
              <a:rPr lang="en-US" sz="4000" dirty="0" smtClean="0"/>
              <a:t>Share Concerns</a:t>
            </a:r>
            <a:endParaRPr lang="en-US" sz="4000" dirty="0"/>
          </a:p>
        </p:txBody>
      </p:sp>
      <p:sp>
        <p:nvSpPr>
          <p:cNvPr id="3" name="Content Placeholder 2"/>
          <p:cNvSpPr>
            <a:spLocks noGrp="1"/>
          </p:cNvSpPr>
          <p:nvPr>
            <p:ph idx="1"/>
          </p:nvPr>
        </p:nvSpPr>
        <p:spPr>
          <a:xfrm>
            <a:off x="457200" y="1600204"/>
            <a:ext cx="8229600" cy="4525963"/>
          </a:xfrm>
        </p:spPr>
        <p:txBody>
          <a:bodyPr vert="horz" lIns="91440" tIns="45720" rIns="91440" bIns="45720" rtlCol="0" anchor="t">
            <a:normAutofit fontScale="92500" lnSpcReduction="20000"/>
          </a:bodyPr>
          <a:lstStyle/>
          <a:p>
            <a:pPr marL="0" indent="0" algn="ctr">
              <a:buNone/>
            </a:pPr>
            <a:r>
              <a:rPr lang="en-US" b="1" u="sng" dirty="0">
                <a:solidFill>
                  <a:srgbClr val="7030A0"/>
                </a:solidFill>
                <a:effectLst>
                  <a:outerShdw blurRad="38100" dist="38100" dir="2700000" algn="tl">
                    <a:srgbClr val="000000">
                      <a:alpha val="43137"/>
                    </a:srgbClr>
                  </a:outerShdw>
                </a:effectLst>
              </a:rPr>
              <a:t>Example:</a:t>
            </a:r>
          </a:p>
          <a:p>
            <a:pPr marL="0" indent="0" algn="ctr">
              <a:buNone/>
            </a:pPr>
            <a:endParaRPr lang="en-US" sz="1600" b="1" u="sng" dirty="0">
              <a:solidFill>
                <a:srgbClr val="7030A0"/>
              </a:solidFill>
              <a:effectLst>
                <a:outerShdw blurRad="38100" dist="38100" dir="2700000" algn="tl">
                  <a:srgbClr val="000000">
                    <a:alpha val="43137"/>
                  </a:srgbClr>
                </a:outerShdw>
              </a:effectLst>
            </a:endParaRPr>
          </a:p>
          <a:p>
            <a:pPr marL="0" indent="0">
              <a:buNone/>
            </a:pPr>
            <a:r>
              <a:rPr lang="en-US" sz="3600" i="1" dirty="0">
                <a:solidFill>
                  <a:srgbClr val="7030A0"/>
                </a:solidFill>
              </a:rPr>
              <a:t>“So you seem to have concerns about the HPV vaccine. Well, that’s perfectly understandable – I’ve had a number of questions about this one. Would you mind sharing what your particular concerns are?”  </a:t>
            </a:r>
            <a:r>
              <a:rPr lang="en-US" sz="3600" dirty="0"/>
              <a:t>(Note: non-threatening)</a:t>
            </a:r>
            <a:br>
              <a:rPr lang="en-US" sz="3600" dirty="0"/>
            </a:br>
            <a:endParaRPr lang="en-US" sz="3600" dirty="0"/>
          </a:p>
          <a:p>
            <a:pPr marL="0" indent="0">
              <a:buNone/>
            </a:pPr>
            <a:r>
              <a:rPr lang="en-US" sz="3600" i="1" dirty="0">
                <a:solidFill>
                  <a:srgbClr val="C00000"/>
                </a:solidFill>
              </a:rPr>
              <a:t>“Well, I’ve heard </a:t>
            </a:r>
            <a:r>
              <a:rPr lang="en-US" sz="3600" i="1" dirty="0" smtClean="0">
                <a:solidFill>
                  <a:srgbClr val="C00000"/>
                </a:solidFill>
              </a:rPr>
              <a:t>there are some really weird side effects of the HPV vaccine.”</a:t>
            </a:r>
            <a:endParaRPr lang="en-US" sz="3600" i="1" dirty="0">
              <a:solidFill>
                <a:srgbClr val="C00000"/>
              </a:solidFill>
            </a:endParaRPr>
          </a:p>
        </p:txBody>
      </p:sp>
      <p:sp>
        <p:nvSpPr>
          <p:cNvPr id="5" name="TextBox 4"/>
          <p:cNvSpPr txBox="1"/>
          <p:nvPr/>
        </p:nvSpPr>
        <p:spPr>
          <a:xfrm>
            <a:off x="3" y="6611785"/>
            <a:ext cx="3972562"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Source</a:t>
            </a:r>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Adapted </a:t>
            </a:r>
            <a:r>
              <a:rPr lang="en-US" sz="1000" dirty="0">
                <a:solidFill>
                  <a:prstClr val="black"/>
                </a:solidFill>
                <a:latin typeface="Arial" panose="020B0604020202020204" pitchFamily="34" charset="0"/>
                <a:cs typeface="Arial" panose="020B0604020202020204" pitchFamily="34" charset="0"/>
              </a:rPr>
              <a:t>from </a:t>
            </a:r>
            <a:r>
              <a:rPr lang="en-US" sz="1000" dirty="0" smtClean="0">
                <a:solidFill>
                  <a:prstClr val="black"/>
                </a:solidFill>
                <a:latin typeface="Arial" panose="020B0604020202020204" pitchFamily="34" charset="0"/>
                <a:cs typeface="Arial" panose="020B0604020202020204" pitchFamily="34" charset="0"/>
              </a:rPr>
              <a:t> S. O’Leary AAP 2017 HPV Vaccine Update.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41162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fontScale="90000"/>
          </a:bodyPr>
          <a:lstStyle/>
          <a:p>
            <a:r>
              <a:rPr lang="en-US" sz="4000" dirty="0" smtClean="0"/>
              <a:t>Step </a:t>
            </a:r>
            <a:r>
              <a:rPr lang="en-US" sz="4000" dirty="0"/>
              <a:t>2 – Reflect, </a:t>
            </a:r>
            <a:r>
              <a:rPr lang="en-US" sz="4000" dirty="0" smtClean="0"/>
              <a:t>Summarize</a:t>
            </a:r>
            <a:r>
              <a:rPr lang="en-US" sz="4000" dirty="0"/>
              <a:t>, </a:t>
            </a:r>
            <a:r>
              <a:rPr lang="en-US" sz="4000" dirty="0" smtClean="0"/>
              <a:t>Ask</a:t>
            </a:r>
            <a:r>
              <a:rPr lang="en-US" sz="4000" dirty="0"/>
              <a:t>, </a:t>
            </a:r>
            <a:r>
              <a:rPr lang="en-US" sz="4000" dirty="0" smtClean="0"/>
              <a:t>Advise</a:t>
            </a:r>
            <a:endParaRPr lang="en-US" sz="4000" dirty="0"/>
          </a:p>
        </p:txBody>
      </p:sp>
      <p:sp>
        <p:nvSpPr>
          <p:cNvPr id="3" name="Content Placeholder 2"/>
          <p:cNvSpPr>
            <a:spLocks noGrp="1"/>
          </p:cNvSpPr>
          <p:nvPr>
            <p:ph idx="1"/>
          </p:nvPr>
        </p:nvSpPr>
        <p:spPr>
          <a:xfrm>
            <a:off x="457200" y="1798642"/>
            <a:ext cx="8229600" cy="4678363"/>
          </a:xfrm>
        </p:spPr>
        <p:txBody>
          <a:bodyPr>
            <a:normAutofit fontScale="85000" lnSpcReduction="20000"/>
          </a:bodyPr>
          <a:lstStyle/>
          <a:p>
            <a:pPr marL="0" indent="0">
              <a:buNone/>
            </a:pPr>
            <a:r>
              <a:rPr lang="en-US" dirty="0"/>
              <a:t>The provider reflects back what the parent is saying to be sure he/she understands (</a:t>
            </a:r>
            <a:r>
              <a:rPr lang="en-US" dirty="0">
                <a:solidFill>
                  <a:srgbClr val="FF0000"/>
                </a:solidFill>
              </a:rPr>
              <a:t>empathy</a:t>
            </a:r>
            <a:r>
              <a:rPr lang="en-US" dirty="0"/>
              <a:t>) and summarizes what has been heard before proceeding, again with permission, to make a recommendation.</a:t>
            </a:r>
          </a:p>
          <a:p>
            <a:pPr marL="0" indent="0" algn="ctr">
              <a:buNone/>
            </a:pPr>
            <a:endParaRPr lang="en-US" b="1" u="sng" dirty="0">
              <a:solidFill>
                <a:srgbClr val="7030A0"/>
              </a:solidFill>
              <a:effectLst>
                <a:outerShdw blurRad="38100" dist="38100" dir="2700000" algn="tl">
                  <a:srgbClr val="000000">
                    <a:alpha val="43137"/>
                  </a:srgbClr>
                </a:outerShdw>
              </a:effectLst>
            </a:endParaRPr>
          </a:p>
          <a:p>
            <a:pPr marL="0" indent="0" algn="ctr">
              <a:buNone/>
            </a:pPr>
            <a:r>
              <a:rPr lang="en-US" b="1" u="sng" dirty="0">
                <a:solidFill>
                  <a:srgbClr val="7030A0"/>
                </a:solidFill>
                <a:effectLst>
                  <a:outerShdw blurRad="38100" dist="38100" dir="2700000" algn="tl">
                    <a:srgbClr val="000000">
                      <a:alpha val="43137"/>
                    </a:srgbClr>
                  </a:outerShdw>
                </a:effectLst>
              </a:rPr>
              <a:t>Example:</a:t>
            </a:r>
          </a:p>
          <a:p>
            <a:pPr marL="0" indent="0" algn="ctr">
              <a:buNone/>
            </a:pPr>
            <a:endParaRPr lang="en-US" sz="1600" b="1" u="sng" dirty="0">
              <a:solidFill>
                <a:srgbClr val="7030A0"/>
              </a:solidFill>
              <a:effectLst>
                <a:outerShdw blurRad="38100" dist="38100" dir="2700000" algn="tl">
                  <a:srgbClr val="000000">
                    <a:alpha val="43137"/>
                  </a:srgbClr>
                </a:outerShdw>
              </a:effectLst>
            </a:endParaRPr>
          </a:p>
          <a:p>
            <a:pPr marL="0" indent="0">
              <a:buNone/>
            </a:pPr>
            <a:r>
              <a:rPr lang="en-US" sz="3400" i="1" dirty="0">
                <a:solidFill>
                  <a:srgbClr val="7030A0"/>
                </a:solidFill>
              </a:rPr>
              <a:t>“So I can hear that you’re concerned </a:t>
            </a:r>
            <a:r>
              <a:rPr lang="en-US" sz="3400" i="1" dirty="0" smtClean="0">
                <a:solidFill>
                  <a:srgbClr val="7030A0"/>
                </a:solidFill>
              </a:rPr>
              <a:t>about vaccine safety. Well, I completely get that – I am too - so I pay really close attention to vaccine safety studies and CDC guidelines. Is it okay if I go over how I’ve come to think about this vaccine?”</a:t>
            </a:r>
            <a:endParaRPr lang="en-US" sz="3400" i="1" dirty="0">
              <a:solidFill>
                <a:srgbClr val="7030A0"/>
              </a:solidFill>
            </a:endParaRPr>
          </a:p>
        </p:txBody>
      </p:sp>
      <p:sp>
        <p:nvSpPr>
          <p:cNvPr id="5" name="TextBox 4"/>
          <p:cNvSpPr txBox="1"/>
          <p:nvPr/>
        </p:nvSpPr>
        <p:spPr>
          <a:xfrm>
            <a:off x="3" y="6611785"/>
            <a:ext cx="3972562"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Source</a:t>
            </a:r>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Adapted </a:t>
            </a:r>
            <a:r>
              <a:rPr lang="en-US" sz="1000" dirty="0">
                <a:solidFill>
                  <a:prstClr val="black"/>
                </a:solidFill>
                <a:latin typeface="Arial" panose="020B0604020202020204" pitchFamily="34" charset="0"/>
                <a:cs typeface="Arial" panose="020B0604020202020204" pitchFamily="34" charset="0"/>
              </a:rPr>
              <a:t>from </a:t>
            </a:r>
            <a:r>
              <a:rPr lang="en-US" sz="1000" dirty="0" smtClean="0">
                <a:solidFill>
                  <a:prstClr val="black"/>
                </a:solidFill>
                <a:latin typeface="Arial" panose="020B0604020202020204" pitchFamily="34" charset="0"/>
                <a:cs typeface="Arial" panose="020B0604020202020204" pitchFamily="34" charset="0"/>
              </a:rPr>
              <a:t> S. O’Leary AAP 2017 HPV Vaccine Update.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93654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Step </a:t>
            </a:r>
            <a:r>
              <a:rPr lang="en-US" dirty="0"/>
              <a:t>3 – The </a:t>
            </a:r>
            <a:r>
              <a:rPr lang="en-US" dirty="0" smtClean="0"/>
              <a:t>Crucial </a:t>
            </a:r>
            <a:r>
              <a:rPr lang="en-US" dirty="0"/>
              <a:t>S</a:t>
            </a:r>
            <a:r>
              <a:rPr lang="en-US" dirty="0" smtClean="0"/>
              <a:t>tep</a:t>
            </a:r>
            <a:endParaRPr lang="en-US" dirty="0"/>
          </a:p>
        </p:txBody>
      </p:sp>
      <p:sp>
        <p:nvSpPr>
          <p:cNvPr id="3" name="Content Placeholder 2"/>
          <p:cNvSpPr>
            <a:spLocks noGrp="1"/>
          </p:cNvSpPr>
          <p:nvPr>
            <p:ph idx="1"/>
          </p:nvPr>
        </p:nvSpPr>
        <p:spPr/>
        <p:txBody>
          <a:bodyPr>
            <a:normAutofit/>
          </a:bodyPr>
          <a:lstStyle/>
          <a:p>
            <a:pPr marL="0" indent="0" algn="ctr">
              <a:buNone/>
            </a:pPr>
            <a:r>
              <a:rPr lang="en-US" sz="2600" b="1" u="sng" dirty="0">
                <a:solidFill>
                  <a:srgbClr val="7030A0"/>
                </a:solidFill>
                <a:effectLst>
                  <a:outerShdw blurRad="38100" dist="38100" dir="2700000" algn="tl">
                    <a:srgbClr val="000000">
                      <a:alpha val="43137"/>
                    </a:srgbClr>
                  </a:outerShdw>
                </a:effectLst>
              </a:rPr>
              <a:t>Example:</a:t>
            </a:r>
          </a:p>
          <a:p>
            <a:pPr marL="0" indent="0" algn="ctr">
              <a:buNone/>
            </a:pPr>
            <a:endParaRPr lang="en-US" sz="1100" b="1" u="sng" dirty="0">
              <a:solidFill>
                <a:srgbClr val="7030A0"/>
              </a:solidFill>
              <a:effectLst>
                <a:outerShdw blurRad="38100" dist="38100" dir="2700000" algn="tl">
                  <a:srgbClr val="000000">
                    <a:alpha val="43137"/>
                  </a:srgbClr>
                </a:outerShdw>
              </a:effectLst>
            </a:endParaRPr>
          </a:p>
          <a:p>
            <a:pPr marL="0" indent="0">
              <a:buNone/>
            </a:pPr>
            <a:r>
              <a:rPr lang="en-US" sz="2600" i="1" dirty="0">
                <a:solidFill>
                  <a:schemeClr val="accent5"/>
                </a:solidFill>
              </a:rPr>
              <a:t>What </a:t>
            </a:r>
            <a:r>
              <a:rPr lang="en-US" sz="2600" i="1" u="sng" dirty="0">
                <a:solidFill>
                  <a:schemeClr val="accent5"/>
                </a:solidFill>
              </a:rPr>
              <a:t>NOT</a:t>
            </a:r>
            <a:r>
              <a:rPr lang="en-US" sz="2600" i="1" dirty="0">
                <a:solidFill>
                  <a:schemeClr val="accent5"/>
                </a:solidFill>
              </a:rPr>
              <a:t> to say: </a:t>
            </a:r>
            <a:r>
              <a:rPr lang="en-US" sz="2600" i="1" dirty="0" smtClean="0">
                <a:solidFill>
                  <a:srgbClr val="7030A0"/>
                </a:solidFill>
              </a:rPr>
              <a:t>“Oh that’s crazy, you can’t believe everything you see online .”</a:t>
            </a:r>
            <a:endParaRPr lang="en-US" sz="2600" i="1" dirty="0">
              <a:solidFill>
                <a:srgbClr val="7030A0"/>
              </a:solidFill>
            </a:endParaRPr>
          </a:p>
          <a:p>
            <a:pPr marL="0" indent="0">
              <a:buNone/>
            </a:pPr>
            <a:endParaRPr lang="en-US" sz="1600" b="1" i="1" dirty="0">
              <a:solidFill>
                <a:schemeClr val="bg1"/>
              </a:solidFill>
            </a:endParaRPr>
          </a:p>
          <a:p>
            <a:pPr marL="0" indent="0">
              <a:buNone/>
            </a:pPr>
            <a:r>
              <a:rPr lang="en-US" sz="2600" i="1" dirty="0">
                <a:solidFill>
                  <a:schemeClr val="bg1"/>
                </a:solidFill>
              </a:rPr>
              <a:t>What TO say: “I used to think of this vaccine as something to prevent a sexually transmitted disease, but realized it’s really about preventing cancer. Almost everyone gets this virus, so I think it’s important for everyone.”</a:t>
            </a:r>
            <a:endParaRPr lang="en-US" sz="2600" i="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3" y="6611785"/>
            <a:ext cx="3937296"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Source</a:t>
            </a:r>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Adapted from S. O’Leary AAP 2017 HPV Vaccine Update.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243816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dirty="0" smtClean="0"/>
              <a:t>Step </a:t>
            </a:r>
            <a:r>
              <a:rPr lang="en-US" dirty="0"/>
              <a:t>3 – The </a:t>
            </a:r>
            <a:r>
              <a:rPr lang="en-US" dirty="0" smtClean="0"/>
              <a:t>Crucial </a:t>
            </a:r>
            <a:r>
              <a:rPr lang="en-US" dirty="0"/>
              <a:t>S</a:t>
            </a:r>
            <a:r>
              <a:rPr lang="en-US" dirty="0" smtClean="0"/>
              <a:t>tep</a:t>
            </a:r>
            <a:endParaRPr lang="en-US" dirty="0"/>
          </a:p>
        </p:txBody>
      </p:sp>
      <p:sp>
        <p:nvSpPr>
          <p:cNvPr id="3" name="Content Placeholder 2"/>
          <p:cNvSpPr>
            <a:spLocks noGrp="1"/>
          </p:cNvSpPr>
          <p:nvPr>
            <p:ph idx="1"/>
          </p:nvPr>
        </p:nvSpPr>
        <p:spPr>
          <a:xfrm>
            <a:off x="457200" y="1524000"/>
            <a:ext cx="8229600" cy="4525963"/>
          </a:xfrm>
        </p:spPr>
        <p:txBody>
          <a:bodyPr>
            <a:normAutofit/>
          </a:bodyPr>
          <a:lstStyle/>
          <a:p>
            <a:pPr marL="0" indent="0" algn="ctr">
              <a:buNone/>
            </a:pPr>
            <a:r>
              <a:rPr lang="en-US" sz="2600" b="1" u="sng" dirty="0">
                <a:solidFill>
                  <a:srgbClr val="7030A0"/>
                </a:solidFill>
                <a:effectLst>
                  <a:outerShdw blurRad="38100" dist="38100" dir="2700000" algn="tl">
                    <a:srgbClr val="000000">
                      <a:alpha val="43137"/>
                    </a:srgbClr>
                  </a:outerShdw>
                </a:effectLst>
              </a:rPr>
              <a:t>Example</a:t>
            </a:r>
            <a:r>
              <a:rPr lang="en-US" sz="2600" b="1" u="sng" dirty="0" smtClean="0">
                <a:solidFill>
                  <a:srgbClr val="7030A0"/>
                </a:solidFill>
                <a:effectLst>
                  <a:outerShdw blurRad="38100" dist="38100" dir="2700000" algn="tl">
                    <a:srgbClr val="000000">
                      <a:alpha val="43137"/>
                    </a:srgbClr>
                  </a:outerShdw>
                </a:effectLst>
              </a:rPr>
              <a:t>:</a:t>
            </a:r>
          </a:p>
          <a:p>
            <a:pPr marL="0" indent="0" algn="ctr">
              <a:spcBef>
                <a:spcPts val="0"/>
              </a:spcBef>
              <a:buNone/>
            </a:pPr>
            <a:endParaRPr lang="en-US" sz="1600" b="1" i="1" dirty="0">
              <a:solidFill>
                <a:srgbClr val="7030A0"/>
              </a:solidFill>
            </a:endParaRPr>
          </a:p>
          <a:p>
            <a:pPr marL="0" indent="0">
              <a:buNone/>
            </a:pPr>
            <a:r>
              <a:rPr lang="en-US" sz="2600" i="1" dirty="0">
                <a:solidFill>
                  <a:schemeClr val="accent5"/>
                </a:solidFill>
              </a:rPr>
              <a:t>What TO say: </a:t>
            </a:r>
            <a:r>
              <a:rPr lang="en-US" sz="2600" i="1" dirty="0" smtClean="0">
                <a:solidFill>
                  <a:srgbClr val="7030A0"/>
                </a:solidFill>
              </a:rPr>
              <a:t>“</a:t>
            </a:r>
            <a:r>
              <a:rPr lang="en-US" sz="2600" i="1" dirty="0">
                <a:solidFill>
                  <a:srgbClr val="7030A0"/>
                </a:solidFill>
              </a:rPr>
              <a:t>The most common side effects are pain, redness and/or swelling.  Over 29 million doses of Gardasil 9 have been distributed world wide and it has been carefully studied and shown to be safe. And we also now know that it prevents cancer</a:t>
            </a:r>
            <a:r>
              <a:rPr lang="en-US" sz="2600" i="1" dirty="0" smtClean="0">
                <a:solidFill>
                  <a:srgbClr val="7030A0"/>
                </a:solidFill>
              </a:rPr>
              <a:t>. </a:t>
            </a:r>
            <a:r>
              <a:rPr lang="en-US" sz="2600" i="1" dirty="0">
                <a:solidFill>
                  <a:srgbClr val="7030A0"/>
                </a:solidFill>
              </a:rPr>
              <a:t>Almost everyone gets this virus, so I think it’s </a:t>
            </a:r>
            <a:r>
              <a:rPr lang="en-US" sz="2600" i="1" dirty="0" smtClean="0">
                <a:solidFill>
                  <a:srgbClr val="7030A0"/>
                </a:solidFill>
              </a:rPr>
              <a:t>really important to get vaccinated today.”</a:t>
            </a:r>
            <a:endParaRPr lang="en-US" sz="2600" i="1" dirty="0">
              <a:solidFill>
                <a:srgbClr val="7030A0"/>
              </a:solidFill>
              <a:effectLst>
                <a:outerShdw blurRad="38100" dist="38100" dir="2700000" algn="tl">
                  <a:srgbClr val="000000">
                    <a:alpha val="43137"/>
                  </a:srgbClr>
                </a:outerShdw>
              </a:effectLst>
            </a:endParaRPr>
          </a:p>
        </p:txBody>
      </p:sp>
      <p:sp>
        <p:nvSpPr>
          <p:cNvPr id="6" name="TextBox 5"/>
          <p:cNvSpPr txBox="1"/>
          <p:nvPr/>
        </p:nvSpPr>
        <p:spPr>
          <a:xfrm>
            <a:off x="3" y="6611785"/>
            <a:ext cx="3900427" cy="246221"/>
          </a:xfrm>
          <a:prstGeom prst="rect">
            <a:avLst/>
          </a:prstGeom>
          <a:noFill/>
        </p:spPr>
        <p:txBody>
          <a:bodyPr wrap="none" rtlCol="0">
            <a:spAutoFit/>
          </a:bodyPr>
          <a:lstStyle/>
          <a:p>
            <a:r>
              <a:rPr lang="en-US" sz="1000" dirty="0" smtClean="0">
                <a:solidFill>
                  <a:prstClr val="black"/>
                </a:solidFill>
                <a:latin typeface="Arial" panose="020B0604020202020204" pitchFamily="34" charset="0"/>
                <a:cs typeface="Arial" panose="020B0604020202020204" pitchFamily="34" charset="0"/>
              </a:rPr>
              <a:t>Source</a:t>
            </a:r>
            <a:r>
              <a:rPr lang="en-US" sz="1000" dirty="0">
                <a:solidFill>
                  <a:prstClr val="black"/>
                </a:solidFill>
                <a:latin typeface="Arial" panose="020B0604020202020204" pitchFamily="34" charset="0"/>
                <a:cs typeface="Arial" panose="020B0604020202020204" pitchFamily="34" charset="0"/>
              </a:rPr>
              <a:t>: </a:t>
            </a:r>
            <a:r>
              <a:rPr lang="en-US" sz="1000" dirty="0" smtClean="0">
                <a:solidFill>
                  <a:prstClr val="black"/>
                </a:solidFill>
                <a:latin typeface="Arial" panose="020B0604020202020204" pitchFamily="34" charset="0"/>
                <a:cs typeface="Arial" panose="020B0604020202020204" pitchFamily="34" charset="0"/>
              </a:rPr>
              <a:t>Adapted </a:t>
            </a:r>
            <a:r>
              <a:rPr lang="en-US" sz="1000" dirty="0" err="1" smtClean="0">
                <a:solidFill>
                  <a:prstClr val="black"/>
                </a:solidFill>
                <a:latin typeface="Arial" panose="020B0604020202020204" pitchFamily="34" charset="0"/>
                <a:cs typeface="Arial" panose="020B0604020202020204" pitchFamily="34" charset="0"/>
              </a:rPr>
              <a:t>fron</a:t>
            </a:r>
            <a:r>
              <a:rPr lang="en-US" sz="1000" dirty="0" smtClean="0">
                <a:solidFill>
                  <a:prstClr val="black"/>
                </a:solidFill>
                <a:latin typeface="Arial" panose="020B0604020202020204" pitchFamily="34" charset="0"/>
                <a:cs typeface="Arial" panose="020B0604020202020204" pitchFamily="34" charset="0"/>
              </a:rPr>
              <a:t> S. O’Leary AAP 2017 HPV Vaccine Update. </a:t>
            </a:r>
            <a:endParaRPr lang="en-US" sz="1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038442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Autofit/>
          </a:bodyPr>
          <a:lstStyle/>
          <a:p>
            <a:r>
              <a:rPr lang="en-US" sz="4000" dirty="0"/>
              <a:t>Summary: How to Handle Resistance</a:t>
            </a:r>
          </a:p>
        </p:txBody>
      </p:sp>
      <p:sp>
        <p:nvSpPr>
          <p:cNvPr id="3" name="Content Placeholder 2"/>
          <p:cNvSpPr>
            <a:spLocks noGrp="1"/>
          </p:cNvSpPr>
          <p:nvPr>
            <p:ph idx="1"/>
          </p:nvPr>
        </p:nvSpPr>
        <p:spPr>
          <a:xfrm>
            <a:off x="152400" y="1447800"/>
            <a:ext cx="8229600" cy="4800600"/>
          </a:xfrm>
          <a:solidFill>
            <a:schemeClr val="bg1"/>
          </a:solidFill>
        </p:spPr>
        <p:txBody>
          <a:bodyPr>
            <a:normAutofit fontScale="55000" lnSpcReduction="20000"/>
          </a:bodyPr>
          <a:lstStyle/>
          <a:p>
            <a:r>
              <a:rPr lang="en-US" sz="4500" dirty="0">
                <a:solidFill>
                  <a:schemeClr val="accent5"/>
                </a:solidFill>
                <a:latin typeface="Calibri"/>
              </a:rPr>
              <a:t>Engage the patient respectfully and fully in the </a:t>
            </a:r>
            <a:r>
              <a:rPr lang="en-US" sz="4500" dirty="0" smtClean="0">
                <a:solidFill>
                  <a:schemeClr val="accent5"/>
                </a:solidFill>
                <a:latin typeface="Calibri"/>
              </a:rPr>
              <a:t>discussion</a:t>
            </a:r>
          </a:p>
          <a:p>
            <a:pPr marL="0" indent="0">
              <a:buNone/>
            </a:pPr>
            <a:endParaRPr lang="en-US" sz="4500" dirty="0">
              <a:solidFill>
                <a:schemeClr val="accent5"/>
              </a:solidFill>
              <a:latin typeface="Calibri"/>
            </a:endParaRPr>
          </a:p>
          <a:p>
            <a:r>
              <a:rPr lang="en-US" sz="4500" dirty="0">
                <a:solidFill>
                  <a:schemeClr val="accent5"/>
                </a:solidFill>
                <a:latin typeface="Calibri"/>
              </a:rPr>
              <a:t>Use empathy, collaboration, evocation and support for </a:t>
            </a:r>
            <a:r>
              <a:rPr lang="en-US" sz="4500" dirty="0" smtClean="0">
                <a:solidFill>
                  <a:schemeClr val="accent5"/>
                </a:solidFill>
                <a:latin typeface="Calibri"/>
              </a:rPr>
              <a:t>autonomy</a:t>
            </a:r>
          </a:p>
          <a:p>
            <a:pPr marL="0" indent="0">
              <a:buNone/>
            </a:pPr>
            <a:endParaRPr lang="en-US" sz="4500" dirty="0">
              <a:solidFill>
                <a:schemeClr val="accent5"/>
              </a:solidFill>
              <a:latin typeface="Calibri"/>
            </a:endParaRPr>
          </a:p>
          <a:p>
            <a:r>
              <a:rPr lang="en-US" sz="4500" dirty="0">
                <a:solidFill>
                  <a:schemeClr val="accent5"/>
                </a:solidFill>
                <a:latin typeface="Calibri"/>
              </a:rPr>
              <a:t>Use open-ended questions and </a:t>
            </a:r>
            <a:r>
              <a:rPr lang="en-US" sz="4500" dirty="0" smtClean="0">
                <a:solidFill>
                  <a:schemeClr val="accent5"/>
                </a:solidFill>
                <a:latin typeface="Calibri"/>
              </a:rPr>
              <a:t>reflections</a:t>
            </a:r>
          </a:p>
          <a:p>
            <a:pPr marL="0" indent="0">
              <a:buNone/>
            </a:pPr>
            <a:endParaRPr lang="en-US" sz="4500" dirty="0">
              <a:solidFill>
                <a:schemeClr val="accent5"/>
              </a:solidFill>
              <a:latin typeface="Calibri"/>
            </a:endParaRPr>
          </a:p>
          <a:p>
            <a:r>
              <a:rPr lang="en-US" sz="4500" dirty="0">
                <a:solidFill>
                  <a:schemeClr val="accent5"/>
                </a:solidFill>
                <a:latin typeface="Calibri"/>
              </a:rPr>
              <a:t>Use of behavior change principles like emphasizing social norms, pivoting from debunking the myth that she is too young, and focusing on the disease that is prevented rather than negatives (like side effects</a:t>
            </a:r>
            <a:r>
              <a:rPr lang="en-US" sz="4500" dirty="0" smtClean="0">
                <a:solidFill>
                  <a:schemeClr val="accent5"/>
                </a:solidFill>
                <a:latin typeface="Calibri"/>
              </a:rPr>
              <a:t>)</a:t>
            </a:r>
          </a:p>
          <a:p>
            <a:pPr marL="0" indent="0">
              <a:buNone/>
            </a:pPr>
            <a:endParaRPr lang="en-US" sz="4500" dirty="0">
              <a:solidFill>
                <a:schemeClr val="accent5"/>
              </a:solidFill>
              <a:latin typeface="Calibri"/>
            </a:endParaRPr>
          </a:p>
          <a:p>
            <a:r>
              <a:rPr lang="en-US" sz="4500" dirty="0">
                <a:solidFill>
                  <a:schemeClr val="accent5"/>
                </a:solidFill>
                <a:latin typeface="Calibri"/>
              </a:rPr>
              <a:t>Make a clear, strong, and personalized recommendation</a:t>
            </a:r>
          </a:p>
          <a:p>
            <a:pPr marL="0" indent="0">
              <a:buNone/>
            </a:pPr>
            <a:endParaRPr lang="en-US" dirty="0">
              <a:solidFill>
                <a:schemeClr val="accent5"/>
              </a:solidFill>
            </a:endParaRPr>
          </a:p>
          <a:p>
            <a:endParaRPr lang="en-US" dirty="0">
              <a:solidFill>
                <a:schemeClr val="accent5"/>
              </a:solidFill>
            </a:endParaRPr>
          </a:p>
        </p:txBody>
      </p:sp>
    </p:spTree>
    <p:extLst>
      <p:ext uri="{BB962C8B-B14F-4D97-AF65-F5344CB8AC3E}">
        <p14:creationId xmlns:p14="http://schemas.microsoft.com/office/powerpoint/2010/main" val="406852039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697627"/>
          </a:xfrm>
        </p:spPr>
        <p:txBody>
          <a:bodyPr/>
          <a:lstStyle/>
          <a:p>
            <a:r>
              <a:rPr lang="en-US" sz="3600" dirty="0" smtClean="0"/>
              <a:t>Reminder/Recall </a:t>
            </a:r>
            <a:r>
              <a:rPr lang="en-US" sz="3600" dirty="0"/>
              <a:t>S</a:t>
            </a:r>
            <a:r>
              <a:rPr lang="en-US" sz="3600" dirty="0" smtClean="0"/>
              <a:t>trategies Can </a:t>
            </a:r>
            <a:r>
              <a:rPr lang="en-US" sz="3600" dirty="0"/>
              <a:t>I</a:t>
            </a:r>
            <a:r>
              <a:rPr lang="en-US" sz="3600" dirty="0" smtClean="0"/>
              <a:t>ncrease </a:t>
            </a:r>
            <a:r>
              <a:rPr lang="en-US" sz="3600" dirty="0"/>
              <a:t>HPV </a:t>
            </a:r>
            <a:r>
              <a:rPr lang="en-US" sz="3600" dirty="0" smtClean="0"/>
              <a:t>Vaccination </a:t>
            </a:r>
            <a:r>
              <a:rPr lang="en-US" sz="3600" dirty="0"/>
              <a:t>R</a:t>
            </a:r>
            <a:r>
              <a:rPr lang="en-US" sz="3600" dirty="0" smtClean="0"/>
              <a:t>ates</a:t>
            </a:r>
            <a:endParaRPr lang="en-US" sz="3600" dirty="0"/>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31823"/>
          <a:stretch/>
        </p:blipFill>
        <p:spPr bwMode="auto">
          <a:xfrm>
            <a:off x="280885" y="1823303"/>
            <a:ext cx="3105350" cy="41654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6611779"/>
            <a:ext cx="4394152"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Graph Sources: Left) Kharbanda. E et al., 2011; Right) Suh CA et al., 2012</a:t>
            </a:r>
          </a:p>
        </p:txBody>
      </p:sp>
      <p:pic>
        <p:nvPicPr>
          <p:cNvPr id="9219" name="Picture 3" descr="C:\Users\wilsok01\Downloads\F3.large.jpg"/>
          <p:cNvPicPr>
            <a:picLocks noChangeAspect="1" noChangeArrowheads="1"/>
          </p:cNvPicPr>
          <p:nvPr/>
        </p:nvPicPr>
        <p:blipFill rotWithShape="1">
          <a:blip r:embed="rId4">
            <a:extLst>
              <a:ext uri="{28A0092B-C50C-407E-A947-70E740481C1C}">
                <a14:useLocalDpi xmlns:a14="http://schemas.microsoft.com/office/drawing/2010/main" val="0"/>
              </a:ext>
            </a:extLst>
          </a:blip>
          <a:srcRect l="1092" t="2676" r="1726" b="11124"/>
          <a:stretch/>
        </p:blipFill>
        <p:spPr bwMode="auto">
          <a:xfrm>
            <a:off x="4137312" y="2821059"/>
            <a:ext cx="5066587" cy="316774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3845" y="1454887"/>
            <a:ext cx="1666875" cy="646331"/>
          </a:xfrm>
          <a:prstGeom prst="rect">
            <a:avLst/>
          </a:prstGeom>
          <a:noFill/>
        </p:spPr>
        <p:txBody>
          <a:bodyPr wrap="square" rtlCol="0">
            <a:spAutoFit/>
          </a:bodyPr>
          <a:lstStyle/>
          <a:p>
            <a:r>
              <a:rPr lang="en-US" dirty="0">
                <a:solidFill>
                  <a:schemeClr val="accent5"/>
                </a:solidFill>
              </a:rPr>
              <a:t>Text Messages</a:t>
            </a:r>
            <a:r>
              <a:rPr lang="en-US" baseline="30000" dirty="0">
                <a:solidFill>
                  <a:schemeClr val="accent5"/>
                </a:solidFill>
              </a:rPr>
              <a:t>1</a:t>
            </a:r>
            <a:endParaRPr lang="en-US" dirty="0">
              <a:solidFill>
                <a:schemeClr val="accent5"/>
              </a:solidFill>
            </a:endParaRPr>
          </a:p>
        </p:txBody>
      </p:sp>
      <p:sp>
        <p:nvSpPr>
          <p:cNvPr id="10" name="TextBox 9"/>
          <p:cNvSpPr txBox="1"/>
          <p:nvPr/>
        </p:nvSpPr>
        <p:spPr>
          <a:xfrm>
            <a:off x="5287942" y="1454887"/>
            <a:ext cx="2578166" cy="646331"/>
          </a:xfrm>
          <a:prstGeom prst="rect">
            <a:avLst/>
          </a:prstGeom>
          <a:noFill/>
        </p:spPr>
        <p:txBody>
          <a:bodyPr wrap="square" rtlCol="0">
            <a:spAutoFit/>
          </a:bodyPr>
          <a:lstStyle/>
          <a:p>
            <a:r>
              <a:rPr lang="en-US" dirty="0">
                <a:solidFill>
                  <a:schemeClr val="accent5"/>
                </a:solidFill>
              </a:rPr>
              <a:t>Letters &amp; Telephone calls</a:t>
            </a:r>
            <a:r>
              <a:rPr lang="en-US" baseline="30000" dirty="0">
                <a:solidFill>
                  <a:schemeClr val="accent5"/>
                </a:solidFill>
              </a:rPr>
              <a:t>2</a:t>
            </a:r>
            <a:endParaRPr lang="en-US" dirty="0">
              <a:solidFill>
                <a:schemeClr val="accent5"/>
              </a:solidFill>
            </a:endParaRPr>
          </a:p>
        </p:txBody>
      </p:sp>
      <p:sp>
        <p:nvSpPr>
          <p:cNvPr id="7" name="TextBox 6"/>
          <p:cNvSpPr txBox="1"/>
          <p:nvPr/>
        </p:nvSpPr>
        <p:spPr>
          <a:xfrm rot="-5400000">
            <a:off x="-368617" y="2738863"/>
            <a:ext cx="876300" cy="215444"/>
          </a:xfrm>
          <a:prstGeom prst="rect">
            <a:avLst/>
          </a:prstGeom>
          <a:noFill/>
        </p:spPr>
        <p:txBody>
          <a:bodyPr wrap="square" rtlCol="0">
            <a:spAutoFit/>
          </a:bodyPr>
          <a:lstStyle/>
          <a:p>
            <a:r>
              <a:rPr lang="en-US" sz="800" b="1" dirty="0"/>
              <a:t>HPV</a:t>
            </a:r>
          </a:p>
        </p:txBody>
      </p:sp>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9275" t="41091" b="37373"/>
          <a:stretch/>
        </p:blipFill>
        <p:spPr bwMode="auto">
          <a:xfrm>
            <a:off x="2842337" y="2159805"/>
            <a:ext cx="1294974" cy="83006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803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548640"/>
          </a:xfrm>
        </p:spPr>
        <p:txBody>
          <a:bodyPr rtlCol="0">
            <a:noAutofit/>
          </a:bodyPr>
          <a:lstStyle/>
          <a:p>
            <a:pPr>
              <a:defRPr/>
            </a:pPr>
            <a:r>
              <a:rPr lang="en-US" sz="4000" dirty="0"/>
              <a:t>Standing Orders</a:t>
            </a:r>
          </a:p>
        </p:txBody>
      </p:sp>
      <p:sp>
        <p:nvSpPr>
          <p:cNvPr id="38915" name="Content Placeholder 2"/>
          <p:cNvSpPr>
            <a:spLocks noGrp="1"/>
          </p:cNvSpPr>
          <p:nvPr>
            <p:ph idx="1"/>
          </p:nvPr>
        </p:nvSpPr>
        <p:spPr>
          <a:xfrm>
            <a:off x="381000" y="1203155"/>
            <a:ext cx="8643730" cy="5298621"/>
          </a:xfrm>
        </p:spPr>
        <p:txBody>
          <a:bodyPr>
            <a:noAutofit/>
          </a:bodyPr>
          <a:lstStyle/>
          <a:p>
            <a:pPr defTabSz="457200">
              <a:lnSpc>
                <a:spcPct val="90000"/>
              </a:lnSpc>
            </a:pPr>
            <a:r>
              <a:rPr lang="en-US" sz="2800" dirty="0">
                <a:solidFill>
                  <a:schemeClr val="accent5"/>
                </a:solidFill>
              </a:rPr>
              <a:t>Single physician order for all patients for recommended vaccines</a:t>
            </a:r>
          </a:p>
          <a:p>
            <a:pPr defTabSz="457200">
              <a:lnSpc>
                <a:spcPct val="90000"/>
              </a:lnSpc>
            </a:pPr>
            <a:r>
              <a:rPr lang="en-US" sz="2800" dirty="0">
                <a:solidFill>
                  <a:schemeClr val="accent5"/>
                </a:solidFill>
              </a:rPr>
              <a:t>Stipulate that all patients meeting certain criteria should be vaccinated – age, underlying medical condition </a:t>
            </a:r>
          </a:p>
          <a:p>
            <a:pPr defTabSz="457200">
              <a:lnSpc>
                <a:spcPct val="90000"/>
              </a:lnSpc>
            </a:pPr>
            <a:r>
              <a:rPr lang="en-US" sz="2800" dirty="0">
                <a:solidFill>
                  <a:schemeClr val="accent5"/>
                </a:solidFill>
              </a:rPr>
              <a:t>Components</a:t>
            </a:r>
          </a:p>
          <a:p>
            <a:pPr marL="914211" lvl="1" indent="-457200" defTabSz="457200">
              <a:lnSpc>
                <a:spcPct val="90000"/>
              </a:lnSpc>
              <a:buFont typeface="+mj-lt"/>
              <a:buAutoNum type="arabicPeriod"/>
            </a:pPr>
            <a:r>
              <a:rPr lang="en-US" dirty="0">
                <a:solidFill>
                  <a:schemeClr val="accent5"/>
                </a:solidFill>
              </a:rPr>
              <a:t>Nurse/MA tracks immunization history</a:t>
            </a:r>
          </a:p>
          <a:p>
            <a:pPr marL="914211" lvl="1" indent="-457200" defTabSz="457200">
              <a:lnSpc>
                <a:spcPct val="90000"/>
              </a:lnSpc>
              <a:buFont typeface="+mj-lt"/>
              <a:buAutoNum type="arabicPeriod"/>
            </a:pPr>
            <a:r>
              <a:rPr lang="en-US" dirty="0">
                <a:solidFill>
                  <a:schemeClr val="accent5"/>
                </a:solidFill>
              </a:rPr>
              <a:t>Nurse/MA identifies eligible patients</a:t>
            </a:r>
          </a:p>
          <a:p>
            <a:pPr marL="914211" lvl="1" indent="-457200" defTabSz="457200">
              <a:lnSpc>
                <a:spcPct val="90000"/>
              </a:lnSpc>
              <a:buFont typeface="+mj-lt"/>
              <a:buAutoNum type="arabicPeriod"/>
            </a:pPr>
            <a:r>
              <a:rPr lang="en-US" dirty="0">
                <a:solidFill>
                  <a:schemeClr val="accent5"/>
                </a:solidFill>
              </a:rPr>
              <a:t>Nurse/MA educates patients –alert provider if patient still has questions or wants to talk with the provider</a:t>
            </a:r>
          </a:p>
          <a:p>
            <a:pPr marL="914211" lvl="1" indent="-457200" defTabSz="457200">
              <a:lnSpc>
                <a:spcPct val="90000"/>
              </a:lnSpc>
              <a:buFont typeface="+mj-lt"/>
              <a:buAutoNum type="arabicPeriod"/>
            </a:pPr>
            <a:r>
              <a:rPr lang="en-US" dirty="0">
                <a:solidFill>
                  <a:schemeClr val="accent5"/>
                </a:solidFill>
              </a:rPr>
              <a:t>Nurse administers vaccines</a:t>
            </a:r>
          </a:p>
        </p:txBody>
      </p:sp>
      <p:sp>
        <p:nvSpPr>
          <p:cNvPr id="38916" name="TextBox 3"/>
          <p:cNvSpPr txBox="1">
            <a:spLocks noChangeArrowheads="1"/>
          </p:cNvSpPr>
          <p:nvPr/>
        </p:nvSpPr>
        <p:spPr bwMode="auto">
          <a:xfrm>
            <a:off x="381000" y="5886272"/>
            <a:ext cx="7924800" cy="461628"/>
          </a:xfrm>
          <a:prstGeom prst="rect">
            <a:avLst/>
          </a:prstGeom>
          <a:noFill/>
          <a:ln w="9525">
            <a:noFill/>
            <a:miter lim="800000"/>
            <a:headEnd/>
            <a:tailEnd/>
          </a:ln>
        </p:spPr>
        <p:txBody>
          <a:bodyPr lIns="91400" tIns="45702" rIns="91400" bIns="45702">
            <a:spAutoFit/>
          </a:bodyPr>
          <a:lstStyle/>
          <a:p>
            <a:pPr marL="0" lvl="2"/>
            <a:endParaRPr lang="en-US" sz="1200" dirty="0">
              <a:solidFill>
                <a:schemeClr val="tx2">
                  <a:lumMod val="75000"/>
                </a:schemeClr>
              </a:solidFill>
            </a:endParaRPr>
          </a:p>
          <a:p>
            <a:pPr marL="0" lvl="2"/>
            <a:r>
              <a:rPr lang="en-US" sz="1200" dirty="0">
                <a:solidFill>
                  <a:schemeClr val="tx2">
                    <a:lumMod val="75000"/>
                  </a:schemeClr>
                </a:solidFill>
              </a:rPr>
              <a:t> </a:t>
            </a:r>
          </a:p>
        </p:txBody>
      </p:sp>
    </p:spTree>
    <p:extLst>
      <p:ext uri="{BB962C8B-B14F-4D97-AF65-F5344CB8AC3E}">
        <p14:creationId xmlns:p14="http://schemas.microsoft.com/office/powerpoint/2010/main" val="16921378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4000" dirty="0"/>
              <a:t>Benefits of Standing Orders</a:t>
            </a:r>
          </a:p>
        </p:txBody>
      </p:sp>
      <p:sp>
        <p:nvSpPr>
          <p:cNvPr id="3" name="Content Placeholder 2"/>
          <p:cNvSpPr>
            <a:spLocks noGrp="1"/>
          </p:cNvSpPr>
          <p:nvPr>
            <p:ph idx="1"/>
          </p:nvPr>
        </p:nvSpPr>
        <p:spPr/>
        <p:txBody>
          <a:bodyPr>
            <a:normAutofit/>
          </a:bodyPr>
          <a:lstStyle/>
          <a:p>
            <a:pPr defTabSz="457200">
              <a:lnSpc>
                <a:spcPct val="90000"/>
              </a:lnSpc>
            </a:pPr>
            <a:r>
              <a:rPr lang="en-US" sz="2800" dirty="0">
                <a:solidFill>
                  <a:schemeClr val="accent5"/>
                </a:solidFill>
              </a:rPr>
              <a:t>Shown to be effective in both adults and children</a:t>
            </a:r>
          </a:p>
          <a:p>
            <a:pPr marL="742950" lvl="2" indent="-342900" defTabSz="457200">
              <a:lnSpc>
                <a:spcPct val="90000"/>
              </a:lnSpc>
              <a:buSzPct val="110000"/>
            </a:pPr>
            <a:r>
              <a:rPr lang="en-US" dirty="0">
                <a:solidFill>
                  <a:schemeClr val="accent5"/>
                </a:solidFill>
              </a:rPr>
              <a:t>For children, use of standing orders is associated with a median increase in vaccination coverage of 28%</a:t>
            </a:r>
          </a:p>
          <a:p>
            <a:pPr marL="742950" lvl="2" indent="-342900" defTabSz="457200">
              <a:lnSpc>
                <a:spcPct val="90000"/>
              </a:lnSpc>
              <a:buSzPct val="110000"/>
            </a:pPr>
            <a:r>
              <a:rPr lang="en-US" dirty="0">
                <a:solidFill>
                  <a:schemeClr val="accent5"/>
                </a:solidFill>
              </a:rPr>
              <a:t>Most effective evidence-based method</a:t>
            </a:r>
            <a:br>
              <a:rPr lang="en-US" dirty="0">
                <a:solidFill>
                  <a:schemeClr val="accent5"/>
                </a:solidFill>
              </a:rPr>
            </a:br>
            <a:endParaRPr lang="en-US" dirty="0">
              <a:solidFill>
                <a:schemeClr val="accent5"/>
              </a:solidFill>
            </a:endParaRPr>
          </a:p>
          <a:p>
            <a:pPr defTabSz="457200">
              <a:lnSpc>
                <a:spcPct val="90000"/>
              </a:lnSpc>
            </a:pPr>
            <a:r>
              <a:rPr lang="en-US" sz="2800" dirty="0">
                <a:solidFill>
                  <a:schemeClr val="accent5"/>
                </a:solidFill>
              </a:rPr>
              <a:t>Overcome administrative barriers and save time</a:t>
            </a:r>
          </a:p>
          <a:p>
            <a:pPr defTabSz="457200">
              <a:lnSpc>
                <a:spcPct val="90000"/>
              </a:lnSpc>
            </a:pPr>
            <a:endParaRPr lang="en-US" sz="2800" dirty="0">
              <a:solidFill>
                <a:schemeClr val="accent5"/>
              </a:solidFill>
            </a:endParaRPr>
          </a:p>
          <a:p>
            <a:pPr defTabSz="457200">
              <a:lnSpc>
                <a:spcPct val="90000"/>
              </a:lnSpc>
            </a:pPr>
            <a:r>
              <a:rPr lang="en-US" sz="2800" dirty="0">
                <a:solidFill>
                  <a:schemeClr val="accent5"/>
                </a:solidFill>
              </a:rPr>
              <a:t>‘Presumptive’ recommendation in action </a:t>
            </a:r>
          </a:p>
        </p:txBody>
      </p:sp>
      <p:sp>
        <p:nvSpPr>
          <p:cNvPr id="4" name="TextBox 3"/>
          <p:cNvSpPr txBox="1"/>
          <p:nvPr/>
        </p:nvSpPr>
        <p:spPr>
          <a:xfrm>
            <a:off x="0" y="6611779"/>
            <a:ext cx="7529231"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hlinkClick r:id="rId3"/>
              </a:rPr>
              <a:t>www.thecommunityguide.org/vaccines/RRstandingorders.html</a:t>
            </a:r>
            <a:r>
              <a:rPr lang="en-US" sz="10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38350914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Denver Health Story</a:t>
            </a:r>
          </a:p>
        </p:txBody>
      </p:sp>
      <p:sp>
        <p:nvSpPr>
          <p:cNvPr id="3" name="Content Placeholder 2"/>
          <p:cNvSpPr>
            <a:spLocks noGrp="1"/>
          </p:cNvSpPr>
          <p:nvPr>
            <p:ph idx="1"/>
          </p:nvPr>
        </p:nvSpPr>
        <p:spPr>
          <a:xfrm>
            <a:off x="457200" y="1600201"/>
            <a:ext cx="5029200" cy="4525963"/>
          </a:xfrm>
        </p:spPr>
        <p:txBody>
          <a:bodyPr>
            <a:noAutofit/>
          </a:bodyPr>
          <a:lstStyle/>
          <a:p>
            <a:pPr marL="571500" defTabSz="457200"/>
            <a:r>
              <a:rPr lang="en-US" sz="2800" dirty="0">
                <a:solidFill>
                  <a:schemeClr val="accent5"/>
                </a:solidFill>
              </a:rPr>
              <a:t>Large vertically integrated community health system</a:t>
            </a:r>
          </a:p>
          <a:p>
            <a:pPr marL="1028511" lvl="1" indent="-342900" defTabSz="457200">
              <a:buSzPct val="110000"/>
            </a:pPr>
            <a:r>
              <a:rPr lang="en-US" sz="2400" dirty="0">
                <a:solidFill>
                  <a:schemeClr val="accent5"/>
                </a:solidFill>
              </a:rPr>
              <a:t>Cares for about 1/3 of all children in Denver</a:t>
            </a:r>
          </a:p>
          <a:p>
            <a:pPr marL="1028511" lvl="1" indent="-342900" defTabSz="457200">
              <a:buSzPct val="110000"/>
            </a:pPr>
            <a:r>
              <a:rPr lang="en-US" sz="2400" dirty="0">
                <a:solidFill>
                  <a:schemeClr val="accent5"/>
                </a:solidFill>
              </a:rPr>
              <a:t>8 community health centers, 16 school-based health </a:t>
            </a:r>
            <a:r>
              <a:rPr lang="en-US" sz="2400" dirty="0" smtClean="0">
                <a:solidFill>
                  <a:schemeClr val="accent5"/>
                </a:solidFill>
              </a:rPr>
              <a:t>centers</a:t>
            </a:r>
            <a:endParaRPr lang="en-US" dirty="0">
              <a:solidFill>
                <a:schemeClr val="accent5"/>
              </a:solidFill>
            </a:endParaRPr>
          </a:p>
          <a:p>
            <a:pPr marL="571500" defTabSz="457200"/>
            <a:r>
              <a:rPr lang="en-US" sz="2800" dirty="0">
                <a:solidFill>
                  <a:schemeClr val="accent5"/>
                </a:solidFill>
              </a:rPr>
              <a:t>For many years, had ‘typical’ immunization process, with similar rates to national average</a:t>
            </a:r>
          </a:p>
        </p:txBody>
      </p:sp>
      <p:sp>
        <p:nvSpPr>
          <p:cNvPr id="6" name="TextBox 5"/>
          <p:cNvSpPr txBox="1"/>
          <p:nvPr/>
        </p:nvSpPr>
        <p:spPr>
          <a:xfrm>
            <a:off x="0" y="6611779"/>
            <a:ext cx="5953874"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Photo Credit: </a:t>
            </a:r>
            <a:r>
              <a:rPr lang="en-US" sz="1000" dirty="0">
                <a:latin typeface="Arial" panose="020B0604020202020204" pitchFamily="34" charset="0"/>
                <a:cs typeface="Arial" panose="020B0604020202020204" pitchFamily="34" charset="0"/>
                <a:hlinkClick r:id="rId3"/>
              </a:rPr>
              <a:t>https://commons.wikimedia.org/wiki/File:The_Childrens_Hospital_of_Denver_Front.JPG</a:t>
            </a:r>
            <a:r>
              <a:rPr lang="en-US" sz="1000" dirty="0">
                <a:latin typeface="Arial" panose="020B0604020202020204" pitchFamily="34" charset="0"/>
                <a:cs typeface="Arial" panose="020B0604020202020204" pitchFamily="34" charset="0"/>
              </a:rPr>
              <a:t> </a:t>
            </a:r>
          </a:p>
        </p:txBody>
      </p:sp>
      <p:pic>
        <p:nvPicPr>
          <p:cNvPr id="1026" name="Picture 2" descr="Image result for denver heal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0773" y="1769215"/>
            <a:ext cx="3142227" cy="2269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065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Implications of Pre-Cancerous Lesions</a:t>
            </a:r>
            <a:endParaRPr lang="en-US" dirty="0"/>
          </a:p>
        </p:txBody>
      </p:sp>
      <p:pic>
        <p:nvPicPr>
          <p:cNvPr id="5" name="Picture 4"/>
          <p:cNvPicPr>
            <a:picLocks noChangeAspect="1"/>
          </p:cNvPicPr>
          <p:nvPr/>
        </p:nvPicPr>
        <p:blipFill>
          <a:blip r:embed="rId3"/>
          <a:stretch>
            <a:fillRect/>
          </a:stretch>
        </p:blipFill>
        <p:spPr>
          <a:xfrm>
            <a:off x="0" y="2247900"/>
            <a:ext cx="4495800" cy="2628900"/>
          </a:xfrm>
          <a:prstGeom prst="rect">
            <a:avLst/>
          </a:prstGeom>
        </p:spPr>
      </p:pic>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2638" y="2025649"/>
            <a:ext cx="4094162" cy="292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11431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44557" y="0"/>
            <a:ext cx="8388626" cy="1524000"/>
          </a:xfrm>
        </p:spPr>
        <p:txBody>
          <a:bodyPr>
            <a:noAutofit/>
          </a:bodyPr>
          <a:lstStyle/>
          <a:p>
            <a:r>
              <a:rPr lang="en-US" sz="4000" dirty="0"/>
              <a:t>Adolescent Vaccine Rates with Standing Orders</a:t>
            </a:r>
          </a:p>
        </p:txBody>
      </p:sp>
      <p:sp>
        <p:nvSpPr>
          <p:cNvPr id="2" name="TextBox 1"/>
          <p:cNvSpPr txBox="1"/>
          <p:nvPr/>
        </p:nvSpPr>
        <p:spPr>
          <a:xfrm>
            <a:off x="0" y="6611779"/>
            <a:ext cx="2983509"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Graph Source: </a:t>
            </a:r>
            <a:r>
              <a:rPr lang="en-US" sz="1000" dirty="0" err="1">
                <a:latin typeface="Arial" panose="020B0604020202020204" pitchFamily="34" charset="0"/>
                <a:cs typeface="Arial" panose="020B0604020202020204" pitchFamily="34" charset="0"/>
              </a:rPr>
              <a:t>Farmar</a:t>
            </a:r>
            <a:r>
              <a:rPr lang="en-US" sz="1000" dirty="0">
                <a:latin typeface="Arial" panose="020B0604020202020204" pitchFamily="34" charset="0"/>
                <a:cs typeface="Arial" panose="020B0604020202020204" pitchFamily="34" charset="0"/>
              </a:rPr>
              <a:t>, Anna-Lisa M., et al., 2016</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84" y="1371600"/>
            <a:ext cx="7291916" cy="4898755"/>
          </a:xfrm>
          <a:prstGeom prst="rect">
            <a:avLst/>
          </a:prstGeom>
        </p:spPr>
      </p:pic>
    </p:spTree>
    <p:extLst>
      <p:ext uri="{BB962C8B-B14F-4D97-AF65-F5344CB8AC3E}">
        <p14:creationId xmlns:p14="http://schemas.microsoft.com/office/powerpoint/2010/main" val="188995060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628650" y="355602"/>
            <a:ext cx="7886700" cy="1325563"/>
          </a:xfrm>
        </p:spPr>
        <p:txBody>
          <a:bodyPr lIns="68580" tIns="34290" rIns="68580" bIns="34290"/>
          <a:lstStyle/>
          <a:p>
            <a:pPr eaLnBrk="1" hangingPunct="1"/>
            <a:r>
              <a:rPr lang="en-US" altLang="en-US" dirty="0" smtClean="0"/>
              <a:t>Office Staff</a:t>
            </a:r>
            <a:endParaRPr lang="en-US" altLang="en-US" dirty="0" smtClean="0">
              <a:solidFill>
                <a:srgbClr val="FF0000"/>
              </a:solidFill>
            </a:endParaRPr>
          </a:p>
        </p:txBody>
      </p:sp>
      <p:cxnSp>
        <p:nvCxnSpPr>
          <p:cNvPr id="5" name="Straight Connector 4"/>
          <p:cNvCxnSpPr/>
          <p:nvPr/>
        </p:nvCxnSpPr>
        <p:spPr>
          <a:xfrm>
            <a:off x="50801" y="1482725"/>
            <a:ext cx="8488363" cy="20638"/>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a:xfrm>
            <a:off x="457200" y="1600204"/>
            <a:ext cx="8229600" cy="4525963"/>
          </a:xfrm>
          <a:prstGeom prst="rect">
            <a:avLst/>
          </a:prstGeom>
        </p:spPr>
        <p:txBody>
          <a:bodyPr/>
          <a:lst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p:txBody>
      </p:sp>
      <p:pic>
        <p:nvPicPr>
          <p:cNvPr id="2" name="Picture 1"/>
          <p:cNvPicPr>
            <a:picLocks noChangeAspect="1"/>
          </p:cNvPicPr>
          <p:nvPr/>
        </p:nvPicPr>
        <p:blipFill>
          <a:blip r:embed="rId3"/>
          <a:stretch>
            <a:fillRect/>
          </a:stretch>
        </p:blipFill>
        <p:spPr>
          <a:xfrm>
            <a:off x="914400" y="1752600"/>
            <a:ext cx="7150100" cy="4762500"/>
          </a:xfrm>
          <a:prstGeom prst="rect">
            <a:avLst/>
          </a:prstGeom>
        </p:spPr>
      </p:pic>
    </p:spTree>
    <p:extLst>
      <p:ext uri="{BB962C8B-B14F-4D97-AF65-F5344CB8AC3E}">
        <p14:creationId xmlns:p14="http://schemas.microsoft.com/office/powerpoint/2010/main" val="192558771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1"/>
          <p:cNvSpPr>
            <a:spLocks noGrp="1"/>
          </p:cNvSpPr>
          <p:nvPr>
            <p:ph type="title"/>
          </p:nvPr>
        </p:nvSpPr>
        <p:spPr>
          <a:xfrm>
            <a:off x="628650" y="355602"/>
            <a:ext cx="7886700" cy="1325563"/>
          </a:xfrm>
        </p:spPr>
        <p:txBody>
          <a:bodyPr lIns="68580" tIns="34290" rIns="68580" bIns="34290"/>
          <a:lstStyle/>
          <a:p>
            <a:pPr eaLnBrk="1" hangingPunct="1"/>
            <a:r>
              <a:rPr lang="en-US" altLang="en-US" dirty="0" smtClean="0"/>
              <a:t>Resources for Office Staff</a:t>
            </a:r>
            <a:endParaRPr lang="en-US" altLang="en-US" dirty="0" smtClean="0">
              <a:solidFill>
                <a:srgbClr val="FF0000"/>
              </a:solidFill>
            </a:endParaRPr>
          </a:p>
        </p:txBody>
      </p:sp>
      <p:cxnSp>
        <p:nvCxnSpPr>
          <p:cNvPr id="5" name="Straight Connector 4"/>
          <p:cNvCxnSpPr/>
          <p:nvPr/>
        </p:nvCxnSpPr>
        <p:spPr>
          <a:xfrm>
            <a:off x="50801" y="1482725"/>
            <a:ext cx="8488363" cy="20638"/>
          </a:xfrm>
          <a:prstGeom prst="line">
            <a:avLst/>
          </a:prstGeom>
        </p:spPr>
        <p:style>
          <a:lnRef idx="1">
            <a:schemeClr val="accent1"/>
          </a:lnRef>
          <a:fillRef idx="0">
            <a:schemeClr val="accent1"/>
          </a:fillRef>
          <a:effectRef idx="0">
            <a:schemeClr val="accent1"/>
          </a:effectRef>
          <a:fontRef idx="minor">
            <a:schemeClr val="tx1"/>
          </a:fontRef>
        </p:style>
      </p:cxnSp>
      <p:sp>
        <p:nvSpPr>
          <p:cNvPr id="4" name="Content Placeholder 2"/>
          <p:cNvSpPr txBox="1">
            <a:spLocks/>
          </p:cNvSpPr>
          <p:nvPr/>
        </p:nvSpPr>
        <p:spPr>
          <a:xfrm>
            <a:off x="457200" y="1600204"/>
            <a:ext cx="8229600" cy="4525963"/>
          </a:xfrm>
          <a:prstGeom prst="rect">
            <a:avLst/>
          </a:prstGeom>
        </p:spPr>
        <p:txBody>
          <a:bodyPr/>
          <a:lst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a:p>
          <a:p>
            <a:pPr marL="457200" lvl="1" indent="0">
              <a:buNone/>
            </a:pPr>
            <a:endParaRPr lang="en-US" dirty="0"/>
          </a:p>
        </p:txBody>
      </p:sp>
      <p:pic>
        <p:nvPicPr>
          <p:cNvPr id="2" name="Picture 1"/>
          <p:cNvPicPr>
            <a:picLocks noChangeAspect="1"/>
          </p:cNvPicPr>
          <p:nvPr/>
        </p:nvPicPr>
        <p:blipFill>
          <a:blip r:embed="rId3"/>
          <a:stretch>
            <a:fillRect/>
          </a:stretch>
        </p:blipFill>
        <p:spPr>
          <a:xfrm>
            <a:off x="152400" y="1905000"/>
            <a:ext cx="4254500" cy="4700160"/>
          </a:xfrm>
          <a:prstGeom prst="rect">
            <a:avLst/>
          </a:prstGeom>
        </p:spPr>
      </p:pic>
      <p:pic>
        <p:nvPicPr>
          <p:cNvPr id="6" name="Picture 5"/>
          <p:cNvPicPr>
            <a:picLocks noChangeAspect="1"/>
          </p:cNvPicPr>
          <p:nvPr/>
        </p:nvPicPr>
        <p:blipFill>
          <a:blip r:embed="rId4"/>
          <a:stretch>
            <a:fillRect/>
          </a:stretch>
        </p:blipFill>
        <p:spPr>
          <a:xfrm>
            <a:off x="5181600" y="1676400"/>
            <a:ext cx="3327400" cy="5064770"/>
          </a:xfrm>
          <a:prstGeom prst="rect">
            <a:avLst/>
          </a:prstGeom>
        </p:spPr>
      </p:pic>
    </p:spTree>
    <p:extLst>
      <p:ext uri="{BB962C8B-B14F-4D97-AF65-F5344CB8AC3E}">
        <p14:creationId xmlns:p14="http://schemas.microsoft.com/office/powerpoint/2010/main" val="368154317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NYC Advertising Campaign</a:t>
            </a:r>
            <a:endParaRPr lang="en-US" dirty="0"/>
          </a:p>
        </p:txBody>
      </p:sp>
      <p:pic>
        <p:nvPicPr>
          <p:cNvPr id="1026" name="Picture 2" descr="S:\Immunization\Grants\PPHF2013_HPV\Activities\Media\subway ads\Atrain1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994"/>
          <a:stretch/>
        </p:blipFill>
        <p:spPr bwMode="auto">
          <a:xfrm>
            <a:off x="533400" y="1249767"/>
            <a:ext cx="3352800" cy="560328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Immunization\Grants\PPHF2013_HPV\Activities\Media\subway ads\Ltrain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868"/>
          <a:stretch/>
        </p:blipFill>
        <p:spPr bwMode="auto">
          <a:xfrm>
            <a:off x="4343400" y="1249767"/>
            <a:ext cx="4267200" cy="560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1709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28650" y="131763"/>
            <a:ext cx="8053388" cy="1325562"/>
          </a:xfrm>
        </p:spPr>
        <p:txBody>
          <a:bodyPr/>
          <a:lstStyle/>
          <a:p>
            <a:r>
              <a:rPr lang="en-US" altLang="en-US" dirty="0" smtClean="0"/>
              <a:t>Effectiveness Evaluation of Citywide HPV Campaigns, 2014</a:t>
            </a:r>
          </a:p>
        </p:txBody>
      </p:sp>
      <p:graphicFrame>
        <p:nvGraphicFramePr>
          <p:cNvPr id="5" name="Chart 4"/>
          <p:cNvGraphicFramePr>
            <a:graphicFrameLocks/>
          </p:cNvGraphicFramePr>
          <p:nvPr/>
        </p:nvGraphicFramePr>
        <p:xfrm>
          <a:off x="538162" y="1820753"/>
          <a:ext cx="8030570" cy="44996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29588"/>
      </p:ext>
    </p:extLst>
  </p:cSld>
  <p:clrMapOvr>
    <a:masterClrMapping/>
  </p:clrMapOvr>
  <p:transition xmlns:p14="http://schemas.microsoft.com/office/powerpoint/2010/main" spd="slow" advClick="0" advTm="15000"/>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762000" y="2362200"/>
            <a:ext cx="7772400" cy="1362075"/>
          </a:xfrm>
        </p:spPr>
        <p:txBody>
          <a:bodyPr/>
          <a:lstStyle/>
          <a:p>
            <a:pPr algn="ctr"/>
            <a:r>
              <a:rPr lang="en-US" altLang="en-US" cap="none" dirty="0" smtClean="0">
                <a:ea typeface="ＭＳ Ｐゴシック"/>
                <a:cs typeface="ＭＳ Ｐゴシック"/>
              </a:rPr>
              <a:t>HPV VACCINATION RESOURCES</a:t>
            </a:r>
          </a:p>
        </p:txBody>
      </p:sp>
    </p:spTree>
    <p:extLst>
      <p:ext uri="{BB962C8B-B14F-4D97-AF65-F5344CB8AC3E}">
        <p14:creationId xmlns:p14="http://schemas.microsoft.com/office/powerpoint/2010/main" val="30442371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extBox 7"/>
          <p:cNvSpPr txBox="1">
            <a:spLocks noChangeArrowheads="1"/>
          </p:cNvSpPr>
          <p:nvPr/>
        </p:nvSpPr>
        <p:spPr bwMode="auto">
          <a:xfrm>
            <a:off x="533400" y="1166815"/>
            <a:ext cx="8077200" cy="4524315"/>
          </a:xfrm>
          <a:prstGeom prst="rect">
            <a:avLst/>
          </a:prstGeom>
          <a:noFill/>
          <a:ln w="9525">
            <a:noFill/>
            <a:miter lim="800000"/>
            <a:headEnd/>
            <a:tailEnd/>
          </a:ln>
        </p:spPr>
        <p:txBody>
          <a:bodyPr>
            <a:spAutoFit/>
          </a:bodyPr>
          <a:lstStyle/>
          <a:p>
            <a:r>
              <a:rPr lang="en-US" altLang="en-US" sz="2800" b="1" dirty="0" smtClean="0">
                <a:solidFill>
                  <a:schemeClr val="accent5"/>
                </a:solidFill>
                <a:latin typeface="Calibri" pitchFamily="34" charset="0"/>
                <a:ea typeface="ＭＳ Ｐゴシック"/>
                <a:cs typeface="ＭＳ Ｐゴシック"/>
              </a:rPr>
              <a:t>CDC</a:t>
            </a:r>
          </a:p>
          <a:p>
            <a:pPr marL="914400" lvl="1" indent="-457200">
              <a:buFont typeface="Arial" charset="0"/>
              <a:buChar char="•"/>
            </a:pPr>
            <a:r>
              <a:rPr lang="en-US" altLang="en-US" sz="2400" b="1" dirty="0" smtClean="0">
                <a:solidFill>
                  <a:srgbClr val="1559BD"/>
                </a:solidFill>
                <a:latin typeface="Calibri" pitchFamily="34" charset="0"/>
                <a:ea typeface="ＭＳ Ｐゴシック"/>
                <a:cs typeface="ＭＳ Ｐゴシック"/>
              </a:rPr>
              <a:t>https</a:t>
            </a:r>
            <a:r>
              <a:rPr lang="en-US" altLang="en-US" sz="2400" b="1" dirty="0">
                <a:solidFill>
                  <a:srgbClr val="1559BD"/>
                </a:solidFill>
                <a:latin typeface="Calibri" pitchFamily="34" charset="0"/>
                <a:ea typeface="ＭＳ Ｐゴシック"/>
                <a:cs typeface="ＭＳ Ｐゴシック"/>
              </a:rPr>
              <a:t>://www.cdc.gov/hpv/hcp/index.html</a:t>
            </a:r>
          </a:p>
          <a:p>
            <a:endParaRPr lang="en-US" altLang="en-US" sz="2800" b="1" dirty="0" smtClean="0">
              <a:solidFill>
                <a:schemeClr val="accent5"/>
              </a:solidFill>
              <a:latin typeface="Calibri" pitchFamily="34" charset="0"/>
              <a:ea typeface="ＭＳ Ｐゴシック"/>
              <a:cs typeface="ＭＳ Ｐゴシック"/>
            </a:endParaRPr>
          </a:p>
          <a:p>
            <a:r>
              <a:rPr lang="en-US" altLang="en-US" sz="2800" b="1" dirty="0" smtClean="0">
                <a:solidFill>
                  <a:schemeClr val="accent5"/>
                </a:solidFill>
                <a:latin typeface="Calibri" pitchFamily="34" charset="0"/>
                <a:ea typeface="ＭＳ Ｐゴシック"/>
                <a:cs typeface="ＭＳ Ｐゴシック"/>
              </a:rPr>
              <a:t>AAP</a:t>
            </a:r>
            <a:endParaRPr lang="en-US" altLang="en-US" sz="2800" b="1" dirty="0">
              <a:solidFill>
                <a:schemeClr val="accent5"/>
              </a:solidFill>
              <a:latin typeface="Calibri" pitchFamily="34" charset="0"/>
              <a:ea typeface="ＭＳ Ｐゴシック"/>
              <a:cs typeface="ＭＳ Ｐゴシック"/>
            </a:endParaRPr>
          </a:p>
          <a:p>
            <a:pPr marL="914400" lvl="1" indent="-457200">
              <a:buFont typeface="Arial" charset="0"/>
              <a:buChar char="•"/>
            </a:pPr>
            <a:r>
              <a:rPr lang="en-US" altLang="en-US" sz="2400" b="1" dirty="0">
                <a:solidFill>
                  <a:srgbClr val="1559BD"/>
                </a:solidFill>
                <a:latin typeface="Calibri" pitchFamily="34" charset="0"/>
                <a:ea typeface="ＭＳ Ｐゴシック"/>
                <a:cs typeface="ＭＳ Ｐゴシック"/>
                <a:hlinkClick r:id="rId3"/>
              </a:rPr>
              <a:t>https://www.aap.org/en-us/advocacy-and-policy/aap-health-initiatives/immunizations/HPV-Champion-Toolkit/Pages/HPV-Champion-Toolkit.aspx</a:t>
            </a:r>
            <a:endParaRPr lang="en-US" altLang="en-US" sz="2400" b="1" dirty="0">
              <a:solidFill>
                <a:srgbClr val="1559BD"/>
              </a:solidFill>
              <a:latin typeface="Calibri" pitchFamily="34" charset="0"/>
              <a:ea typeface="ＭＳ Ｐゴシック"/>
              <a:cs typeface="ＭＳ Ｐゴシック"/>
            </a:endParaRPr>
          </a:p>
          <a:p>
            <a:pPr lvl="1"/>
            <a:endParaRPr lang="en-US" altLang="en-US" sz="2800" b="1" dirty="0" smtClean="0">
              <a:solidFill>
                <a:schemeClr val="accent5"/>
              </a:solidFill>
              <a:latin typeface="Calibri" pitchFamily="34" charset="0"/>
              <a:ea typeface="ＭＳ Ｐゴシック"/>
              <a:cs typeface="ＭＳ Ｐゴシック"/>
            </a:endParaRPr>
          </a:p>
          <a:p>
            <a:pPr marL="457200" indent="-457200">
              <a:buFont typeface="Arial" panose="020B0604020202020204" pitchFamily="34" charset="0"/>
              <a:buChar char="•"/>
            </a:pPr>
            <a:r>
              <a:rPr lang="en-US" altLang="en-US" sz="2800" b="1" dirty="0" smtClean="0">
                <a:solidFill>
                  <a:schemeClr val="accent5"/>
                </a:solidFill>
                <a:latin typeface="Calibri" pitchFamily="34" charset="0"/>
                <a:ea typeface="ＭＳ Ｐゴシック"/>
                <a:cs typeface="ＭＳ Ｐゴシック"/>
              </a:rPr>
              <a:t>National HPV Vaccination Roundtable: Action Guides </a:t>
            </a:r>
          </a:p>
          <a:p>
            <a:pPr marL="914400" lvl="1" indent="-457200">
              <a:buFont typeface="Arial" panose="020B0604020202020204" pitchFamily="34" charset="0"/>
              <a:buChar char="•"/>
            </a:pPr>
            <a:r>
              <a:rPr lang="en-US" altLang="en-US" sz="2400" b="1" dirty="0" smtClean="0">
                <a:solidFill>
                  <a:srgbClr val="1559BD"/>
                </a:solidFill>
                <a:latin typeface="Calibri" pitchFamily="34" charset="0"/>
                <a:ea typeface="ＭＳ Ｐゴシック"/>
                <a:cs typeface="ＭＳ Ｐゴシック"/>
              </a:rPr>
              <a:t>http</a:t>
            </a:r>
            <a:r>
              <a:rPr lang="en-US" altLang="en-US" sz="2400" b="1" dirty="0">
                <a:solidFill>
                  <a:srgbClr val="1559BD"/>
                </a:solidFill>
                <a:latin typeface="Calibri" pitchFamily="34" charset="0"/>
                <a:ea typeface="ＭＳ Ｐゴシック"/>
                <a:cs typeface="ＭＳ Ｐゴシック"/>
              </a:rPr>
              <a:t>://hpvroundtable.org/action-guides/</a:t>
            </a:r>
            <a:endParaRPr lang="en-US" altLang="en-US" sz="2800" b="1" dirty="0">
              <a:solidFill>
                <a:srgbClr val="808080"/>
              </a:solidFill>
              <a:latin typeface="Calibri" pitchFamily="34" charset="0"/>
              <a:ea typeface="ＭＳ Ｐゴシック"/>
              <a:cs typeface="ＭＳ Ｐゴシック"/>
            </a:endParaRPr>
          </a:p>
        </p:txBody>
      </p:sp>
      <p:sp>
        <p:nvSpPr>
          <p:cNvPr id="130050" name="Title 10"/>
          <p:cNvSpPr>
            <a:spLocks noGrp="1"/>
          </p:cNvSpPr>
          <p:nvPr>
            <p:ph type="title"/>
          </p:nvPr>
        </p:nvSpPr>
        <p:spPr/>
        <p:txBody>
          <a:bodyPr/>
          <a:lstStyle/>
          <a:p>
            <a:r>
              <a:rPr lang="en-US" altLang="en-US" sz="4000" dirty="0" smtClean="0">
                <a:ea typeface="ＭＳ Ｐゴシック"/>
                <a:cs typeface="ＭＳ Ｐゴシック"/>
              </a:rPr>
              <a:t>For More Information</a:t>
            </a:r>
          </a:p>
        </p:txBody>
      </p:sp>
    </p:spTree>
    <p:extLst>
      <p:ext uri="{BB962C8B-B14F-4D97-AF65-F5344CB8AC3E}">
        <p14:creationId xmlns:p14="http://schemas.microsoft.com/office/powerpoint/2010/main" val="22392421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smtClean="0"/>
              <a:t>HPV-Related Oropharyngeal Cancer</a:t>
            </a:r>
            <a:endParaRPr lang="en-US" sz="4000" dirty="0"/>
          </a:p>
        </p:txBody>
      </p:sp>
      <p:sp>
        <p:nvSpPr>
          <p:cNvPr id="15" name="Content Placeholder 14"/>
          <p:cNvSpPr>
            <a:spLocks noGrp="1"/>
          </p:cNvSpPr>
          <p:nvPr>
            <p:ph idx="1"/>
          </p:nvPr>
        </p:nvSpPr>
        <p:spPr>
          <a:xfrm>
            <a:off x="457200" y="1219201"/>
            <a:ext cx="3657600" cy="1752600"/>
          </a:xfrm>
        </p:spPr>
        <p:txBody>
          <a:bodyPr/>
          <a:lstStyle/>
          <a:p>
            <a:pPr marL="285750">
              <a:defRPr/>
            </a:pPr>
            <a:r>
              <a:rPr lang="en-US" sz="2400" dirty="0">
                <a:solidFill>
                  <a:schemeClr val="accent5"/>
                </a:solidFill>
              </a:rPr>
              <a:t>Has surpassed cervical cancer as the </a:t>
            </a:r>
            <a:r>
              <a:rPr lang="en-US" sz="2400" dirty="0">
                <a:solidFill>
                  <a:srgbClr val="1559BD"/>
                </a:solidFill>
              </a:rPr>
              <a:t>most common HPV related cancer</a:t>
            </a:r>
          </a:p>
          <a:p>
            <a:endParaRPr lang="en-US" dirty="0"/>
          </a:p>
        </p:txBody>
      </p:sp>
      <p:sp>
        <p:nvSpPr>
          <p:cNvPr id="49157" name="Slide Number Placeholder 2"/>
          <p:cNvSpPr>
            <a:spLocks noGrp="1"/>
          </p:cNvSpPr>
          <p:nvPr>
            <p:ph type="sldNum" sz="quarter" idx="4294967295"/>
          </p:nvPr>
        </p:nvSpPr>
        <p:spPr>
          <a:xfrm>
            <a:off x="0" y="6553200"/>
            <a:ext cx="4648200" cy="304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a:solidFill>
                  <a:srgbClr val="254B8E"/>
                </a:solidFill>
                <a:latin typeface="Arial" pitchFamily="34" charset="0"/>
                <a:ea typeface="MS PGothic" pitchFamily="34" charset="-128"/>
              </a:defRPr>
            </a:lvl1pPr>
            <a:lvl2pPr marL="557213" indent="-214313" eaLnBrk="0" hangingPunct="0">
              <a:spcBef>
                <a:spcPct val="20000"/>
              </a:spcBef>
              <a:buChar char="–"/>
              <a:defRPr sz="2100">
                <a:solidFill>
                  <a:srgbClr val="254B8E"/>
                </a:solidFill>
                <a:latin typeface="Arial" pitchFamily="34" charset="0"/>
                <a:ea typeface="MS PGothic" pitchFamily="34" charset="-128"/>
              </a:defRPr>
            </a:lvl2pPr>
            <a:lvl3pPr marL="857250" indent="-171450" eaLnBrk="0" hangingPunct="0">
              <a:spcBef>
                <a:spcPct val="20000"/>
              </a:spcBef>
              <a:buChar char="•"/>
              <a:defRPr sz="1800">
                <a:solidFill>
                  <a:srgbClr val="254B8E"/>
                </a:solidFill>
                <a:latin typeface="Arial" pitchFamily="34" charset="0"/>
                <a:ea typeface="MS PGothic" pitchFamily="34" charset="-128"/>
              </a:defRPr>
            </a:lvl3pPr>
            <a:lvl4pPr marL="1200150" indent="-171450" eaLnBrk="0" hangingPunct="0">
              <a:spcBef>
                <a:spcPct val="20000"/>
              </a:spcBef>
              <a:buChar char="–"/>
              <a:defRPr sz="1500">
                <a:solidFill>
                  <a:srgbClr val="254B8E"/>
                </a:solidFill>
                <a:latin typeface="Arial" pitchFamily="34" charset="0"/>
                <a:ea typeface="MS PGothic" pitchFamily="34" charset="-128"/>
              </a:defRPr>
            </a:lvl4pPr>
            <a:lvl5pPr marL="1543050" indent="-171450" eaLnBrk="0" hangingPunct="0">
              <a:spcBef>
                <a:spcPct val="20000"/>
              </a:spcBef>
              <a:buChar char="»"/>
              <a:defRPr sz="1500">
                <a:solidFill>
                  <a:srgbClr val="254B8E"/>
                </a:solidFill>
                <a:latin typeface="Arial" pitchFamily="34" charset="0"/>
                <a:ea typeface="MS PGothic" pitchFamily="34" charset="-128"/>
              </a:defRPr>
            </a:lvl5pPr>
            <a:lvl6pPr marL="1885950" indent="-171450" eaLnBrk="0" fontAlgn="base" hangingPunct="0">
              <a:spcBef>
                <a:spcPct val="20000"/>
              </a:spcBef>
              <a:spcAft>
                <a:spcPct val="0"/>
              </a:spcAft>
              <a:buChar char="»"/>
              <a:defRPr sz="1500">
                <a:solidFill>
                  <a:srgbClr val="254B8E"/>
                </a:solidFill>
                <a:latin typeface="Arial" pitchFamily="34" charset="0"/>
                <a:ea typeface="MS PGothic" pitchFamily="34" charset="-128"/>
              </a:defRPr>
            </a:lvl6pPr>
            <a:lvl7pPr marL="2228850" indent="-171450" eaLnBrk="0" fontAlgn="base" hangingPunct="0">
              <a:spcBef>
                <a:spcPct val="20000"/>
              </a:spcBef>
              <a:spcAft>
                <a:spcPct val="0"/>
              </a:spcAft>
              <a:buChar char="»"/>
              <a:defRPr sz="1500">
                <a:solidFill>
                  <a:srgbClr val="254B8E"/>
                </a:solidFill>
                <a:latin typeface="Arial" pitchFamily="34" charset="0"/>
                <a:ea typeface="MS PGothic" pitchFamily="34" charset="-128"/>
              </a:defRPr>
            </a:lvl7pPr>
            <a:lvl8pPr marL="2571750" indent="-171450" eaLnBrk="0" fontAlgn="base" hangingPunct="0">
              <a:spcBef>
                <a:spcPct val="20000"/>
              </a:spcBef>
              <a:spcAft>
                <a:spcPct val="0"/>
              </a:spcAft>
              <a:buChar char="»"/>
              <a:defRPr sz="1500">
                <a:solidFill>
                  <a:srgbClr val="254B8E"/>
                </a:solidFill>
                <a:latin typeface="Arial" pitchFamily="34" charset="0"/>
                <a:ea typeface="MS PGothic" pitchFamily="34" charset="-128"/>
              </a:defRPr>
            </a:lvl8pPr>
            <a:lvl9pPr marL="2914650" indent="-171450" eaLnBrk="0" fontAlgn="base" hangingPunct="0">
              <a:spcBef>
                <a:spcPct val="20000"/>
              </a:spcBef>
              <a:spcAft>
                <a:spcPct val="0"/>
              </a:spcAft>
              <a:buChar char="»"/>
              <a:defRPr sz="1500">
                <a:solidFill>
                  <a:srgbClr val="254B8E"/>
                </a:solidFill>
                <a:latin typeface="Arial" pitchFamily="34" charset="0"/>
                <a:ea typeface="MS PGothic" pitchFamily="34" charset="-128"/>
              </a:defRPr>
            </a:lvl9pPr>
          </a:lstStyle>
          <a:p>
            <a:pPr algn="l">
              <a:spcBef>
                <a:spcPct val="0"/>
              </a:spcBef>
              <a:buFontTx/>
              <a:buNone/>
              <a:defRPr/>
            </a:pPr>
            <a:r>
              <a:rPr lang="en-US" sz="1000" kern="0" dirty="0">
                <a:solidFill>
                  <a:srgbClr val="292934"/>
                </a:solidFill>
                <a:ea typeface="ＭＳ Ｐゴシック" charset="-128"/>
                <a:cs typeface="ＭＳ Ｐゴシック" charset="-128"/>
              </a:rPr>
              <a:t>J </a:t>
            </a:r>
            <a:r>
              <a:rPr lang="en-US" sz="1000" kern="0" dirty="0" err="1">
                <a:solidFill>
                  <a:srgbClr val="292934"/>
                </a:solidFill>
                <a:ea typeface="ＭＳ Ｐゴシック" charset="-128"/>
                <a:cs typeface="ＭＳ Ｐゴシック" charset="-128"/>
              </a:rPr>
              <a:t>Clin</a:t>
            </a:r>
            <a:r>
              <a:rPr lang="en-US" sz="1000" kern="0" dirty="0">
                <a:solidFill>
                  <a:srgbClr val="292934"/>
                </a:solidFill>
                <a:ea typeface="ＭＳ Ｐゴシック" charset="-128"/>
                <a:cs typeface="ＭＳ Ｐゴシック" charset="-128"/>
              </a:rPr>
              <a:t> </a:t>
            </a:r>
            <a:r>
              <a:rPr lang="en-US" sz="1000" kern="0" dirty="0" err="1">
                <a:solidFill>
                  <a:srgbClr val="292934"/>
                </a:solidFill>
                <a:ea typeface="ＭＳ Ｐゴシック" charset="-128"/>
                <a:cs typeface="ＭＳ Ｐゴシック" charset="-128"/>
              </a:rPr>
              <a:t>Oncol</a:t>
            </a:r>
            <a:r>
              <a:rPr lang="en-US" sz="1000" kern="0" dirty="0">
                <a:solidFill>
                  <a:srgbClr val="292934"/>
                </a:solidFill>
                <a:ea typeface="ＭＳ Ｐゴシック" charset="-128"/>
                <a:cs typeface="ＭＳ Ｐゴシック" charset="-128"/>
              </a:rPr>
              <a:t> 29:4294-4301. © 2011 by American Society of Clinical Oncology</a:t>
            </a:r>
            <a:endParaRPr lang="en-US" altLang="en-US" sz="1000" dirty="0">
              <a:solidFill>
                <a:schemeClr val="tx1"/>
              </a:solidFill>
              <a:cs typeface="Arial" panose="020B0604020202020204" pitchFamily="34" charset="0"/>
            </a:endParaRPr>
          </a:p>
        </p:txBody>
      </p:sp>
      <p:sp>
        <p:nvSpPr>
          <p:cNvPr id="17" name="TextBox 16"/>
          <p:cNvSpPr txBox="1"/>
          <p:nvPr/>
        </p:nvSpPr>
        <p:spPr>
          <a:xfrm>
            <a:off x="381000" y="2971800"/>
            <a:ext cx="3858904" cy="1274195"/>
          </a:xfrm>
          <a:prstGeom prst="rect">
            <a:avLst/>
          </a:prstGeom>
          <a:noFill/>
        </p:spPr>
        <p:txBody>
          <a:bodyPr wrap="square" rtlCol="0">
            <a:spAutoFit/>
          </a:bodyPr>
          <a:lstStyle/>
          <a:p>
            <a:pPr marL="285750" indent="-342900" eaLnBrk="0" hangingPunct="0">
              <a:spcBef>
                <a:spcPct val="20000"/>
              </a:spcBef>
              <a:buClr>
                <a:srgbClr val="1993B9"/>
              </a:buClr>
              <a:buSzPct val="110000"/>
              <a:buFont typeface="Wingdings 3" pitchFamily="18" charset="2"/>
              <a:buChar char="´"/>
              <a:defRPr/>
            </a:pPr>
            <a:r>
              <a:rPr lang="en-US" sz="2400" b="1" dirty="0" smtClean="0">
                <a:solidFill>
                  <a:schemeClr val="accent5"/>
                </a:solidFill>
                <a:latin typeface="+mn-lt"/>
                <a:cs typeface="+mn-cs"/>
              </a:rPr>
              <a:t>HPV-related cancers</a:t>
            </a:r>
            <a:endParaRPr lang="en-US" sz="2400" b="1" dirty="0">
              <a:solidFill>
                <a:schemeClr val="accent5"/>
              </a:solidFill>
              <a:latin typeface="+mn-lt"/>
              <a:cs typeface="+mn-cs"/>
            </a:endParaRPr>
          </a:p>
          <a:p>
            <a:pPr marL="742950" lvl="1" indent="-342900" eaLnBrk="0" hangingPunct="0">
              <a:spcBef>
                <a:spcPct val="20000"/>
              </a:spcBef>
              <a:buClr>
                <a:srgbClr val="1993B9"/>
              </a:buClr>
              <a:buSzPct val="110000"/>
              <a:buFont typeface="Wingdings 3" pitchFamily="18" charset="2"/>
              <a:buChar char="´"/>
              <a:defRPr/>
            </a:pPr>
            <a:r>
              <a:rPr lang="en-US" sz="2400" b="1" dirty="0">
                <a:solidFill>
                  <a:schemeClr val="accent5"/>
                </a:solidFill>
                <a:latin typeface="+mn-lt"/>
                <a:cs typeface="+mn-cs"/>
              </a:rPr>
              <a:t>Increased by 225</a:t>
            </a:r>
            <a:r>
              <a:rPr lang="en-US" sz="2400" b="1" dirty="0" smtClean="0">
                <a:solidFill>
                  <a:schemeClr val="accent5"/>
                </a:solidFill>
                <a:latin typeface="+mn-lt"/>
                <a:cs typeface="+mn-cs"/>
              </a:rPr>
              <a:t>% in past 20 years </a:t>
            </a:r>
            <a:endParaRPr lang="en-US" sz="2400" b="1" dirty="0">
              <a:solidFill>
                <a:schemeClr val="accent5"/>
              </a:solidFill>
              <a:latin typeface="+mn-lt"/>
              <a:cs typeface="+mn-cs"/>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2" y="1371600"/>
            <a:ext cx="3443973" cy="496540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3200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611779"/>
            <a:ext cx="5129409" cy="24622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Photo Credit: </a:t>
            </a:r>
            <a:r>
              <a:rPr lang="en-US" sz="1000" dirty="0" smtClean="0">
                <a:latin typeface="Arial" panose="020B0604020202020204" pitchFamily="34" charset="0"/>
                <a:cs typeface="Arial" panose="020B0604020202020204" pitchFamily="34" charset="0"/>
              </a:rPr>
              <a:t>Dr. </a:t>
            </a:r>
            <a:r>
              <a:rPr lang="en-US" sz="1000" dirty="0">
                <a:latin typeface="Arial" panose="020B0604020202020204" pitchFamily="34" charset="0"/>
                <a:cs typeface="Arial" panose="020B0604020202020204" pitchFamily="34" charset="0"/>
              </a:rPr>
              <a:t>Michael </a:t>
            </a:r>
            <a:r>
              <a:rPr lang="en-US" sz="1000" dirty="0" smtClean="0">
                <a:latin typeface="Arial" panose="020B0604020202020204" pitchFamily="34" charset="0"/>
                <a:cs typeface="Arial" panose="020B0604020202020204" pitchFamily="34" charset="0"/>
              </a:rPr>
              <a:t>Moore, UC Davis</a:t>
            </a:r>
            <a:endParaRPr lang="en-US" sz="1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316368" y="1841500"/>
            <a:ext cx="4559300" cy="3416300"/>
          </a:xfrm>
          <a:prstGeom prst="rect">
            <a:avLst/>
          </a:prstGeom>
        </p:spPr>
      </p:pic>
      <p:pic>
        <p:nvPicPr>
          <p:cNvPr id="6"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247" t="6666"/>
          <a:stretch/>
        </p:blipFill>
        <p:spPr bwMode="auto">
          <a:xfrm>
            <a:off x="5516957" y="1676400"/>
            <a:ext cx="3126175" cy="3880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p:txBody>
          <a:bodyPr/>
          <a:lstStyle/>
          <a:p>
            <a:r>
              <a:rPr lang="en-US" sz="4000" dirty="0" smtClean="0">
                <a:ea typeface="ＭＳ Ｐゴシック"/>
                <a:cs typeface="ＭＳ Ｐゴシック"/>
              </a:rPr>
              <a:t>Oropharyngeal Cancers</a:t>
            </a:r>
          </a:p>
        </p:txBody>
      </p:sp>
    </p:spTree>
    <p:extLst>
      <p:ext uri="{BB962C8B-B14F-4D97-AF65-F5344CB8AC3E}">
        <p14:creationId xmlns:p14="http://schemas.microsoft.com/office/powerpoint/2010/main" val="1502983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z="4000" dirty="0"/>
              <a:t>Side </a:t>
            </a:r>
            <a:r>
              <a:rPr lang="en-US" sz="4000" dirty="0" smtClean="0"/>
              <a:t>Effects </a:t>
            </a:r>
            <a:r>
              <a:rPr lang="en-US" sz="4000" dirty="0"/>
              <a:t>of </a:t>
            </a:r>
            <a:r>
              <a:rPr lang="en-US" sz="4000" dirty="0" smtClean="0"/>
              <a:t>Non-surgical </a:t>
            </a:r>
            <a:r>
              <a:rPr lang="en-US" sz="4000" dirty="0"/>
              <a:t>T</a:t>
            </a:r>
            <a:r>
              <a:rPr lang="en-US" sz="4000" dirty="0" smtClean="0"/>
              <a:t>herapy</a:t>
            </a:r>
            <a:r>
              <a:rPr lang="en-US" dirty="0"/>
              <a:t/>
            </a:r>
            <a:br>
              <a:rPr lang="en-US" dirty="0"/>
            </a:br>
            <a:endParaRPr lang="en-US" dirty="0"/>
          </a:p>
        </p:txBody>
      </p:sp>
      <p:pic>
        <p:nvPicPr>
          <p:cNvPr id="1024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3" y="1905002"/>
            <a:ext cx="4548187"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stretch>
            <a:fillRect/>
          </a:stretch>
        </p:blipFill>
        <p:spPr>
          <a:xfrm>
            <a:off x="5246392" y="2275123"/>
            <a:ext cx="3571262" cy="269828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8" name="Rectangle 3"/>
          <p:cNvSpPr txBox="1">
            <a:spLocks noChangeArrowheads="1"/>
          </p:cNvSpPr>
          <p:nvPr/>
        </p:nvSpPr>
        <p:spPr bwMode="auto">
          <a:xfrm>
            <a:off x="0" y="6386383"/>
            <a:ext cx="8153400" cy="4716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0" fontAlgn="base" hangingPunct="0">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0" fontAlgn="base" hangingPunct="0">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0" fontAlgn="base" hangingPunct="0">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Tx/>
              <a:buNone/>
              <a:defRPr/>
            </a:pPr>
            <a:r>
              <a:rPr lang="en-US" sz="1000" b="0" dirty="0" smtClean="0">
                <a:solidFill>
                  <a:schemeClr val="tx1"/>
                </a:solidFill>
                <a:latin typeface="Arial" panose="020B0604020202020204" pitchFamily="34" charset="0"/>
                <a:cs typeface="Arial" panose="020B0604020202020204" pitchFamily="34" charset="0"/>
              </a:rPr>
              <a:t>Data Source: </a:t>
            </a:r>
            <a:r>
              <a:rPr lang="en-US" sz="1000" b="0" dirty="0" err="1" smtClean="0">
                <a:solidFill>
                  <a:schemeClr val="tx1"/>
                </a:solidFill>
                <a:latin typeface="Arial" panose="020B0604020202020204" pitchFamily="34" charset="0"/>
                <a:cs typeface="Arial" panose="020B0604020202020204" pitchFamily="34" charset="0"/>
              </a:rPr>
              <a:t>Irune</a:t>
            </a:r>
            <a:r>
              <a:rPr lang="en-US" sz="1000" b="0" dirty="0" smtClean="0">
                <a:solidFill>
                  <a:schemeClr val="tx1"/>
                </a:solidFill>
                <a:latin typeface="Arial" panose="020B0604020202020204" pitchFamily="34" charset="0"/>
                <a:cs typeface="Arial" panose="020B0604020202020204" pitchFamily="34" charset="0"/>
              </a:rPr>
              <a:t>, et al, 2014; </a:t>
            </a:r>
            <a:r>
              <a:rPr lang="en-US" sz="1000" b="0" dirty="0" err="1" smtClean="0">
                <a:solidFill>
                  <a:schemeClr val="tx1"/>
                </a:solidFill>
                <a:latin typeface="Arial" panose="020B0604020202020204" pitchFamily="34" charset="0"/>
                <a:cs typeface="Arial" panose="020B0604020202020204" pitchFamily="34" charset="0"/>
              </a:rPr>
              <a:t>Kocak-Uzel</a:t>
            </a:r>
            <a:r>
              <a:rPr lang="en-US" sz="1000" b="0" dirty="0" smtClean="0">
                <a:solidFill>
                  <a:schemeClr val="tx1"/>
                </a:solidFill>
                <a:latin typeface="Arial" panose="020B0604020202020204" pitchFamily="34" charset="0"/>
                <a:cs typeface="Arial" panose="020B0604020202020204" pitchFamily="34" charset="0"/>
              </a:rPr>
              <a:t>, et al, 2014; Nutting, et al, 2011; McBride, et al, 2014</a:t>
            </a:r>
          </a:p>
          <a:p>
            <a:pPr>
              <a:buFont typeface="Wingdings 3" pitchFamily="18" charset="2"/>
              <a:buNone/>
              <a:defRPr/>
            </a:pPr>
            <a:r>
              <a:rPr lang="en-US" sz="1000" b="0" dirty="0" smtClean="0">
                <a:solidFill>
                  <a:schemeClr val="tx1"/>
                </a:solidFill>
                <a:latin typeface="Arial" panose="020B0604020202020204" pitchFamily="34" charset="0"/>
                <a:cs typeface="Arial" panose="020B0604020202020204" pitchFamily="34" charset="0"/>
              </a:rPr>
              <a:t>Photo Credit: h</a:t>
            </a:r>
            <a:r>
              <a:rPr lang="en-US" sz="1000" b="0" dirty="0" smtClean="0">
                <a:solidFill>
                  <a:schemeClr val="tx1"/>
                </a:solidFill>
                <a:latin typeface="Arial" panose="020B0604020202020204" pitchFamily="34" charset="0"/>
                <a:cs typeface="Arial" panose="020B0604020202020204" pitchFamily="34" charset="0"/>
                <a:hlinkClick r:id="rId5"/>
              </a:rPr>
              <a:t>ttp://www.jpalliativecare.com/viewimage.asp?img=IndianJPalliatCare_2010_16_2_74_68408_f3.jpg</a:t>
            </a:r>
            <a:endParaRPr lang="en-US" sz="1000" b="0" dirty="0" smtClean="0">
              <a:solidFill>
                <a:schemeClr val="tx1"/>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693197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Autofit/>
          </a:bodyPr>
          <a:lstStyle/>
          <a:p>
            <a:r>
              <a:rPr lang="en-US" sz="3200" dirty="0" smtClean="0">
                <a:solidFill>
                  <a:srgbClr val="1559BD"/>
                </a:solidFill>
              </a:rPr>
              <a:t>Average Number of New </a:t>
            </a:r>
            <a:r>
              <a:rPr lang="en-US" sz="3200" dirty="0">
                <a:solidFill>
                  <a:srgbClr val="1559BD"/>
                </a:solidFill>
              </a:rPr>
              <a:t>C</a:t>
            </a:r>
            <a:r>
              <a:rPr lang="en-US" sz="3200" dirty="0" smtClean="0">
                <a:solidFill>
                  <a:srgbClr val="1559BD"/>
                </a:solidFill>
              </a:rPr>
              <a:t>ancers </a:t>
            </a:r>
            <a:r>
              <a:rPr lang="en-US" sz="3200" dirty="0">
                <a:solidFill>
                  <a:srgbClr val="1559BD"/>
                </a:solidFill>
              </a:rPr>
              <a:t>P</a:t>
            </a:r>
            <a:r>
              <a:rPr lang="en-US" sz="3200" dirty="0" smtClean="0">
                <a:solidFill>
                  <a:srgbClr val="1559BD"/>
                </a:solidFill>
              </a:rPr>
              <a:t>robably Caused by HPV, by Sex, United States, 2008-2012</a:t>
            </a:r>
            <a:endParaRPr lang="en-US" sz="3200" dirty="0">
              <a:solidFill>
                <a:srgbClr val="1559BD"/>
              </a:solidFill>
            </a:endParaRPr>
          </a:p>
        </p:txBody>
      </p:sp>
      <p:sp>
        <p:nvSpPr>
          <p:cNvPr id="12" name="TextBox 11"/>
          <p:cNvSpPr txBox="1"/>
          <p:nvPr/>
        </p:nvSpPr>
        <p:spPr>
          <a:xfrm>
            <a:off x="0" y="6611782"/>
            <a:ext cx="5410200" cy="246221"/>
          </a:xfrm>
          <a:prstGeom prst="rect">
            <a:avLst/>
          </a:prstGeom>
          <a:noFill/>
        </p:spPr>
        <p:txBody>
          <a:bodyPr wrap="square" rtlCol="0">
            <a:spAutoFit/>
          </a:bodyPr>
          <a:lstStyle/>
          <a:p>
            <a:pPr>
              <a:spcAft>
                <a:spcPts val="600"/>
              </a:spcAft>
            </a:pPr>
            <a:r>
              <a:rPr lang="en-US" sz="1000" dirty="0" smtClean="0"/>
              <a:t>Data Source: MMWR 2016;65(26):661-666. </a:t>
            </a:r>
            <a:endParaRPr lang="en-US" sz="1000" dirty="0"/>
          </a:p>
        </p:txBody>
      </p:sp>
      <p:grpSp>
        <p:nvGrpSpPr>
          <p:cNvPr id="31" name="Group 30"/>
          <p:cNvGrpSpPr/>
          <p:nvPr/>
        </p:nvGrpSpPr>
        <p:grpSpPr>
          <a:xfrm>
            <a:off x="76200" y="1253229"/>
            <a:ext cx="4928258" cy="4859179"/>
            <a:chOff x="342900" y="1600200"/>
            <a:chExt cx="4928258" cy="4859179"/>
          </a:xfrm>
        </p:grpSpPr>
        <p:sp>
          <p:nvSpPr>
            <p:cNvPr id="5" name="TextBox 4"/>
            <p:cNvSpPr txBox="1"/>
            <p:nvPr/>
          </p:nvSpPr>
          <p:spPr>
            <a:xfrm>
              <a:off x="1981199" y="5840574"/>
              <a:ext cx="3289959" cy="461665"/>
            </a:xfrm>
            <a:prstGeom prst="rect">
              <a:avLst/>
            </a:prstGeom>
            <a:noFill/>
          </p:spPr>
          <p:txBody>
            <a:bodyPr wrap="square" rtlCol="0">
              <a:spAutoFit/>
            </a:bodyPr>
            <a:lstStyle/>
            <a:p>
              <a:pPr algn="ctr"/>
              <a:r>
                <a:rPr lang="en-US" sz="2400" b="1" dirty="0" smtClean="0">
                  <a:solidFill>
                    <a:schemeClr val="accent1">
                      <a:lumMod val="50000"/>
                    </a:schemeClr>
                  </a:solidFill>
                </a:rPr>
                <a:t>Women (n = 19,200)</a:t>
              </a:r>
              <a:endParaRPr lang="en-US" sz="2400" b="1" dirty="0">
                <a:solidFill>
                  <a:schemeClr val="accent1">
                    <a:lumMod val="50000"/>
                  </a:schemeClr>
                </a:solidFill>
              </a:endParaRPr>
            </a:p>
          </p:txBody>
        </p:sp>
        <p:grpSp>
          <p:nvGrpSpPr>
            <p:cNvPr id="30" name="Group 29"/>
            <p:cNvGrpSpPr/>
            <p:nvPr/>
          </p:nvGrpSpPr>
          <p:grpSpPr>
            <a:xfrm>
              <a:off x="342900" y="1600200"/>
              <a:ext cx="4775859" cy="4859179"/>
              <a:chOff x="342900" y="1600200"/>
              <a:chExt cx="4775859" cy="4859179"/>
            </a:xfrm>
          </p:grpSpPr>
          <p:graphicFrame>
            <p:nvGraphicFramePr>
              <p:cNvPr id="3" name="Chart 2"/>
              <p:cNvGraphicFramePr/>
              <p:nvPr>
                <p:extLst>
                  <p:ext uri="{D42A27DB-BD31-4B8C-83A1-F6EECF244321}">
                    <p14:modId xmlns:p14="http://schemas.microsoft.com/office/powerpoint/2010/main" val="20788440"/>
                  </p:ext>
                </p:extLst>
              </p:nvPr>
            </p:nvGraphicFramePr>
            <p:xfrm>
              <a:off x="1510640" y="1600200"/>
              <a:ext cx="3608119" cy="4859179"/>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342900" y="3429000"/>
                <a:ext cx="1447800" cy="830997"/>
              </a:xfrm>
              <a:prstGeom prst="rect">
                <a:avLst/>
              </a:prstGeom>
              <a:noFill/>
            </p:spPr>
            <p:txBody>
              <a:bodyPr wrap="square" rtlCol="0">
                <a:spAutoFit/>
              </a:bodyPr>
              <a:lstStyle/>
              <a:p>
                <a:r>
                  <a:rPr lang="en-US" sz="1600" b="1" dirty="0" smtClean="0"/>
                  <a:t>Oropharynx</a:t>
                </a:r>
                <a:r>
                  <a:rPr lang="en-US" sz="1600" dirty="0" smtClean="0"/>
                  <a:t/>
                </a:r>
                <a:br>
                  <a:rPr lang="en-US" sz="1600" dirty="0" smtClean="0"/>
                </a:br>
                <a:r>
                  <a:rPr lang="en-US" sz="1600" dirty="0" smtClean="0"/>
                  <a:t>n=2,000</a:t>
                </a:r>
                <a:br>
                  <a:rPr lang="en-US" sz="1600" dirty="0" smtClean="0"/>
                </a:br>
                <a:r>
                  <a:rPr lang="en-US" sz="1600" dirty="0" smtClean="0"/>
                  <a:t>10%</a:t>
                </a:r>
                <a:endParaRPr lang="en-US" sz="1600" dirty="0"/>
              </a:p>
            </p:txBody>
          </p:sp>
          <p:sp>
            <p:nvSpPr>
              <p:cNvPr id="8" name="TextBox 7"/>
              <p:cNvSpPr txBox="1"/>
              <p:nvPr/>
            </p:nvSpPr>
            <p:spPr>
              <a:xfrm>
                <a:off x="3314700" y="2590801"/>
                <a:ext cx="1447800" cy="830997"/>
              </a:xfrm>
              <a:prstGeom prst="rect">
                <a:avLst/>
              </a:prstGeom>
              <a:noFill/>
            </p:spPr>
            <p:txBody>
              <a:bodyPr wrap="square" rtlCol="0">
                <a:spAutoFit/>
              </a:bodyPr>
              <a:lstStyle/>
              <a:p>
                <a:r>
                  <a:rPr lang="en-US" sz="1600" b="1" dirty="0" smtClean="0"/>
                  <a:t>Anus</a:t>
                </a:r>
                <a:r>
                  <a:rPr lang="en-US" sz="1600" dirty="0" smtClean="0"/>
                  <a:t/>
                </a:r>
                <a:br>
                  <a:rPr lang="en-US" sz="1600" dirty="0" smtClean="0"/>
                </a:br>
                <a:r>
                  <a:rPr lang="en-US" sz="1600" dirty="0" smtClean="0"/>
                  <a:t>n=3,000</a:t>
                </a:r>
                <a:br>
                  <a:rPr lang="en-US" sz="1600" dirty="0" smtClean="0"/>
                </a:br>
                <a:r>
                  <a:rPr lang="en-US" sz="1600" dirty="0" smtClean="0"/>
                  <a:t>16%</a:t>
                </a:r>
                <a:endParaRPr lang="en-US" sz="1600" dirty="0"/>
              </a:p>
            </p:txBody>
          </p:sp>
          <p:sp>
            <p:nvSpPr>
              <p:cNvPr id="9" name="TextBox 8"/>
              <p:cNvSpPr txBox="1"/>
              <p:nvPr/>
            </p:nvSpPr>
            <p:spPr>
              <a:xfrm>
                <a:off x="2857500" y="4350606"/>
                <a:ext cx="1447800" cy="830997"/>
              </a:xfrm>
              <a:prstGeom prst="rect">
                <a:avLst/>
              </a:prstGeom>
              <a:noFill/>
            </p:spPr>
            <p:txBody>
              <a:bodyPr wrap="square" rtlCol="0">
                <a:spAutoFit/>
              </a:bodyPr>
              <a:lstStyle/>
              <a:p>
                <a:r>
                  <a:rPr lang="en-US" sz="1600" b="1" dirty="0" smtClean="0"/>
                  <a:t>Cervix</a:t>
                </a:r>
                <a:r>
                  <a:rPr lang="en-US" sz="1600" dirty="0" smtClean="0"/>
                  <a:t/>
                </a:r>
                <a:br>
                  <a:rPr lang="en-US" sz="1600" dirty="0" smtClean="0"/>
                </a:br>
                <a:r>
                  <a:rPr lang="en-US" sz="1600" dirty="0" smtClean="0"/>
                  <a:t>n=10,700</a:t>
                </a:r>
                <a:br>
                  <a:rPr lang="en-US" sz="1600" dirty="0" smtClean="0"/>
                </a:br>
                <a:r>
                  <a:rPr lang="en-US" sz="1600" dirty="0" smtClean="0"/>
                  <a:t>56%</a:t>
                </a:r>
                <a:endParaRPr lang="en-US" sz="1600" dirty="0"/>
              </a:p>
            </p:txBody>
          </p:sp>
          <p:sp>
            <p:nvSpPr>
              <p:cNvPr id="14" name="TextBox 13"/>
              <p:cNvSpPr txBox="1"/>
              <p:nvPr/>
            </p:nvSpPr>
            <p:spPr>
              <a:xfrm>
                <a:off x="1104900" y="2438400"/>
                <a:ext cx="1447800" cy="830997"/>
              </a:xfrm>
              <a:prstGeom prst="rect">
                <a:avLst/>
              </a:prstGeom>
              <a:noFill/>
            </p:spPr>
            <p:txBody>
              <a:bodyPr wrap="square" rtlCol="0">
                <a:spAutoFit/>
              </a:bodyPr>
              <a:lstStyle/>
              <a:p>
                <a:r>
                  <a:rPr lang="en-US" sz="1600" b="1" dirty="0" smtClean="0"/>
                  <a:t>Vagina</a:t>
                </a:r>
                <a:r>
                  <a:rPr lang="en-US" sz="1600" dirty="0" smtClean="0"/>
                  <a:t/>
                </a:r>
                <a:br>
                  <a:rPr lang="en-US" sz="1600" dirty="0" smtClean="0"/>
                </a:br>
                <a:r>
                  <a:rPr lang="en-US" sz="1600" dirty="0" smtClean="0"/>
                  <a:t>n=600</a:t>
                </a:r>
                <a:br>
                  <a:rPr lang="en-US" sz="1600" dirty="0" smtClean="0"/>
                </a:br>
                <a:r>
                  <a:rPr lang="en-US" sz="1600" dirty="0"/>
                  <a:t>3</a:t>
                </a:r>
                <a:r>
                  <a:rPr lang="en-US" sz="1600" dirty="0" smtClean="0"/>
                  <a:t>%</a:t>
                </a:r>
                <a:endParaRPr lang="en-US" sz="1600" dirty="0"/>
              </a:p>
            </p:txBody>
          </p:sp>
          <p:sp>
            <p:nvSpPr>
              <p:cNvPr id="23" name="TextBox 22"/>
              <p:cNvSpPr txBox="1"/>
              <p:nvPr/>
            </p:nvSpPr>
            <p:spPr>
              <a:xfrm>
                <a:off x="2400300" y="2588361"/>
                <a:ext cx="1447800" cy="830997"/>
              </a:xfrm>
              <a:prstGeom prst="rect">
                <a:avLst/>
              </a:prstGeom>
              <a:noFill/>
            </p:spPr>
            <p:txBody>
              <a:bodyPr wrap="square" rtlCol="0">
                <a:spAutoFit/>
              </a:bodyPr>
              <a:lstStyle/>
              <a:p>
                <a:r>
                  <a:rPr lang="en-US" sz="1600" b="1" dirty="0" smtClean="0"/>
                  <a:t> Vulva</a:t>
                </a:r>
                <a:r>
                  <a:rPr lang="en-US" sz="1600" dirty="0" smtClean="0"/>
                  <a:t/>
                </a:r>
                <a:br>
                  <a:rPr lang="en-US" sz="1600" dirty="0" smtClean="0"/>
                </a:br>
                <a:r>
                  <a:rPr lang="en-US" sz="1600" dirty="0" smtClean="0"/>
                  <a:t> n=2,400</a:t>
                </a:r>
                <a:br>
                  <a:rPr lang="en-US" sz="1600" dirty="0" smtClean="0"/>
                </a:br>
                <a:r>
                  <a:rPr lang="en-US" sz="1600" dirty="0" smtClean="0"/>
                  <a:t> 13%</a:t>
                </a:r>
                <a:endParaRPr lang="en-US" sz="1600" dirty="0"/>
              </a:p>
            </p:txBody>
          </p:sp>
        </p:grpSp>
      </p:grpSp>
      <p:grpSp>
        <p:nvGrpSpPr>
          <p:cNvPr id="32" name="Group 31"/>
          <p:cNvGrpSpPr/>
          <p:nvPr/>
        </p:nvGrpSpPr>
        <p:grpSpPr>
          <a:xfrm>
            <a:off x="5029200" y="1430182"/>
            <a:ext cx="3581400" cy="4517888"/>
            <a:chOff x="5029200" y="1752600"/>
            <a:chExt cx="3581400" cy="4517887"/>
          </a:xfrm>
        </p:grpSpPr>
        <p:grpSp>
          <p:nvGrpSpPr>
            <p:cNvPr id="28" name="Group 27"/>
            <p:cNvGrpSpPr/>
            <p:nvPr/>
          </p:nvGrpSpPr>
          <p:grpSpPr>
            <a:xfrm>
              <a:off x="5029200" y="2014061"/>
              <a:ext cx="3581400" cy="4256426"/>
              <a:chOff x="5181600" y="1905000"/>
              <a:chExt cx="3429000" cy="4119121"/>
            </a:xfrm>
          </p:grpSpPr>
          <p:graphicFrame>
            <p:nvGraphicFramePr>
              <p:cNvPr id="4" name="Chart 3"/>
              <p:cNvGraphicFramePr/>
              <p:nvPr>
                <p:extLst>
                  <p:ext uri="{D42A27DB-BD31-4B8C-83A1-F6EECF244321}">
                    <p14:modId xmlns:p14="http://schemas.microsoft.com/office/powerpoint/2010/main" val="3649290890"/>
                  </p:ext>
                </p:extLst>
              </p:nvPr>
            </p:nvGraphicFramePr>
            <p:xfrm>
              <a:off x="5181600" y="1905000"/>
              <a:ext cx="34290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5546387" y="5577349"/>
                <a:ext cx="2819400" cy="446772"/>
              </a:xfrm>
              <a:prstGeom prst="rect">
                <a:avLst/>
              </a:prstGeom>
              <a:noFill/>
            </p:spPr>
            <p:txBody>
              <a:bodyPr wrap="square" rtlCol="0">
                <a:spAutoFit/>
              </a:bodyPr>
              <a:lstStyle/>
              <a:p>
                <a:pPr algn="ctr"/>
                <a:r>
                  <a:rPr lang="en-US" sz="2400" b="1" dirty="0">
                    <a:solidFill>
                      <a:schemeClr val="accent1">
                        <a:lumMod val="50000"/>
                      </a:schemeClr>
                    </a:solidFill>
                  </a:rPr>
                  <a:t>M</a:t>
                </a:r>
                <a:r>
                  <a:rPr lang="en-US" sz="2400" b="1" dirty="0" smtClean="0">
                    <a:solidFill>
                      <a:schemeClr val="accent1">
                        <a:lumMod val="50000"/>
                      </a:schemeClr>
                    </a:solidFill>
                  </a:rPr>
                  <a:t>en (n = 11,600)</a:t>
                </a:r>
                <a:endParaRPr lang="en-US" sz="2400" b="1" dirty="0">
                  <a:solidFill>
                    <a:schemeClr val="accent1">
                      <a:lumMod val="50000"/>
                    </a:schemeClr>
                  </a:solidFill>
                </a:endParaRPr>
              </a:p>
            </p:txBody>
          </p:sp>
          <p:sp>
            <p:nvSpPr>
              <p:cNvPr id="10" name="TextBox 9"/>
              <p:cNvSpPr txBox="1"/>
              <p:nvPr/>
            </p:nvSpPr>
            <p:spPr>
              <a:xfrm>
                <a:off x="6934200" y="2480187"/>
                <a:ext cx="1447800" cy="804190"/>
              </a:xfrm>
              <a:prstGeom prst="rect">
                <a:avLst/>
              </a:prstGeom>
              <a:noFill/>
            </p:spPr>
            <p:txBody>
              <a:bodyPr wrap="square" rtlCol="0">
                <a:spAutoFit/>
              </a:bodyPr>
              <a:lstStyle/>
              <a:p>
                <a:r>
                  <a:rPr lang="en-US" sz="1600" b="1" dirty="0" smtClean="0"/>
                  <a:t>Anus</a:t>
                </a:r>
                <a:r>
                  <a:rPr lang="en-US" sz="1600" dirty="0" smtClean="0"/>
                  <a:t/>
                </a:r>
                <a:br>
                  <a:rPr lang="en-US" sz="1600" dirty="0" smtClean="0"/>
                </a:br>
                <a:r>
                  <a:rPr lang="en-US" sz="1600" dirty="0" smtClean="0"/>
                  <a:t>n=1,600</a:t>
                </a:r>
                <a:br>
                  <a:rPr lang="en-US" sz="1600" dirty="0" smtClean="0"/>
                </a:br>
                <a:r>
                  <a:rPr lang="en-US" sz="1600" dirty="0" smtClean="0"/>
                  <a:t>14%</a:t>
                </a:r>
                <a:endParaRPr lang="en-US" sz="1600" dirty="0"/>
              </a:p>
            </p:txBody>
          </p:sp>
          <p:sp>
            <p:nvSpPr>
              <p:cNvPr id="11" name="TextBox 10"/>
              <p:cNvSpPr txBox="1"/>
              <p:nvPr/>
            </p:nvSpPr>
            <p:spPr>
              <a:xfrm>
                <a:off x="6400800" y="4191000"/>
                <a:ext cx="1447800" cy="804190"/>
              </a:xfrm>
              <a:prstGeom prst="rect">
                <a:avLst/>
              </a:prstGeom>
              <a:noFill/>
            </p:spPr>
            <p:txBody>
              <a:bodyPr wrap="square" rtlCol="0">
                <a:spAutoFit/>
              </a:bodyPr>
              <a:lstStyle/>
              <a:p>
                <a:r>
                  <a:rPr lang="en-US" sz="1600" b="1" dirty="0" smtClean="0"/>
                  <a:t>Oropharynx</a:t>
                </a:r>
                <a:r>
                  <a:rPr lang="en-US" sz="1600" dirty="0" smtClean="0"/>
                  <a:t/>
                </a:r>
                <a:br>
                  <a:rPr lang="en-US" sz="1600" dirty="0" smtClean="0"/>
                </a:br>
                <a:r>
                  <a:rPr lang="en-US" sz="1600" dirty="0" smtClean="0"/>
                  <a:t>n=9,100</a:t>
                </a:r>
                <a:br>
                  <a:rPr lang="en-US" sz="1600" dirty="0" smtClean="0"/>
                </a:br>
                <a:r>
                  <a:rPr lang="en-US" sz="1600" dirty="0" smtClean="0"/>
                  <a:t>78%</a:t>
                </a:r>
                <a:endParaRPr lang="en-US" sz="1600" dirty="0"/>
              </a:p>
            </p:txBody>
          </p:sp>
        </p:grpSp>
        <p:sp>
          <p:nvSpPr>
            <p:cNvPr id="29" name="TextBox 28"/>
            <p:cNvSpPr txBox="1"/>
            <p:nvPr/>
          </p:nvSpPr>
          <p:spPr>
            <a:xfrm>
              <a:off x="5562600" y="1752600"/>
              <a:ext cx="1447800" cy="830997"/>
            </a:xfrm>
            <a:prstGeom prst="rect">
              <a:avLst/>
            </a:prstGeom>
            <a:noFill/>
          </p:spPr>
          <p:txBody>
            <a:bodyPr wrap="square" rtlCol="0">
              <a:spAutoFit/>
            </a:bodyPr>
            <a:lstStyle/>
            <a:p>
              <a:r>
                <a:rPr lang="en-US" sz="1600" b="1" dirty="0" smtClean="0"/>
                <a:t>Penis</a:t>
              </a:r>
              <a:r>
                <a:rPr lang="en-US" sz="1600" dirty="0" smtClean="0"/>
                <a:t/>
              </a:r>
              <a:br>
                <a:rPr lang="en-US" sz="1600" dirty="0" smtClean="0"/>
              </a:br>
              <a:r>
                <a:rPr lang="en-US" sz="1600" dirty="0" smtClean="0"/>
                <a:t>n=700</a:t>
              </a:r>
              <a:br>
                <a:rPr lang="en-US" sz="1600" dirty="0" smtClean="0"/>
              </a:br>
              <a:r>
                <a:rPr lang="en-US" sz="1600" dirty="0"/>
                <a:t>6</a:t>
              </a:r>
              <a:r>
                <a:rPr lang="en-US" sz="1600" dirty="0" smtClean="0"/>
                <a:t>%</a:t>
              </a:r>
              <a:endParaRPr lang="en-US" sz="1600" dirty="0"/>
            </a:p>
          </p:txBody>
        </p:sp>
      </p:grpSp>
      <p:sp>
        <p:nvSpPr>
          <p:cNvPr id="21" name="TextBox 20"/>
          <p:cNvSpPr txBox="1"/>
          <p:nvPr/>
        </p:nvSpPr>
        <p:spPr>
          <a:xfrm>
            <a:off x="6553200" y="1295402"/>
            <a:ext cx="1447800" cy="830997"/>
          </a:xfrm>
          <a:prstGeom prst="rect">
            <a:avLst/>
          </a:prstGeom>
          <a:noFill/>
        </p:spPr>
        <p:txBody>
          <a:bodyPr wrap="square" rtlCol="0">
            <a:spAutoFit/>
          </a:bodyPr>
          <a:lstStyle/>
          <a:p>
            <a:r>
              <a:rPr lang="en-US" sz="1600" b="1" dirty="0" smtClean="0"/>
              <a:t>Rectum</a:t>
            </a:r>
            <a:r>
              <a:rPr lang="en-US" sz="1600" dirty="0" smtClean="0"/>
              <a:t/>
            </a:r>
            <a:br>
              <a:rPr lang="en-US" sz="1600" dirty="0" smtClean="0"/>
            </a:br>
            <a:r>
              <a:rPr lang="en-US" sz="1600" dirty="0" smtClean="0"/>
              <a:t>n=200</a:t>
            </a:r>
            <a:br>
              <a:rPr lang="en-US" sz="1600" dirty="0" smtClean="0"/>
            </a:br>
            <a:r>
              <a:rPr lang="en-US" sz="1600" dirty="0"/>
              <a:t>2</a:t>
            </a:r>
            <a:r>
              <a:rPr lang="en-US" sz="1600" dirty="0" smtClean="0"/>
              <a:t>%</a:t>
            </a:r>
            <a:endParaRPr lang="en-US" sz="1600" dirty="0"/>
          </a:p>
        </p:txBody>
      </p:sp>
    </p:spTree>
    <p:extLst>
      <p:ext uri="{BB962C8B-B14F-4D97-AF65-F5344CB8AC3E}">
        <p14:creationId xmlns:p14="http://schemas.microsoft.com/office/powerpoint/2010/main" val="7748359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AP_slides_final_widescreen">
  <a:themeElements>
    <a:clrScheme name="AAP 1">
      <a:dk1>
        <a:sysClr val="windowText" lastClr="000000"/>
      </a:dk1>
      <a:lt1>
        <a:sysClr val="window" lastClr="FFFFFF"/>
      </a:lt1>
      <a:dk2>
        <a:srgbClr val="00247F"/>
      </a:dk2>
      <a:lt2>
        <a:srgbClr val="FDF5F2"/>
      </a:lt2>
      <a:accent1>
        <a:srgbClr val="00247F"/>
      </a:accent1>
      <a:accent2>
        <a:srgbClr val="1585B9"/>
      </a:accent2>
      <a:accent3>
        <a:srgbClr val="AFE3F5"/>
      </a:accent3>
      <a:accent4>
        <a:srgbClr val="AEC736"/>
      </a:accent4>
      <a:accent5>
        <a:srgbClr val="E9B424"/>
      </a:accent5>
      <a:accent6>
        <a:srgbClr val="D84E19"/>
      </a:accent6>
      <a:hlink>
        <a:srgbClr val="2364D8"/>
      </a:hlink>
      <a:folHlink>
        <a:srgbClr val="7973F5"/>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AAP_slides_final_widescreen [Read-Only]" id="{826EE44D-AE6F-4CFA-A8FF-B9D5D7B7320F}" vid="{45ABF8A1-5151-40BA-98F2-EA307AD2135E}"/>
    </a:ext>
  </a:extLst>
</a:theme>
</file>

<file path=ppt/theme/theme3.xml><?xml version="1.0" encoding="utf-8"?>
<a:theme xmlns:a="http://schemas.openxmlformats.org/drawingml/2006/main" name="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49325</TotalTime>
  <Words>2653</Words>
  <Application>Microsoft Macintosh PowerPoint</Application>
  <PresentationFormat>On-screen Show (4:3)</PresentationFormat>
  <Paragraphs>409</Paragraphs>
  <Slides>56</Slides>
  <Notes>54</Notes>
  <HiddenSlides>0</HiddenSlides>
  <MMClips>0</MMClips>
  <ScaleCrop>false</ScaleCrop>
  <HeadingPairs>
    <vt:vector size="4" baseType="variant">
      <vt:variant>
        <vt:lpstr>Theme</vt:lpstr>
      </vt:variant>
      <vt:variant>
        <vt:i4>8</vt:i4>
      </vt:variant>
      <vt:variant>
        <vt:lpstr>Slide Titles</vt:lpstr>
      </vt:variant>
      <vt:variant>
        <vt:i4>56</vt:i4>
      </vt:variant>
    </vt:vector>
  </HeadingPairs>
  <TitlesOfParts>
    <vt:vector size="64" baseType="lpstr">
      <vt:lpstr>Office Theme</vt:lpstr>
      <vt:lpstr>AAP_slides_final_widescreen</vt:lpstr>
      <vt:lpstr>1_Office Theme</vt:lpstr>
      <vt:lpstr>2_Office Theme</vt:lpstr>
      <vt:lpstr>3_Office Theme</vt:lpstr>
      <vt:lpstr>4_Office Theme</vt:lpstr>
      <vt:lpstr>5_Office Theme</vt:lpstr>
      <vt:lpstr>6_Office Theme</vt:lpstr>
      <vt:lpstr> Together We Can Prevent  HPV-Related Cancers  </vt:lpstr>
      <vt:lpstr>Disclosures</vt:lpstr>
      <vt:lpstr>The learner should be able to:</vt:lpstr>
      <vt:lpstr>State Variation in Rates of Cervical Cancer</vt:lpstr>
      <vt:lpstr>Implications of Pre-Cancerous Lesions</vt:lpstr>
      <vt:lpstr>HPV-Related Oropharyngeal Cancer</vt:lpstr>
      <vt:lpstr>Oropharyngeal Cancers</vt:lpstr>
      <vt:lpstr>Side Effects of Non-surgical Therapy </vt:lpstr>
      <vt:lpstr>Average Number of New Cancers Probably Caused by HPV, by Sex, United States, 2008-2012</vt:lpstr>
      <vt:lpstr>Prevalence of Genital Warts per 1000 Person-Years Among Enrollees in Private Health Plans, Males</vt:lpstr>
      <vt:lpstr>Incidence of Diseases Covered in Adolescent Vaccine Series</vt:lpstr>
      <vt:lpstr>Deaths from Diseases Covered in Adolescent Vaccine Series</vt:lpstr>
      <vt:lpstr>PowerPoint Presentation</vt:lpstr>
      <vt:lpstr>HPV Vaccine Recommendation</vt:lpstr>
      <vt:lpstr>2018 Immunization Schedule</vt:lpstr>
      <vt:lpstr>One or More Doses HPV Vaccine Among Females and Males 13-17 Years of Age, US</vt:lpstr>
      <vt:lpstr>New York State HPV Vaccine 3 doses Girls 13-17 Years, by County, 2015 </vt:lpstr>
      <vt:lpstr>HPV Vaccine Coverage Among Females and Males 13-17 Years of Age, NYC</vt:lpstr>
      <vt:lpstr>Disparities in HPV Vaccine Coverage, NYC, Series Complete</vt:lpstr>
      <vt:lpstr>Missed Opportunities for HPV Vaccine Administration, NYC </vt:lpstr>
      <vt:lpstr>Parents of unvaccinated girls – top reasons  for not starting HPV vaccine series</vt:lpstr>
      <vt:lpstr>Value Parents Place on the Vaccines</vt:lpstr>
      <vt:lpstr>Clinician Estimations</vt:lpstr>
      <vt:lpstr>Clinicians Underestimate the Value Parents Place on HPV Vaccine</vt:lpstr>
      <vt:lpstr>Current Perceptions</vt:lpstr>
      <vt:lpstr>How Should We Introduce the Vaccine?</vt:lpstr>
      <vt:lpstr>Putting “Announcement” into Practice:  Same Day, Same Way</vt:lpstr>
      <vt:lpstr>HPV Vaccine: Same Way, Same Day App</vt:lpstr>
      <vt:lpstr>HPV Vaccine Impact</vt:lpstr>
      <vt:lpstr>Vaccine Efficacy from Clinical Trials</vt:lpstr>
      <vt:lpstr>PowerPoint Presentation</vt:lpstr>
      <vt:lpstr>PowerPoint Presentation</vt:lpstr>
      <vt:lpstr>Zero Cases of HPV-Related Cancers in Vaccinated Women</vt:lpstr>
      <vt:lpstr>HPV Vaccine Effectiveness </vt:lpstr>
      <vt:lpstr>Does Immunity Last?</vt:lpstr>
      <vt:lpstr>HPV Vaccine Safety</vt:lpstr>
      <vt:lpstr>United States Vaccine Safety System</vt:lpstr>
      <vt:lpstr>Over 10 Years of HPV Vaccine Safety Data</vt:lpstr>
      <vt:lpstr>HPV Vaccine Long-Term Safety Data No increased risk of:</vt:lpstr>
      <vt:lpstr>Case example: The Hesitant Parent</vt:lpstr>
      <vt:lpstr>Step 1 – Ask the Parent to Share Concerns</vt:lpstr>
      <vt:lpstr>Step 2 – Reflect, Summarize, Ask, Advise</vt:lpstr>
      <vt:lpstr>Step 3 – The Crucial Step</vt:lpstr>
      <vt:lpstr>Step 3 – The Crucial Step</vt:lpstr>
      <vt:lpstr>Summary: How to Handle Resistance</vt:lpstr>
      <vt:lpstr>Reminder/Recall Strategies Can Increase HPV Vaccination Rates</vt:lpstr>
      <vt:lpstr>Standing Orders</vt:lpstr>
      <vt:lpstr>Benefits of Standing Orders</vt:lpstr>
      <vt:lpstr>The Denver Health Story</vt:lpstr>
      <vt:lpstr>Adolescent Vaccine Rates with Standing Orders</vt:lpstr>
      <vt:lpstr>Office Staff</vt:lpstr>
      <vt:lpstr>Resources for Office Staff</vt:lpstr>
      <vt:lpstr>NYC Advertising Campaign</vt:lpstr>
      <vt:lpstr>Effectiveness Evaluation of Citywide HPV Campaigns, 2014</vt:lpstr>
      <vt:lpstr>HPV VACCINATION RESOURCES</vt:lpstr>
      <vt:lpstr>For More Information</vt:lpstr>
    </vt:vector>
  </TitlesOfParts>
  <Company>Centers for Disease Control and Prevention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User</dc:creator>
  <cp:lastModifiedBy>Kristin </cp:lastModifiedBy>
  <cp:revision>1042</cp:revision>
  <cp:lastPrinted>2018-03-15T13:42:00Z</cp:lastPrinted>
  <dcterms:created xsi:type="dcterms:W3CDTF">2013-03-11T19:51:24Z</dcterms:created>
  <dcterms:modified xsi:type="dcterms:W3CDTF">2018-06-25T20:27:35Z</dcterms:modified>
</cp:coreProperties>
</file>