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997" r:id="rId3"/>
    <p:sldMasterId id="2147484003" r:id="rId4"/>
    <p:sldMasterId id="2147485068" r:id="rId5"/>
  </p:sldMasterIdLst>
  <p:notesMasterIdLst>
    <p:notesMasterId r:id="rId67"/>
  </p:notesMasterIdLst>
  <p:sldIdLst>
    <p:sldId id="680" r:id="rId6"/>
    <p:sldId id="611" r:id="rId7"/>
    <p:sldId id="447" r:id="rId8"/>
    <p:sldId id="534" r:id="rId9"/>
    <p:sldId id="614" r:id="rId10"/>
    <p:sldId id="453" r:id="rId11"/>
    <p:sldId id="454" r:id="rId12"/>
    <p:sldId id="626" r:id="rId13"/>
    <p:sldId id="627" r:id="rId14"/>
    <p:sldId id="616" r:id="rId15"/>
    <p:sldId id="617" r:id="rId16"/>
    <p:sldId id="619" r:id="rId17"/>
    <p:sldId id="621" r:id="rId18"/>
    <p:sldId id="622" r:id="rId19"/>
    <p:sldId id="624" r:id="rId20"/>
    <p:sldId id="675" r:id="rId21"/>
    <p:sldId id="625" r:id="rId22"/>
    <p:sldId id="628" r:id="rId23"/>
    <p:sldId id="629" r:id="rId24"/>
    <p:sldId id="640" r:id="rId25"/>
    <p:sldId id="641" r:id="rId26"/>
    <p:sldId id="643" r:id="rId27"/>
    <p:sldId id="644" r:id="rId28"/>
    <p:sldId id="630" r:id="rId29"/>
    <p:sldId id="631" r:id="rId30"/>
    <p:sldId id="632" r:id="rId31"/>
    <p:sldId id="633" r:id="rId32"/>
    <p:sldId id="634" r:id="rId33"/>
    <p:sldId id="635" r:id="rId34"/>
    <p:sldId id="636" r:id="rId35"/>
    <p:sldId id="650" r:id="rId36"/>
    <p:sldId id="637" r:id="rId37"/>
    <p:sldId id="638" r:id="rId38"/>
    <p:sldId id="639" r:id="rId39"/>
    <p:sldId id="645" r:id="rId40"/>
    <p:sldId id="646" r:id="rId41"/>
    <p:sldId id="651" r:id="rId42"/>
    <p:sldId id="652" r:id="rId43"/>
    <p:sldId id="653" r:id="rId44"/>
    <p:sldId id="656" r:id="rId45"/>
    <p:sldId id="655" r:id="rId46"/>
    <p:sldId id="657" r:id="rId47"/>
    <p:sldId id="658" r:id="rId48"/>
    <p:sldId id="659" r:id="rId49"/>
    <p:sldId id="660" r:id="rId50"/>
    <p:sldId id="662" r:id="rId51"/>
    <p:sldId id="663" r:id="rId52"/>
    <p:sldId id="664" r:id="rId53"/>
    <p:sldId id="665" r:id="rId54"/>
    <p:sldId id="666" r:id="rId55"/>
    <p:sldId id="667" r:id="rId56"/>
    <p:sldId id="668" r:id="rId57"/>
    <p:sldId id="669" r:id="rId58"/>
    <p:sldId id="671" r:id="rId59"/>
    <p:sldId id="672" r:id="rId60"/>
    <p:sldId id="673" r:id="rId61"/>
    <p:sldId id="674" r:id="rId62"/>
    <p:sldId id="670" r:id="rId63"/>
    <p:sldId id="676" r:id="rId64"/>
    <p:sldId id="679" r:id="rId65"/>
    <p:sldId id="678"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F43"/>
    <a:srgbClr val="CCFF33"/>
    <a:srgbClr val="FF5050"/>
    <a:srgbClr val="A50021"/>
    <a:srgbClr val="800000"/>
    <a:srgbClr val="660033"/>
    <a:srgbClr val="019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3899" autoAdjust="0"/>
  </p:normalViewPr>
  <p:slideViewPr>
    <p:cSldViewPr>
      <p:cViewPr varScale="1">
        <p:scale>
          <a:sx n="69" d="100"/>
          <a:sy n="69" d="100"/>
        </p:scale>
        <p:origin x="-121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BA552-81D7-4786-9231-5A246DF1364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B90C787-8F66-4A96-8F96-60CD7A5F3DC1}">
      <dgm:prSet phldrT="[Text]"/>
      <dgm:spPr/>
      <dgm:t>
        <a:bodyPr/>
        <a:lstStyle/>
        <a:p>
          <a:r>
            <a:rPr lang="en-US" dirty="0"/>
            <a:t>Sustainability</a:t>
          </a:r>
        </a:p>
      </dgm:t>
    </dgm:pt>
    <dgm:pt modelId="{C6F510A9-F8F2-4DB2-807E-75971F4F5EC9}" type="parTrans" cxnId="{7BEFD6BF-790B-4626-AD46-CEE4D14F59F2}">
      <dgm:prSet/>
      <dgm:spPr/>
      <dgm:t>
        <a:bodyPr/>
        <a:lstStyle/>
        <a:p>
          <a:endParaRPr lang="en-US"/>
        </a:p>
      </dgm:t>
    </dgm:pt>
    <dgm:pt modelId="{8BCB608B-4999-4BCC-BD88-39DADB0DA05E}" type="sibTrans" cxnId="{7BEFD6BF-790B-4626-AD46-CEE4D14F59F2}">
      <dgm:prSet/>
      <dgm:spPr/>
      <dgm:t>
        <a:bodyPr/>
        <a:lstStyle/>
        <a:p>
          <a:endParaRPr lang="en-US"/>
        </a:p>
      </dgm:t>
    </dgm:pt>
    <dgm:pt modelId="{311DF608-19E3-4636-8EFE-01016938D5B1}">
      <dgm:prSet phldrT="[Text]"/>
      <dgm:spPr/>
      <dgm:t>
        <a:bodyPr/>
        <a:lstStyle/>
        <a:p>
          <a:r>
            <a:rPr lang="en-US" dirty="0"/>
            <a:t>Enhancing Patient Experience</a:t>
          </a:r>
        </a:p>
      </dgm:t>
    </dgm:pt>
    <dgm:pt modelId="{93087FAA-9834-4E1E-8536-B93DD66D50BD}" type="parTrans" cxnId="{ADC131CB-E5B8-4CCE-8720-EEF30112F986}">
      <dgm:prSet/>
      <dgm:spPr/>
      <dgm:t>
        <a:bodyPr/>
        <a:lstStyle/>
        <a:p>
          <a:endParaRPr lang="en-US"/>
        </a:p>
      </dgm:t>
    </dgm:pt>
    <dgm:pt modelId="{A6F302AB-645B-42FA-93AE-E441D1080B42}" type="sibTrans" cxnId="{ADC131CB-E5B8-4CCE-8720-EEF30112F986}">
      <dgm:prSet/>
      <dgm:spPr/>
      <dgm:t>
        <a:bodyPr/>
        <a:lstStyle/>
        <a:p>
          <a:endParaRPr lang="en-US"/>
        </a:p>
      </dgm:t>
    </dgm:pt>
    <dgm:pt modelId="{38887F24-4C4D-445B-B513-C64C014B32EE}">
      <dgm:prSet phldrT="[Text]"/>
      <dgm:spPr/>
      <dgm:t>
        <a:bodyPr/>
        <a:lstStyle/>
        <a:p>
          <a:r>
            <a:rPr lang="en-US" dirty="0"/>
            <a:t>Improving Population Health</a:t>
          </a:r>
        </a:p>
      </dgm:t>
    </dgm:pt>
    <dgm:pt modelId="{6F22D7E5-D525-48C6-B46F-3355FBA915C5}" type="parTrans" cxnId="{1D531CC0-6C8E-4FCE-A98F-9434550B0BC6}">
      <dgm:prSet/>
      <dgm:spPr/>
      <dgm:t>
        <a:bodyPr/>
        <a:lstStyle/>
        <a:p>
          <a:endParaRPr lang="en-US"/>
        </a:p>
      </dgm:t>
    </dgm:pt>
    <dgm:pt modelId="{746341B4-4703-4CFD-9E7D-2177D6066A88}" type="sibTrans" cxnId="{1D531CC0-6C8E-4FCE-A98F-9434550B0BC6}">
      <dgm:prSet/>
      <dgm:spPr/>
      <dgm:t>
        <a:bodyPr/>
        <a:lstStyle/>
        <a:p>
          <a:endParaRPr lang="en-US"/>
        </a:p>
      </dgm:t>
    </dgm:pt>
    <dgm:pt modelId="{A4D9EF63-38DC-422E-AE9D-ABD9A17E2F95}">
      <dgm:prSet phldrT="[Text]"/>
      <dgm:spPr/>
      <dgm:t>
        <a:bodyPr/>
        <a:lstStyle/>
        <a:p>
          <a:r>
            <a:rPr lang="en-US" dirty="0"/>
            <a:t>Reducing Costs</a:t>
          </a:r>
        </a:p>
      </dgm:t>
    </dgm:pt>
    <dgm:pt modelId="{B96FD8B7-A786-4351-8DE9-6B8756205EB4}" type="parTrans" cxnId="{EA5DEBBC-AC2B-4A7E-8E2E-FA7B82E199B2}">
      <dgm:prSet/>
      <dgm:spPr/>
      <dgm:t>
        <a:bodyPr/>
        <a:lstStyle/>
        <a:p>
          <a:endParaRPr lang="en-US"/>
        </a:p>
      </dgm:t>
    </dgm:pt>
    <dgm:pt modelId="{49F891FF-C6A1-44E3-8958-F71558554EFD}" type="sibTrans" cxnId="{EA5DEBBC-AC2B-4A7E-8E2E-FA7B82E199B2}">
      <dgm:prSet/>
      <dgm:spPr/>
      <dgm:t>
        <a:bodyPr/>
        <a:lstStyle/>
        <a:p>
          <a:endParaRPr lang="en-US"/>
        </a:p>
      </dgm:t>
    </dgm:pt>
    <dgm:pt modelId="{132AFAE7-5DE3-4D01-BFA2-D0299E15041E}">
      <dgm:prSet phldrT="[Text]"/>
      <dgm:spPr/>
      <dgm:t>
        <a:bodyPr/>
        <a:lstStyle/>
        <a:p>
          <a:r>
            <a:rPr lang="en-US" dirty="0"/>
            <a:t>Improving  Staff Work Life</a:t>
          </a:r>
        </a:p>
      </dgm:t>
    </dgm:pt>
    <dgm:pt modelId="{86DB668C-42B6-44B0-AE2A-30A2A13D2F59}" type="parTrans" cxnId="{CDB7A25F-9339-473C-8CCB-2BB5F83D9112}">
      <dgm:prSet/>
      <dgm:spPr/>
      <dgm:t>
        <a:bodyPr/>
        <a:lstStyle/>
        <a:p>
          <a:endParaRPr lang="en-US"/>
        </a:p>
      </dgm:t>
    </dgm:pt>
    <dgm:pt modelId="{333A4CE1-449D-4CEE-9534-5D545A085C1C}" type="sibTrans" cxnId="{CDB7A25F-9339-473C-8CCB-2BB5F83D9112}">
      <dgm:prSet/>
      <dgm:spPr/>
      <dgm:t>
        <a:bodyPr/>
        <a:lstStyle/>
        <a:p>
          <a:endParaRPr lang="en-US"/>
        </a:p>
      </dgm:t>
    </dgm:pt>
    <dgm:pt modelId="{893ABCDD-3153-4F64-B25D-AB1F21C893C7}" type="pres">
      <dgm:prSet presAssocID="{388BA552-81D7-4786-9231-5A246DF13640}" presName="Name0" presStyleCnt="0">
        <dgm:presLayoutVars>
          <dgm:chMax val="1"/>
          <dgm:dir/>
          <dgm:animLvl val="ctr"/>
          <dgm:resizeHandles val="exact"/>
        </dgm:presLayoutVars>
      </dgm:prSet>
      <dgm:spPr/>
      <dgm:t>
        <a:bodyPr/>
        <a:lstStyle/>
        <a:p>
          <a:endParaRPr lang="en-US"/>
        </a:p>
      </dgm:t>
    </dgm:pt>
    <dgm:pt modelId="{96B9C116-BE95-4681-AD2A-893B1008296A}" type="pres">
      <dgm:prSet presAssocID="{DB90C787-8F66-4A96-8F96-60CD7A5F3DC1}" presName="centerShape" presStyleLbl="node0" presStyleIdx="0" presStyleCnt="1"/>
      <dgm:spPr/>
      <dgm:t>
        <a:bodyPr/>
        <a:lstStyle/>
        <a:p>
          <a:endParaRPr lang="en-US"/>
        </a:p>
      </dgm:t>
    </dgm:pt>
    <dgm:pt modelId="{6674A547-1209-4486-A71C-6C8E61F86059}" type="pres">
      <dgm:prSet presAssocID="{311DF608-19E3-4636-8EFE-01016938D5B1}" presName="node" presStyleLbl="node1" presStyleIdx="0" presStyleCnt="4">
        <dgm:presLayoutVars>
          <dgm:bulletEnabled val="1"/>
        </dgm:presLayoutVars>
      </dgm:prSet>
      <dgm:spPr/>
      <dgm:t>
        <a:bodyPr/>
        <a:lstStyle/>
        <a:p>
          <a:endParaRPr lang="en-US"/>
        </a:p>
      </dgm:t>
    </dgm:pt>
    <dgm:pt modelId="{41C2041D-935E-4923-B73C-FA3236AA11A7}" type="pres">
      <dgm:prSet presAssocID="{311DF608-19E3-4636-8EFE-01016938D5B1}" presName="dummy" presStyleCnt="0"/>
      <dgm:spPr/>
    </dgm:pt>
    <dgm:pt modelId="{8FEAD9F9-6619-46E6-B38E-D40471B9B18C}" type="pres">
      <dgm:prSet presAssocID="{A6F302AB-645B-42FA-93AE-E441D1080B42}" presName="sibTrans" presStyleLbl="sibTrans2D1" presStyleIdx="0" presStyleCnt="4"/>
      <dgm:spPr/>
      <dgm:t>
        <a:bodyPr/>
        <a:lstStyle/>
        <a:p>
          <a:endParaRPr lang="en-US"/>
        </a:p>
      </dgm:t>
    </dgm:pt>
    <dgm:pt modelId="{6FDFA4BD-DD96-4051-AE66-03052EEA0286}" type="pres">
      <dgm:prSet presAssocID="{38887F24-4C4D-445B-B513-C64C014B32EE}" presName="node" presStyleLbl="node1" presStyleIdx="1" presStyleCnt="4">
        <dgm:presLayoutVars>
          <dgm:bulletEnabled val="1"/>
        </dgm:presLayoutVars>
      </dgm:prSet>
      <dgm:spPr/>
      <dgm:t>
        <a:bodyPr/>
        <a:lstStyle/>
        <a:p>
          <a:endParaRPr lang="en-US"/>
        </a:p>
      </dgm:t>
    </dgm:pt>
    <dgm:pt modelId="{813D43D3-3384-4B92-84F7-5318F7748367}" type="pres">
      <dgm:prSet presAssocID="{38887F24-4C4D-445B-B513-C64C014B32EE}" presName="dummy" presStyleCnt="0"/>
      <dgm:spPr/>
    </dgm:pt>
    <dgm:pt modelId="{357587E6-F19D-4CFA-B691-574091A67A09}" type="pres">
      <dgm:prSet presAssocID="{746341B4-4703-4CFD-9E7D-2177D6066A88}" presName="sibTrans" presStyleLbl="sibTrans2D1" presStyleIdx="1" presStyleCnt="4"/>
      <dgm:spPr/>
      <dgm:t>
        <a:bodyPr/>
        <a:lstStyle/>
        <a:p>
          <a:endParaRPr lang="en-US"/>
        </a:p>
      </dgm:t>
    </dgm:pt>
    <dgm:pt modelId="{7439B5B8-ED8F-4E89-95C0-0F7932C10D61}" type="pres">
      <dgm:prSet presAssocID="{A4D9EF63-38DC-422E-AE9D-ABD9A17E2F95}" presName="node" presStyleLbl="node1" presStyleIdx="2" presStyleCnt="4">
        <dgm:presLayoutVars>
          <dgm:bulletEnabled val="1"/>
        </dgm:presLayoutVars>
      </dgm:prSet>
      <dgm:spPr/>
      <dgm:t>
        <a:bodyPr/>
        <a:lstStyle/>
        <a:p>
          <a:endParaRPr lang="en-US"/>
        </a:p>
      </dgm:t>
    </dgm:pt>
    <dgm:pt modelId="{BA8DDE2D-08B6-4ECC-B307-BAAD56120EC7}" type="pres">
      <dgm:prSet presAssocID="{A4D9EF63-38DC-422E-AE9D-ABD9A17E2F95}" presName="dummy" presStyleCnt="0"/>
      <dgm:spPr/>
    </dgm:pt>
    <dgm:pt modelId="{CB372482-CD1A-47A6-87CA-4455A9DF8D5B}" type="pres">
      <dgm:prSet presAssocID="{49F891FF-C6A1-44E3-8958-F71558554EFD}" presName="sibTrans" presStyleLbl="sibTrans2D1" presStyleIdx="2" presStyleCnt="4"/>
      <dgm:spPr/>
      <dgm:t>
        <a:bodyPr/>
        <a:lstStyle/>
        <a:p>
          <a:endParaRPr lang="en-US"/>
        </a:p>
      </dgm:t>
    </dgm:pt>
    <dgm:pt modelId="{3DAA064A-9D0B-4252-B91B-11416373CD54}" type="pres">
      <dgm:prSet presAssocID="{132AFAE7-5DE3-4D01-BFA2-D0299E15041E}" presName="node" presStyleLbl="node1" presStyleIdx="3" presStyleCnt="4">
        <dgm:presLayoutVars>
          <dgm:bulletEnabled val="1"/>
        </dgm:presLayoutVars>
      </dgm:prSet>
      <dgm:spPr/>
      <dgm:t>
        <a:bodyPr/>
        <a:lstStyle/>
        <a:p>
          <a:endParaRPr lang="en-US"/>
        </a:p>
      </dgm:t>
    </dgm:pt>
    <dgm:pt modelId="{64946539-D347-4BA7-B3A5-ED006C4DD8A1}" type="pres">
      <dgm:prSet presAssocID="{132AFAE7-5DE3-4D01-BFA2-D0299E15041E}" presName="dummy" presStyleCnt="0"/>
      <dgm:spPr/>
    </dgm:pt>
    <dgm:pt modelId="{175E3204-4583-4A2D-AB3C-F61FCDAA6BA1}" type="pres">
      <dgm:prSet presAssocID="{333A4CE1-449D-4CEE-9534-5D545A085C1C}" presName="sibTrans" presStyleLbl="sibTrans2D1" presStyleIdx="3" presStyleCnt="4"/>
      <dgm:spPr/>
      <dgm:t>
        <a:bodyPr/>
        <a:lstStyle/>
        <a:p>
          <a:endParaRPr lang="en-US"/>
        </a:p>
      </dgm:t>
    </dgm:pt>
  </dgm:ptLst>
  <dgm:cxnLst>
    <dgm:cxn modelId="{42AC1187-4AE4-4362-913C-F71B4CE07D91}" type="presOf" srcId="{132AFAE7-5DE3-4D01-BFA2-D0299E15041E}" destId="{3DAA064A-9D0B-4252-B91B-11416373CD54}" srcOrd="0" destOrd="0" presId="urn:microsoft.com/office/officeart/2005/8/layout/radial6"/>
    <dgm:cxn modelId="{A54535A4-8F05-440D-ABB3-712638E21D9F}" type="presOf" srcId="{333A4CE1-449D-4CEE-9534-5D545A085C1C}" destId="{175E3204-4583-4A2D-AB3C-F61FCDAA6BA1}" srcOrd="0" destOrd="0" presId="urn:microsoft.com/office/officeart/2005/8/layout/radial6"/>
    <dgm:cxn modelId="{ADC131CB-E5B8-4CCE-8720-EEF30112F986}" srcId="{DB90C787-8F66-4A96-8F96-60CD7A5F3DC1}" destId="{311DF608-19E3-4636-8EFE-01016938D5B1}" srcOrd="0" destOrd="0" parTransId="{93087FAA-9834-4E1E-8536-B93DD66D50BD}" sibTransId="{A6F302AB-645B-42FA-93AE-E441D1080B42}"/>
    <dgm:cxn modelId="{03092DAE-FB8A-46CE-9C1C-BC8349D4F719}" type="presOf" srcId="{746341B4-4703-4CFD-9E7D-2177D6066A88}" destId="{357587E6-F19D-4CFA-B691-574091A67A09}" srcOrd="0" destOrd="0" presId="urn:microsoft.com/office/officeart/2005/8/layout/radial6"/>
    <dgm:cxn modelId="{CCFA5C8C-5016-4452-A568-74E850F06C63}" type="presOf" srcId="{DB90C787-8F66-4A96-8F96-60CD7A5F3DC1}" destId="{96B9C116-BE95-4681-AD2A-893B1008296A}" srcOrd="0" destOrd="0" presId="urn:microsoft.com/office/officeart/2005/8/layout/radial6"/>
    <dgm:cxn modelId="{E4F28A1C-8209-47B6-92F4-ACA3A88FC1C3}" type="presOf" srcId="{49F891FF-C6A1-44E3-8958-F71558554EFD}" destId="{CB372482-CD1A-47A6-87CA-4455A9DF8D5B}" srcOrd="0" destOrd="0" presId="urn:microsoft.com/office/officeart/2005/8/layout/radial6"/>
    <dgm:cxn modelId="{D8C5AE0D-EE4F-4807-80B9-3D350500DC65}" type="presOf" srcId="{38887F24-4C4D-445B-B513-C64C014B32EE}" destId="{6FDFA4BD-DD96-4051-AE66-03052EEA0286}" srcOrd="0" destOrd="0" presId="urn:microsoft.com/office/officeart/2005/8/layout/radial6"/>
    <dgm:cxn modelId="{B268770F-689E-4865-9D24-46A0EC56FA98}" type="presOf" srcId="{A4D9EF63-38DC-422E-AE9D-ABD9A17E2F95}" destId="{7439B5B8-ED8F-4E89-95C0-0F7932C10D61}" srcOrd="0" destOrd="0" presId="urn:microsoft.com/office/officeart/2005/8/layout/radial6"/>
    <dgm:cxn modelId="{1D531CC0-6C8E-4FCE-A98F-9434550B0BC6}" srcId="{DB90C787-8F66-4A96-8F96-60CD7A5F3DC1}" destId="{38887F24-4C4D-445B-B513-C64C014B32EE}" srcOrd="1" destOrd="0" parTransId="{6F22D7E5-D525-48C6-B46F-3355FBA915C5}" sibTransId="{746341B4-4703-4CFD-9E7D-2177D6066A88}"/>
    <dgm:cxn modelId="{CDB7A25F-9339-473C-8CCB-2BB5F83D9112}" srcId="{DB90C787-8F66-4A96-8F96-60CD7A5F3DC1}" destId="{132AFAE7-5DE3-4D01-BFA2-D0299E15041E}" srcOrd="3" destOrd="0" parTransId="{86DB668C-42B6-44B0-AE2A-30A2A13D2F59}" sibTransId="{333A4CE1-449D-4CEE-9534-5D545A085C1C}"/>
    <dgm:cxn modelId="{EA5DEBBC-AC2B-4A7E-8E2E-FA7B82E199B2}" srcId="{DB90C787-8F66-4A96-8F96-60CD7A5F3DC1}" destId="{A4D9EF63-38DC-422E-AE9D-ABD9A17E2F95}" srcOrd="2" destOrd="0" parTransId="{B96FD8B7-A786-4351-8DE9-6B8756205EB4}" sibTransId="{49F891FF-C6A1-44E3-8958-F71558554EFD}"/>
    <dgm:cxn modelId="{0FEA477F-EF84-4ADE-AA92-4CBCDB44FE69}" type="presOf" srcId="{388BA552-81D7-4786-9231-5A246DF13640}" destId="{893ABCDD-3153-4F64-B25D-AB1F21C893C7}" srcOrd="0" destOrd="0" presId="urn:microsoft.com/office/officeart/2005/8/layout/radial6"/>
    <dgm:cxn modelId="{A49131DD-66AC-47C8-AC97-A06763AB6B4C}" type="presOf" srcId="{311DF608-19E3-4636-8EFE-01016938D5B1}" destId="{6674A547-1209-4486-A71C-6C8E61F86059}" srcOrd="0" destOrd="0" presId="urn:microsoft.com/office/officeart/2005/8/layout/radial6"/>
    <dgm:cxn modelId="{7BEFD6BF-790B-4626-AD46-CEE4D14F59F2}" srcId="{388BA552-81D7-4786-9231-5A246DF13640}" destId="{DB90C787-8F66-4A96-8F96-60CD7A5F3DC1}" srcOrd="0" destOrd="0" parTransId="{C6F510A9-F8F2-4DB2-807E-75971F4F5EC9}" sibTransId="{8BCB608B-4999-4BCC-BD88-39DADB0DA05E}"/>
    <dgm:cxn modelId="{15D5CC6A-DBC3-4C72-BF93-BD12A1566E97}" type="presOf" srcId="{A6F302AB-645B-42FA-93AE-E441D1080B42}" destId="{8FEAD9F9-6619-46E6-B38E-D40471B9B18C}" srcOrd="0" destOrd="0" presId="urn:microsoft.com/office/officeart/2005/8/layout/radial6"/>
    <dgm:cxn modelId="{0B90FF94-7587-498A-A533-0FE8977B9DD3}" type="presParOf" srcId="{893ABCDD-3153-4F64-B25D-AB1F21C893C7}" destId="{96B9C116-BE95-4681-AD2A-893B1008296A}" srcOrd="0" destOrd="0" presId="urn:microsoft.com/office/officeart/2005/8/layout/radial6"/>
    <dgm:cxn modelId="{98D2BFE5-6FF4-4B0C-884E-98828BA6F689}" type="presParOf" srcId="{893ABCDD-3153-4F64-B25D-AB1F21C893C7}" destId="{6674A547-1209-4486-A71C-6C8E61F86059}" srcOrd="1" destOrd="0" presId="urn:microsoft.com/office/officeart/2005/8/layout/radial6"/>
    <dgm:cxn modelId="{568D686B-DFCA-4866-8E1A-059CFAE5C957}" type="presParOf" srcId="{893ABCDD-3153-4F64-B25D-AB1F21C893C7}" destId="{41C2041D-935E-4923-B73C-FA3236AA11A7}" srcOrd="2" destOrd="0" presId="urn:microsoft.com/office/officeart/2005/8/layout/radial6"/>
    <dgm:cxn modelId="{AD073E88-4966-4ED6-9CFF-41A627B738BF}" type="presParOf" srcId="{893ABCDD-3153-4F64-B25D-AB1F21C893C7}" destId="{8FEAD9F9-6619-46E6-B38E-D40471B9B18C}" srcOrd="3" destOrd="0" presId="urn:microsoft.com/office/officeart/2005/8/layout/radial6"/>
    <dgm:cxn modelId="{12208409-7956-4990-879F-A891AE662A0A}" type="presParOf" srcId="{893ABCDD-3153-4F64-B25D-AB1F21C893C7}" destId="{6FDFA4BD-DD96-4051-AE66-03052EEA0286}" srcOrd="4" destOrd="0" presId="urn:microsoft.com/office/officeart/2005/8/layout/radial6"/>
    <dgm:cxn modelId="{9151281E-0210-42C0-9BA5-ED01069AE6D5}" type="presParOf" srcId="{893ABCDD-3153-4F64-B25D-AB1F21C893C7}" destId="{813D43D3-3384-4B92-84F7-5318F7748367}" srcOrd="5" destOrd="0" presId="urn:microsoft.com/office/officeart/2005/8/layout/radial6"/>
    <dgm:cxn modelId="{3588CEEE-A424-441C-B444-97987180CF66}" type="presParOf" srcId="{893ABCDD-3153-4F64-B25D-AB1F21C893C7}" destId="{357587E6-F19D-4CFA-B691-574091A67A09}" srcOrd="6" destOrd="0" presId="urn:microsoft.com/office/officeart/2005/8/layout/radial6"/>
    <dgm:cxn modelId="{9194408E-BEF7-4AF4-8E61-E041BF465761}" type="presParOf" srcId="{893ABCDD-3153-4F64-B25D-AB1F21C893C7}" destId="{7439B5B8-ED8F-4E89-95C0-0F7932C10D61}" srcOrd="7" destOrd="0" presId="urn:microsoft.com/office/officeart/2005/8/layout/radial6"/>
    <dgm:cxn modelId="{15C09DB8-060F-4EBE-93B1-8C55F8CE773E}" type="presParOf" srcId="{893ABCDD-3153-4F64-B25D-AB1F21C893C7}" destId="{BA8DDE2D-08B6-4ECC-B307-BAAD56120EC7}" srcOrd="8" destOrd="0" presId="urn:microsoft.com/office/officeart/2005/8/layout/radial6"/>
    <dgm:cxn modelId="{32DA64E1-4AFB-456A-BD6C-4C5868BF290F}" type="presParOf" srcId="{893ABCDD-3153-4F64-B25D-AB1F21C893C7}" destId="{CB372482-CD1A-47A6-87CA-4455A9DF8D5B}" srcOrd="9" destOrd="0" presId="urn:microsoft.com/office/officeart/2005/8/layout/radial6"/>
    <dgm:cxn modelId="{494B4264-DC9A-4DE0-B078-D6EF5F79D17E}" type="presParOf" srcId="{893ABCDD-3153-4F64-B25D-AB1F21C893C7}" destId="{3DAA064A-9D0B-4252-B91B-11416373CD54}" srcOrd="10" destOrd="0" presId="urn:microsoft.com/office/officeart/2005/8/layout/radial6"/>
    <dgm:cxn modelId="{8C54A6F5-B493-46FD-8EBF-ACC7E666AFC7}" type="presParOf" srcId="{893ABCDD-3153-4F64-B25D-AB1F21C893C7}" destId="{64946539-D347-4BA7-B3A5-ED006C4DD8A1}" srcOrd="11" destOrd="0" presId="urn:microsoft.com/office/officeart/2005/8/layout/radial6"/>
    <dgm:cxn modelId="{70FC3A9F-4AD1-4D3F-8590-5CF7A44F3DF3}" type="presParOf" srcId="{893ABCDD-3153-4F64-B25D-AB1F21C893C7}" destId="{175E3204-4583-4A2D-AB3C-F61FCDAA6BA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07937-AEEE-4680-90EB-3B9838969D51}" type="doc">
      <dgm:prSet loTypeId="urn:microsoft.com/office/officeart/2005/8/layout/venn1" loCatId="relationship" qsTypeId="urn:microsoft.com/office/officeart/2005/8/quickstyle/simple5" qsCatId="simple" csTypeId="urn:microsoft.com/office/officeart/2005/8/colors/colorful1" csCatId="colorful" phldr="1"/>
      <dgm:spPr/>
    </dgm:pt>
    <dgm:pt modelId="{9CF093F6-0851-4357-924E-6EDED3C0C2CE}">
      <dgm:prSet phldrT="[Text]" custT="1"/>
      <dgm:spPr/>
      <dgm:t>
        <a:bodyPr/>
        <a:lstStyle/>
        <a:p>
          <a:r>
            <a:rPr lang="en-US" sz="1600" b="1" dirty="0"/>
            <a:t>Diabetes</a:t>
          </a:r>
          <a:r>
            <a:rPr lang="en-US" sz="1600" dirty="0"/>
            <a:t> </a:t>
          </a:r>
        </a:p>
        <a:p>
          <a:r>
            <a:rPr lang="en-US" sz="1400" dirty="0"/>
            <a:t>A1c</a:t>
          </a:r>
        </a:p>
        <a:p>
          <a:r>
            <a:rPr lang="en-US" sz="1400" dirty="0"/>
            <a:t>BP Control</a:t>
          </a:r>
        </a:p>
      </dgm:t>
    </dgm:pt>
    <dgm:pt modelId="{93508822-9BF0-47F5-8DB4-A7CCDC6D376F}" type="parTrans" cxnId="{E593D8A0-CD2B-4800-BB2D-DDD42550F12C}">
      <dgm:prSet/>
      <dgm:spPr/>
      <dgm:t>
        <a:bodyPr/>
        <a:lstStyle/>
        <a:p>
          <a:endParaRPr lang="en-US"/>
        </a:p>
      </dgm:t>
    </dgm:pt>
    <dgm:pt modelId="{962FD279-E041-4183-868D-787149C1AD91}" type="sibTrans" cxnId="{E593D8A0-CD2B-4800-BB2D-DDD42550F12C}">
      <dgm:prSet/>
      <dgm:spPr/>
      <dgm:t>
        <a:bodyPr/>
        <a:lstStyle/>
        <a:p>
          <a:endParaRPr lang="en-US"/>
        </a:p>
      </dgm:t>
    </dgm:pt>
    <dgm:pt modelId="{C20A1F6B-2334-4B67-BBD7-7013BAA37E02}">
      <dgm:prSet phldrT="[Text]" custT="1"/>
      <dgm:spPr/>
      <dgm:t>
        <a:bodyPr/>
        <a:lstStyle/>
        <a:p>
          <a:r>
            <a:rPr lang="en-US" sz="1600" b="1" dirty="0"/>
            <a:t>Hypertension</a:t>
          </a:r>
        </a:p>
        <a:p>
          <a:r>
            <a:rPr lang="en-US" sz="1400" dirty="0"/>
            <a:t>BP Control</a:t>
          </a:r>
        </a:p>
      </dgm:t>
    </dgm:pt>
    <dgm:pt modelId="{FC073382-5A1E-4649-B4A5-16B26980EDDC}" type="parTrans" cxnId="{4EAA3E1F-9778-489F-97BE-2FDD76DCDA26}">
      <dgm:prSet/>
      <dgm:spPr/>
      <dgm:t>
        <a:bodyPr/>
        <a:lstStyle/>
        <a:p>
          <a:endParaRPr lang="en-US"/>
        </a:p>
      </dgm:t>
    </dgm:pt>
    <dgm:pt modelId="{A152173F-3D8A-4FB5-A088-DB596B0FBD7B}" type="sibTrans" cxnId="{4EAA3E1F-9778-489F-97BE-2FDD76DCDA26}">
      <dgm:prSet/>
      <dgm:spPr/>
      <dgm:t>
        <a:bodyPr/>
        <a:lstStyle/>
        <a:p>
          <a:endParaRPr lang="en-US"/>
        </a:p>
      </dgm:t>
    </dgm:pt>
    <dgm:pt modelId="{12F628AC-9869-4ABE-B9E5-AA4FDABB14F6}">
      <dgm:prSet phldrT="[Text]" custT="1"/>
      <dgm:spPr/>
      <dgm:t>
        <a:bodyPr/>
        <a:lstStyle/>
        <a:p>
          <a:pPr>
            <a:spcAft>
              <a:spcPct val="35000"/>
            </a:spcAft>
          </a:pPr>
          <a:r>
            <a:rPr lang="en-US" sz="1600" b="1" dirty="0"/>
            <a:t>Obesity</a:t>
          </a:r>
        </a:p>
        <a:p>
          <a:pPr>
            <a:spcAft>
              <a:spcPct val="35000"/>
            </a:spcAft>
          </a:pPr>
          <a:r>
            <a:rPr lang="en-US" sz="1400" dirty="0"/>
            <a:t>Child/Adolescent Weight Screening, Activity &amp; Nutrition Advice</a:t>
          </a:r>
        </a:p>
        <a:p>
          <a:pPr>
            <a:spcAft>
              <a:spcPts val="0"/>
            </a:spcAft>
          </a:pPr>
          <a:r>
            <a:rPr lang="en-US" sz="1400" dirty="0"/>
            <a:t>Adult Weight Screening  </a:t>
          </a:r>
        </a:p>
        <a:p>
          <a:pPr>
            <a:spcAft>
              <a:spcPct val="35000"/>
            </a:spcAft>
          </a:pPr>
          <a:r>
            <a:rPr lang="en-US" sz="1400" dirty="0"/>
            <a:t>&amp; Follow up</a:t>
          </a:r>
        </a:p>
      </dgm:t>
    </dgm:pt>
    <dgm:pt modelId="{2E55CBC3-1B90-43D8-BDC7-E3385603F4AC}" type="parTrans" cxnId="{33F02A7D-C597-4E47-9AFF-7888DEA06B91}">
      <dgm:prSet/>
      <dgm:spPr/>
      <dgm:t>
        <a:bodyPr/>
        <a:lstStyle/>
        <a:p>
          <a:endParaRPr lang="en-US"/>
        </a:p>
      </dgm:t>
    </dgm:pt>
    <dgm:pt modelId="{500C68AE-9F17-49DB-9412-83F905E33CE9}" type="sibTrans" cxnId="{33F02A7D-C597-4E47-9AFF-7888DEA06B91}">
      <dgm:prSet/>
      <dgm:spPr/>
      <dgm:t>
        <a:bodyPr/>
        <a:lstStyle/>
        <a:p>
          <a:endParaRPr lang="en-US"/>
        </a:p>
      </dgm:t>
    </dgm:pt>
    <dgm:pt modelId="{0B944348-CE0F-477C-8EAF-EC38D9C9917B}">
      <dgm:prSet phldrT="[Text]" custT="1"/>
      <dgm:spPr/>
      <dgm:t>
        <a:bodyPr/>
        <a:lstStyle/>
        <a:p>
          <a:r>
            <a:rPr lang="en-US" sz="1600" b="1" dirty="0"/>
            <a:t>Cancer Screening</a:t>
          </a:r>
        </a:p>
        <a:p>
          <a:r>
            <a:rPr lang="en-US" sz="1400" dirty="0"/>
            <a:t>Cervical, Breast, Colon</a:t>
          </a:r>
        </a:p>
      </dgm:t>
    </dgm:pt>
    <dgm:pt modelId="{06348FE5-6E12-4FB6-A364-9ACEDA668FFD}" type="parTrans" cxnId="{C1FB96AC-0A4D-4C24-A000-3814F614924E}">
      <dgm:prSet/>
      <dgm:spPr/>
      <dgm:t>
        <a:bodyPr/>
        <a:lstStyle/>
        <a:p>
          <a:endParaRPr lang="en-US"/>
        </a:p>
      </dgm:t>
    </dgm:pt>
    <dgm:pt modelId="{64B5822E-F3F0-46D3-9B41-EA5351C275BF}" type="sibTrans" cxnId="{C1FB96AC-0A4D-4C24-A000-3814F614924E}">
      <dgm:prSet/>
      <dgm:spPr/>
      <dgm:t>
        <a:bodyPr/>
        <a:lstStyle/>
        <a:p>
          <a:endParaRPr lang="en-US"/>
        </a:p>
      </dgm:t>
    </dgm:pt>
    <dgm:pt modelId="{394925DC-61BA-45CA-905B-9BE999C79191}" type="pres">
      <dgm:prSet presAssocID="{AE007937-AEEE-4680-90EB-3B9838969D51}" presName="compositeShape" presStyleCnt="0">
        <dgm:presLayoutVars>
          <dgm:chMax val="7"/>
          <dgm:dir/>
          <dgm:resizeHandles val="exact"/>
        </dgm:presLayoutVars>
      </dgm:prSet>
      <dgm:spPr/>
    </dgm:pt>
    <dgm:pt modelId="{794B904C-7E89-440B-9FFF-5A38063FA50E}" type="pres">
      <dgm:prSet presAssocID="{9CF093F6-0851-4357-924E-6EDED3C0C2CE}" presName="circ1" presStyleLbl="vennNode1" presStyleIdx="0" presStyleCnt="4" custLinFactNeighborY="1252"/>
      <dgm:spPr/>
      <dgm:t>
        <a:bodyPr/>
        <a:lstStyle/>
        <a:p>
          <a:endParaRPr lang="en-US"/>
        </a:p>
      </dgm:t>
    </dgm:pt>
    <dgm:pt modelId="{CD5A0368-4389-4EFB-AD40-F4590F315D32}" type="pres">
      <dgm:prSet presAssocID="{9CF093F6-0851-4357-924E-6EDED3C0C2CE}" presName="circ1Tx" presStyleLbl="revTx" presStyleIdx="0" presStyleCnt="0">
        <dgm:presLayoutVars>
          <dgm:chMax val="0"/>
          <dgm:chPref val="0"/>
          <dgm:bulletEnabled val="1"/>
        </dgm:presLayoutVars>
      </dgm:prSet>
      <dgm:spPr/>
      <dgm:t>
        <a:bodyPr/>
        <a:lstStyle/>
        <a:p>
          <a:endParaRPr lang="en-US"/>
        </a:p>
      </dgm:t>
    </dgm:pt>
    <dgm:pt modelId="{4408146D-4653-4B32-B539-300E1989FA12}" type="pres">
      <dgm:prSet presAssocID="{C20A1F6B-2334-4B67-BBD7-7013BAA37E02}" presName="circ2" presStyleLbl="vennNode1" presStyleIdx="1" presStyleCnt="4"/>
      <dgm:spPr/>
      <dgm:t>
        <a:bodyPr/>
        <a:lstStyle/>
        <a:p>
          <a:endParaRPr lang="en-US"/>
        </a:p>
      </dgm:t>
    </dgm:pt>
    <dgm:pt modelId="{EA09BD46-BF94-42D5-BD0D-2A674172BBC7}" type="pres">
      <dgm:prSet presAssocID="{C20A1F6B-2334-4B67-BBD7-7013BAA37E02}" presName="circ2Tx" presStyleLbl="revTx" presStyleIdx="0" presStyleCnt="0">
        <dgm:presLayoutVars>
          <dgm:chMax val="0"/>
          <dgm:chPref val="0"/>
          <dgm:bulletEnabled val="1"/>
        </dgm:presLayoutVars>
      </dgm:prSet>
      <dgm:spPr/>
      <dgm:t>
        <a:bodyPr/>
        <a:lstStyle/>
        <a:p>
          <a:endParaRPr lang="en-US"/>
        </a:p>
      </dgm:t>
    </dgm:pt>
    <dgm:pt modelId="{689342C5-A9D8-44D9-839C-A2A8BEA206C6}" type="pres">
      <dgm:prSet presAssocID="{12F628AC-9869-4ABE-B9E5-AA4FDABB14F6}" presName="circ3" presStyleLbl="vennNode1" presStyleIdx="2" presStyleCnt="4"/>
      <dgm:spPr/>
      <dgm:t>
        <a:bodyPr/>
        <a:lstStyle/>
        <a:p>
          <a:endParaRPr lang="en-US"/>
        </a:p>
      </dgm:t>
    </dgm:pt>
    <dgm:pt modelId="{CAD632B2-71A2-4CBD-8F18-666F9923F75C}" type="pres">
      <dgm:prSet presAssocID="{12F628AC-9869-4ABE-B9E5-AA4FDABB14F6}" presName="circ3Tx" presStyleLbl="revTx" presStyleIdx="0" presStyleCnt="0">
        <dgm:presLayoutVars>
          <dgm:chMax val="0"/>
          <dgm:chPref val="0"/>
          <dgm:bulletEnabled val="1"/>
        </dgm:presLayoutVars>
      </dgm:prSet>
      <dgm:spPr/>
      <dgm:t>
        <a:bodyPr/>
        <a:lstStyle/>
        <a:p>
          <a:endParaRPr lang="en-US"/>
        </a:p>
      </dgm:t>
    </dgm:pt>
    <dgm:pt modelId="{6D7D848C-936A-4530-8258-968391260461}" type="pres">
      <dgm:prSet presAssocID="{0B944348-CE0F-477C-8EAF-EC38D9C9917B}" presName="circ4" presStyleLbl="vennNode1" presStyleIdx="3" presStyleCnt="4"/>
      <dgm:spPr/>
      <dgm:t>
        <a:bodyPr/>
        <a:lstStyle/>
        <a:p>
          <a:endParaRPr lang="en-US"/>
        </a:p>
      </dgm:t>
    </dgm:pt>
    <dgm:pt modelId="{6C657F22-E05C-4914-92D2-264B8E7CAAC9}" type="pres">
      <dgm:prSet presAssocID="{0B944348-CE0F-477C-8EAF-EC38D9C9917B}" presName="circ4Tx" presStyleLbl="revTx" presStyleIdx="0" presStyleCnt="0">
        <dgm:presLayoutVars>
          <dgm:chMax val="0"/>
          <dgm:chPref val="0"/>
          <dgm:bulletEnabled val="1"/>
        </dgm:presLayoutVars>
      </dgm:prSet>
      <dgm:spPr/>
      <dgm:t>
        <a:bodyPr/>
        <a:lstStyle/>
        <a:p>
          <a:endParaRPr lang="en-US"/>
        </a:p>
      </dgm:t>
    </dgm:pt>
  </dgm:ptLst>
  <dgm:cxnLst>
    <dgm:cxn modelId="{8380C473-A203-4ADD-B0E2-1E8637C68132}" type="presOf" srcId="{9CF093F6-0851-4357-924E-6EDED3C0C2CE}" destId="{794B904C-7E89-440B-9FFF-5A38063FA50E}" srcOrd="0" destOrd="0" presId="urn:microsoft.com/office/officeart/2005/8/layout/venn1"/>
    <dgm:cxn modelId="{4EAA3E1F-9778-489F-97BE-2FDD76DCDA26}" srcId="{AE007937-AEEE-4680-90EB-3B9838969D51}" destId="{C20A1F6B-2334-4B67-BBD7-7013BAA37E02}" srcOrd="1" destOrd="0" parTransId="{FC073382-5A1E-4649-B4A5-16B26980EDDC}" sibTransId="{A152173F-3D8A-4FB5-A088-DB596B0FBD7B}"/>
    <dgm:cxn modelId="{7F82FBEC-F382-422E-A966-C7998082360E}" type="presOf" srcId="{12F628AC-9869-4ABE-B9E5-AA4FDABB14F6}" destId="{689342C5-A9D8-44D9-839C-A2A8BEA206C6}" srcOrd="0" destOrd="0" presId="urn:microsoft.com/office/officeart/2005/8/layout/venn1"/>
    <dgm:cxn modelId="{1011E9EF-E9F9-4ACF-B57C-8D5AF246023A}" type="presOf" srcId="{9CF093F6-0851-4357-924E-6EDED3C0C2CE}" destId="{CD5A0368-4389-4EFB-AD40-F4590F315D32}" srcOrd="1" destOrd="0" presId="urn:microsoft.com/office/officeart/2005/8/layout/venn1"/>
    <dgm:cxn modelId="{4996EAA7-E6DE-47E8-869B-E34DA5409AA8}" type="presOf" srcId="{C20A1F6B-2334-4B67-BBD7-7013BAA37E02}" destId="{EA09BD46-BF94-42D5-BD0D-2A674172BBC7}" srcOrd="1" destOrd="0" presId="urn:microsoft.com/office/officeart/2005/8/layout/venn1"/>
    <dgm:cxn modelId="{F9A2CE0C-ECFA-4F92-9410-0853AE3A233C}" type="presOf" srcId="{C20A1F6B-2334-4B67-BBD7-7013BAA37E02}" destId="{4408146D-4653-4B32-B539-300E1989FA12}" srcOrd="0" destOrd="0" presId="urn:microsoft.com/office/officeart/2005/8/layout/venn1"/>
    <dgm:cxn modelId="{C1FB96AC-0A4D-4C24-A000-3814F614924E}" srcId="{AE007937-AEEE-4680-90EB-3B9838969D51}" destId="{0B944348-CE0F-477C-8EAF-EC38D9C9917B}" srcOrd="3" destOrd="0" parTransId="{06348FE5-6E12-4FB6-A364-9ACEDA668FFD}" sibTransId="{64B5822E-F3F0-46D3-9B41-EA5351C275BF}"/>
    <dgm:cxn modelId="{2591CE97-85CC-4335-A20B-E661FC974C2B}" type="presOf" srcId="{AE007937-AEEE-4680-90EB-3B9838969D51}" destId="{394925DC-61BA-45CA-905B-9BE999C79191}" srcOrd="0" destOrd="0" presId="urn:microsoft.com/office/officeart/2005/8/layout/venn1"/>
    <dgm:cxn modelId="{1A2A141A-627E-4162-8937-3F0456A908C6}" type="presOf" srcId="{0B944348-CE0F-477C-8EAF-EC38D9C9917B}" destId="{6D7D848C-936A-4530-8258-968391260461}" srcOrd="0" destOrd="0" presId="urn:microsoft.com/office/officeart/2005/8/layout/venn1"/>
    <dgm:cxn modelId="{E593D8A0-CD2B-4800-BB2D-DDD42550F12C}" srcId="{AE007937-AEEE-4680-90EB-3B9838969D51}" destId="{9CF093F6-0851-4357-924E-6EDED3C0C2CE}" srcOrd="0" destOrd="0" parTransId="{93508822-9BF0-47F5-8DB4-A7CCDC6D376F}" sibTransId="{962FD279-E041-4183-868D-787149C1AD91}"/>
    <dgm:cxn modelId="{33F02A7D-C597-4E47-9AFF-7888DEA06B91}" srcId="{AE007937-AEEE-4680-90EB-3B9838969D51}" destId="{12F628AC-9869-4ABE-B9E5-AA4FDABB14F6}" srcOrd="2" destOrd="0" parTransId="{2E55CBC3-1B90-43D8-BDC7-E3385603F4AC}" sibTransId="{500C68AE-9F17-49DB-9412-83F905E33CE9}"/>
    <dgm:cxn modelId="{92C0D225-51CC-442D-AF8A-2145F7FCBC49}" type="presOf" srcId="{12F628AC-9869-4ABE-B9E5-AA4FDABB14F6}" destId="{CAD632B2-71A2-4CBD-8F18-666F9923F75C}" srcOrd="1" destOrd="0" presId="urn:microsoft.com/office/officeart/2005/8/layout/venn1"/>
    <dgm:cxn modelId="{7DDCC882-587B-4930-A0AE-F82A1371004A}" type="presOf" srcId="{0B944348-CE0F-477C-8EAF-EC38D9C9917B}" destId="{6C657F22-E05C-4914-92D2-264B8E7CAAC9}" srcOrd="1" destOrd="0" presId="urn:microsoft.com/office/officeart/2005/8/layout/venn1"/>
    <dgm:cxn modelId="{08941C6D-27D4-4847-8B25-3608442D929B}" type="presParOf" srcId="{394925DC-61BA-45CA-905B-9BE999C79191}" destId="{794B904C-7E89-440B-9FFF-5A38063FA50E}" srcOrd="0" destOrd="0" presId="urn:microsoft.com/office/officeart/2005/8/layout/venn1"/>
    <dgm:cxn modelId="{0B4C915F-5BD7-4AAB-AB88-722BFEFBD479}" type="presParOf" srcId="{394925DC-61BA-45CA-905B-9BE999C79191}" destId="{CD5A0368-4389-4EFB-AD40-F4590F315D32}" srcOrd="1" destOrd="0" presId="urn:microsoft.com/office/officeart/2005/8/layout/venn1"/>
    <dgm:cxn modelId="{36E03552-3097-444A-88BE-2AD81ED473E2}" type="presParOf" srcId="{394925DC-61BA-45CA-905B-9BE999C79191}" destId="{4408146D-4653-4B32-B539-300E1989FA12}" srcOrd="2" destOrd="0" presId="urn:microsoft.com/office/officeart/2005/8/layout/venn1"/>
    <dgm:cxn modelId="{962FDF61-838D-4C4A-9C5E-46982D67A1CD}" type="presParOf" srcId="{394925DC-61BA-45CA-905B-9BE999C79191}" destId="{EA09BD46-BF94-42D5-BD0D-2A674172BBC7}" srcOrd="3" destOrd="0" presId="urn:microsoft.com/office/officeart/2005/8/layout/venn1"/>
    <dgm:cxn modelId="{72E35019-5656-4696-AE5C-5DA7AFEC4100}" type="presParOf" srcId="{394925DC-61BA-45CA-905B-9BE999C79191}" destId="{689342C5-A9D8-44D9-839C-A2A8BEA206C6}" srcOrd="4" destOrd="0" presId="urn:microsoft.com/office/officeart/2005/8/layout/venn1"/>
    <dgm:cxn modelId="{36A274B7-8C29-4494-B251-CA44BEF404E8}" type="presParOf" srcId="{394925DC-61BA-45CA-905B-9BE999C79191}" destId="{CAD632B2-71A2-4CBD-8F18-666F9923F75C}" srcOrd="5" destOrd="0" presId="urn:microsoft.com/office/officeart/2005/8/layout/venn1"/>
    <dgm:cxn modelId="{DC0B90FD-E337-437B-A6E5-A7942B234F24}" type="presParOf" srcId="{394925DC-61BA-45CA-905B-9BE999C79191}" destId="{6D7D848C-936A-4530-8258-968391260461}" srcOrd="6" destOrd="0" presId="urn:microsoft.com/office/officeart/2005/8/layout/venn1"/>
    <dgm:cxn modelId="{7BBE080C-A1AB-4BE8-AFDE-C7CBD63D6049}" type="presParOf" srcId="{394925DC-61BA-45CA-905B-9BE999C79191}" destId="{6C657F22-E05C-4914-92D2-264B8E7CAAC9}"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3FC5E-20FF-4971-8C0C-CDBFD1A3E1CF}" type="doc">
      <dgm:prSet loTypeId="urn:microsoft.com/office/officeart/2005/8/layout/hChevron3" loCatId="process" qsTypeId="urn:microsoft.com/office/officeart/2005/8/quickstyle/simple1" qsCatId="simple" csTypeId="urn:microsoft.com/office/officeart/2005/8/colors/accent1_2" csCatId="accent1" phldr="1"/>
      <dgm:spPr/>
    </dgm:pt>
    <dgm:pt modelId="{5179D8F5-DEFC-431E-A39E-7F80CFB5725F}">
      <dgm:prSet phldrT="[Text]" custT="1"/>
      <dgm:spPr/>
      <dgm:t>
        <a:bodyPr lIns="0" rIns="0"/>
        <a:lstStyle/>
        <a:p>
          <a:pPr algn="l"/>
          <a:r>
            <a:rPr lang="en-US" sz="1600" dirty="0"/>
            <a:t>            IT ,EHR Experts, &amp; Quality    </a:t>
          </a:r>
        </a:p>
      </dgm:t>
    </dgm:pt>
    <dgm:pt modelId="{A2F0DACA-3A18-43D7-8EEC-3AE56FD15DD1}" type="parTrans" cxnId="{609B4C39-AF3F-4FC1-B23D-381CC6B8535B}">
      <dgm:prSet/>
      <dgm:spPr/>
      <dgm:t>
        <a:bodyPr/>
        <a:lstStyle/>
        <a:p>
          <a:endParaRPr lang="en-US" sz="1400"/>
        </a:p>
      </dgm:t>
    </dgm:pt>
    <dgm:pt modelId="{7232E4C8-D22C-4CC4-B50A-571BDB19BFD8}" type="sibTrans" cxnId="{609B4C39-AF3F-4FC1-B23D-381CC6B8535B}">
      <dgm:prSet/>
      <dgm:spPr/>
      <dgm:t>
        <a:bodyPr/>
        <a:lstStyle/>
        <a:p>
          <a:endParaRPr lang="en-US" sz="1400"/>
        </a:p>
      </dgm:t>
    </dgm:pt>
    <dgm:pt modelId="{71A72CC3-C352-46E2-8DEF-00E2CCCCCD5D}">
      <dgm:prSet phldrT="[Text]" custT="1"/>
      <dgm:spPr/>
      <dgm:t>
        <a:bodyPr lIns="0" rIns="0"/>
        <a:lstStyle/>
        <a:p>
          <a:r>
            <a:rPr lang="en-US" sz="1600" dirty="0"/>
            <a:t>Operations &amp; Clinical Staff</a:t>
          </a:r>
        </a:p>
      </dgm:t>
    </dgm:pt>
    <dgm:pt modelId="{6717EC84-6BA7-4D18-8E7E-A6AEA495630C}" type="parTrans" cxnId="{DD06B567-1845-4159-8BEA-9CAE3914EF77}">
      <dgm:prSet/>
      <dgm:spPr/>
      <dgm:t>
        <a:bodyPr/>
        <a:lstStyle/>
        <a:p>
          <a:endParaRPr lang="en-US" sz="1400"/>
        </a:p>
      </dgm:t>
    </dgm:pt>
    <dgm:pt modelId="{51FE2027-79AA-4421-A1AF-38FE814D97AE}" type="sibTrans" cxnId="{DD06B567-1845-4159-8BEA-9CAE3914EF77}">
      <dgm:prSet/>
      <dgm:spPr/>
      <dgm:t>
        <a:bodyPr/>
        <a:lstStyle/>
        <a:p>
          <a:endParaRPr lang="en-US" sz="1400"/>
        </a:p>
      </dgm:t>
    </dgm:pt>
    <dgm:pt modelId="{70D3AD37-62B2-4399-AD19-F9E739D0704C}">
      <dgm:prSet phldrT="[Text]" custT="1"/>
      <dgm:spPr/>
      <dgm:t>
        <a:bodyPr lIns="0" rIns="0"/>
        <a:lstStyle/>
        <a:p>
          <a:pPr algn="l"/>
          <a:r>
            <a:rPr lang="en-US" sz="1600" dirty="0"/>
            <a:t>    Leadership</a:t>
          </a:r>
        </a:p>
      </dgm:t>
    </dgm:pt>
    <dgm:pt modelId="{0BB2E4B1-B8AA-4807-A0E7-60786DE70C15}" type="parTrans" cxnId="{1816DA26-44A3-474C-8603-076E235B9F53}">
      <dgm:prSet/>
      <dgm:spPr/>
      <dgm:t>
        <a:bodyPr/>
        <a:lstStyle/>
        <a:p>
          <a:endParaRPr lang="en-US" sz="1400"/>
        </a:p>
      </dgm:t>
    </dgm:pt>
    <dgm:pt modelId="{1934198D-F255-45EF-B715-6AAD1D5B6A8B}" type="sibTrans" cxnId="{1816DA26-44A3-474C-8603-076E235B9F53}">
      <dgm:prSet/>
      <dgm:spPr/>
      <dgm:t>
        <a:bodyPr/>
        <a:lstStyle/>
        <a:p>
          <a:endParaRPr lang="en-US" sz="1400"/>
        </a:p>
      </dgm:t>
    </dgm:pt>
    <dgm:pt modelId="{CEE6BA0F-3FD1-4B74-B98C-BCC4AE795813}" type="pres">
      <dgm:prSet presAssocID="{8473FC5E-20FF-4971-8C0C-CDBFD1A3E1CF}" presName="Name0" presStyleCnt="0">
        <dgm:presLayoutVars>
          <dgm:dir/>
          <dgm:resizeHandles val="exact"/>
        </dgm:presLayoutVars>
      </dgm:prSet>
      <dgm:spPr/>
    </dgm:pt>
    <dgm:pt modelId="{E642E9C4-EB4B-4AC8-AE36-F165BB9FB2BE}" type="pres">
      <dgm:prSet presAssocID="{5179D8F5-DEFC-431E-A39E-7F80CFB5725F}" presName="parTxOnly" presStyleLbl="node1" presStyleIdx="0" presStyleCnt="3" custScaleY="70234" custLinFactNeighborY="-20430">
        <dgm:presLayoutVars>
          <dgm:bulletEnabled val="1"/>
        </dgm:presLayoutVars>
      </dgm:prSet>
      <dgm:spPr/>
      <dgm:t>
        <a:bodyPr/>
        <a:lstStyle/>
        <a:p>
          <a:endParaRPr lang="en-US"/>
        </a:p>
      </dgm:t>
    </dgm:pt>
    <dgm:pt modelId="{574E4637-2976-4983-953B-D74D0B6025F1}" type="pres">
      <dgm:prSet presAssocID="{7232E4C8-D22C-4CC4-B50A-571BDB19BFD8}" presName="parSpace" presStyleCnt="0"/>
      <dgm:spPr/>
    </dgm:pt>
    <dgm:pt modelId="{7CD1B9CF-D178-4765-994C-8A856D2BA46A}" type="pres">
      <dgm:prSet presAssocID="{71A72CC3-C352-46E2-8DEF-00E2CCCCCD5D}" presName="parTxOnly" presStyleLbl="node1" presStyleIdx="1" presStyleCnt="3" custScaleY="70234" custLinFactNeighborX="1999">
        <dgm:presLayoutVars>
          <dgm:bulletEnabled val="1"/>
        </dgm:presLayoutVars>
      </dgm:prSet>
      <dgm:spPr/>
      <dgm:t>
        <a:bodyPr/>
        <a:lstStyle/>
        <a:p>
          <a:endParaRPr lang="en-US"/>
        </a:p>
      </dgm:t>
    </dgm:pt>
    <dgm:pt modelId="{9C5504B3-7C1F-4A89-A415-4C9CF1C3BDA3}" type="pres">
      <dgm:prSet presAssocID="{51FE2027-79AA-4421-A1AF-38FE814D97AE}" presName="parSpace" presStyleCnt="0"/>
      <dgm:spPr/>
    </dgm:pt>
    <dgm:pt modelId="{DBBC1F19-2E5C-4E4E-B0AE-128511289A23}" type="pres">
      <dgm:prSet presAssocID="{70D3AD37-62B2-4399-AD19-F9E739D0704C}" presName="parTxOnly" presStyleLbl="node1" presStyleIdx="2" presStyleCnt="3" custScaleX="81359" custScaleY="70234" custLinFactX="9437" custLinFactNeighborX="100000" custLinFactNeighborY="-85185">
        <dgm:presLayoutVars>
          <dgm:bulletEnabled val="1"/>
        </dgm:presLayoutVars>
      </dgm:prSet>
      <dgm:spPr/>
      <dgm:t>
        <a:bodyPr/>
        <a:lstStyle/>
        <a:p>
          <a:endParaRPr lang="en-US"/>
        </a:p>
      </dgm:t>
    </dgm:pt>
  </dgm:ptLst>
  <dgm:cxnLst>
    <dgm:cxn modelId="{EE7AB620-DE4B-45BD-BA7B-CD9F943E5CEE}" type="presOf" srcId="{70D3AD37-62B2-4399-AD19-F9E739D0704C}" destId="{DBBC1F19-2E5C-4E4E-B0AE-128511289A23}" srcOrd="0" destOrd="0" presId="urn:microsoft.com/office/officeart/2005/8/layout/hChevron3"/>
    <dgm:cxn modelId="{1816DA26-44A3-474C-8603-076E235B9F53}" srcId="{8473FC5E-20FF-4971-8C0C-CDBFD1A3E1CF}" destId="{70D3AD37-62B2-4399-AD19-F9E739D0704C}" srcOrd="2" destOrd="0" parTransId="{0BB2E4B1-B8AA-4807-A0E7-60786DE70C15}" sibTransId="{1934198D-F255-45EF-B715-6AAD1D5B6A8B}"/>
    <dgm:cxn modelId="{AB96501A-CDF1-4023-8F72-7AF5AA688314}" type="presOf" srcId="{71A72CC3-C352-46E2-8DEF-00E2CCCCCD5D}" destId="{7CD1B9CF-D178-4765-994C-8A856D2BA46A}" srcOrd="0" destOrd="0" presId="urn:microsoft.com/office/officeart/2005/8/layout/hChevron3"/>
    <dgm:cxn modelId="{1EB94597-DE1F-420D-8458-F12563EB3166}" type="presOf" srcId="{8473FC5E-20FF-4971-8C0C-CDBFD1A3E1CF}" destId="{CEE6BA0F-3FD1-4B74-B98C-BCC4AE795813}" srcOrd="0" destOrd="0" presId="urn:microsoft.com/office/officeart/2005/8/layout/hChevron3"/>
    <dgm:cxn modelId="{5EDC25BB-8285-4EFC-B285-AB9B7780569B}" type="presOf" srcId="{5179D8F5-DEFC-431E-A39E-7F80CFB5725F}" destId="{E642E9C4-EB4B-4AC8-AE36-F165BB9FB2BE}" srcOrd="0" destOrd="0" presId="urn:microsoft.com/office/officeart/2005/8/layout/hChevron3"/>
    <dgm:cxn modelId="{609B4C39-AF3F-4FC1-B23D-381CC6B8535B}" srcId="{8473FC5E-20FF-4971-8C0C-CDBFD1A3E1CF}" destId="{5179D8F5-DEFC-431E-A39E-7F80CFB5725F}" srcOrd="0" destOrd="0" parTransId="{A2F0DACA-3A18-43D7-8EEC-3AE56FD15DD1}" sibTransId="{7232E4C8-D22C-4CC4-B50A-571BDB19BFD8}"/>
    <dgm:cxn modelId="{DD06B567-1845-4159-8BEA-9CAE3914EF77}" srcId="{8473FC5E-20FF-4971-8C0C-CDBFD1A3E1CF}" destId="{71A72CC3-C352-46E2-8DEF-00E2CCCCCD5D}" srcOrd="1" destOrd="0" parTransId="{6717EC84-6BA7-4D18-8E7E-A6AEA495630C}" sibTransId="{51FE2027-79AA-4421-A1AF-38FE814D97AE}"/>
    <dgm:cxn modelId="{29322198-5AE3-4612-87B3-54580EA7CD46}" type="presParOf" srcId="{CEE6BA0F-3FD1-4B74-B98C-BCC4AE795813}" destId="{E642E9C4-EB4B-4AC8-AE36-F165BB9FB2BE}" srcOrd="0" destOrd="0" presId="urn:microsoft.com/office/officeart/2005/8/layout/hChevron3"/>
    <dgm:cxn modelId="{9078C539-5AB2-4982-A9AF-DABB175F9996}" type="presParOf" srcId="{CEE6BA0F-3FD1-4B74-B98C-BCC4AE795813}" destId="{574E4637-2976-4983-953B-D74D0B6025F1}" srcOrd="1" destOrd="0" presId="urn:microsoft.com/office/officeart/2005/8/layout/hChevron3"/>
    <dgm:cxn modelId="{21C25202-05B5-4467-8C74-60691454EE94}" type="presParOf" srcId="{CEE6BA0F-3FD1-4B74-B98C-BCC4AE795813}" destId="{7CD1B9CF-D178-4765-994C-8A856D2BA46A}" srcOrd="2" destOrd="0" presId="urn:microsoft.com/office/officeart/2005/8/layout/hChevron3"/>
    <dgm:cxn modelId="{51DE14E4-25C4-4325-A11E-99C2933FA5E7}" type="presParOf" srcId="{CEE6BA0F-3FD1-4B74-B98C-BCC4AE795813}" destId="{9C5504B3-7C1F-4A89-A415-4C9CF1C3BDA3}" srcOrd="3" destOrd="0" presId="urn:microsoft.com/office/officeart/2005/8/layout/hChevron3"/>
    <dgm:cxn modelId="{2E7C7F9B-3621-4DB4-B07A-7E248332650B}" type="presParOf" srcId="{CEE6BA0F-3FD1-4B74-B98C-BCC4AE795813}" destId="{DBBC1F19-2E5C-4E4E-B0AE-128511289A23}"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116AA-4237-4181-AB8C-854943E04B2A}" type="doc">
      <dgm:prSet loTypeId="urn:microsoft.com/office/officeart/2005/8/layout/venn2" loCatId="relationship" qsTypeId="urn:microsoft.com/office/officeart/2005/8/quickstyle/simple1" qsCatId="simple" csTypeId="urn:microsoft.com/office/officeart/2005/8/colors/colorful3" csCatId="colorful" phldr="1"/>
      <dgm:spPr/>
      <dgm:t>
        <a:bodyPr/>
        <a:lstStyle/>
        <a:p>
          <a:endParaRPr lang="en-US"/>
        </a:p>
      </dgm:t>
    </dgm:pt>
    <dgm:pt modelId="{818C9A2D-09A3-46B6-AD44-4D4F83610CAC}">
      <dgm:prSet phldrT="[Text]" custT="1"/>
      <dgm:spPr>
        <a:solidFill>
          <a:srgbClr val="800000"/>
        </a:solidFill>
      </dgm:spPr>
      <dgm:t>
        <a:bodyPr tIns="0"/>
        <a:lstStyle/>
        <a:p>
          <a:pPr algn="ctr"/>
          <a:r>
            <a:rPr lang="en-US" sz="1600" b="1" cap="all" baseline="0" dirty="0"/>
            <a:t>Performance Management</a:t>
          </a:r>
        </a:p>
      </dgm:t>
    </dgm:pt>
    <dgm:pt modelId="{48ED5694-B5FF-4CC4-9C37-25D348FD827F}" type="parTrans" cxnId="{C690BD13-C0FF-4251-97E9-E30E6532A273}">
      <dgm:prSet/>
      <dgm:spPr/>
      <dgm:t>
        <a:bodyPr/>
        <a:lstStyle/>
        <a:p>
          <a:endParaRPr lang="en-US"/>
        </a:p>
      </dgm:t>
    </dgm:pt>
    <dgm:pt modelId="{5194B635-7942-4250-8569-4C485BD22DA7}" type="sibTrans" cxnId="{C690BD13-C0FF-4251-97E9-E30E6532A273}">
      <dgm:prSet/>
      <dgm:spPr/>
      <dgm:t>
        <a:bodyPr/>
        <a:lstStyle/>
        <a:p>
          <a:endParaRPr lang="en-US"/>
        </a:p>
      </dgm:t>
    </dgm:pt>
    <dgm:pt modelId="{70AA342A-7C51-419C-A7E4-4C7345379358}">
      <dgm:prSet phldrT="[Text]" custT="1"/>
      <dgm:spPr>
        <a:solidFill>
          <a:schemeClr val="accent6">
            <a:lumMod val="50000"/>
          </a:schemeClr>
        </a:solidFill>
      </dgm:spPr>
      <dgm:t>
        <a:bodyPr tIns="0"/>
        <a:lstStyle/>
        <a:p>
          <a:pPr algn="ctr"/>
          <a:r>
            <a:rPr lang="en-US" sz="1600" b="1" cap="all" baseline="0" dirty="0"/>
            <a:t>Population Management </a:t>
          </a:r>
        </a:p>
      </dgm:t>
    </dgm:pt>
    <dgm:pt modelId="{56AF9547-5E1E-4AD8-83E1-7DD358311EED}" type="parTrans" cxnId="{6224E6C7-8ED7-4A83-9501-6225A9DC0ADC}">
      <dgm:prSet/>
      <dgm:spPr/>
      <dgm:t>
        <a:bodyPr/>
        <a:lstStyle/>
        <a:p>
          <a:endParaRPr lang="en-US"/>
        </a:p>
      </dgm:t>
    </dgm:pt>
    <dgm:pt modelId="{395E5E84-02A8-43E5-BA9B-DCBAEC5D6C09}" type="sibTrans" cxnId="{6224E6C7-8ED7-4A83-9501-6225A9DC0ADC}">
      <dgm:prSet/>
      <dgm:spPr/>
      <dgm:t>
        <a:bodyPr/>
        <a:lstStyle/>
        <a:p>
          <a:endParaRPr lang="en-US"/>
        </a:p>
      </dgm:t>
    </dgm:pt>
    <dgm:pt modelId="{4B3583E5-F365-4DA1-9064-FAEBB24ABA14}">
      <dgm:prSet phldrT="[Text]" custT="1"/>
      <dgm:spPr>
        <a:solidFill>
          <a:schemeClr val="accent3">
            <a:lumMod val="50000"/>
          </a:schemeClr>
        </a:solidFill>
      </dgm:spPr>
      <dgm:t>
        <a:bodyPr/>
        <a:lstStyle/>
        <a:p>
          <a:pPr algn="ctr"/>
          <a:r>
            <a:rPr lang="en-US" sz="1600" b="1" cap="all" baseline="0" dirty="0"/>
            <a:t>Daily Care Delivery</a:t>
          </a:r>
        </a:p>
      </dgm:t>
    </dgm:pt>
    <dgm:pt modelId="{0CF70DF7-19DB-48D8-8085-F3C5A9F9B367}" type="parTrans" cxnId="{67A29511-DBF9-4F84-90C4-3B30AFDC7838}">
      <dgm:prSet/>
      <dgm:spPr/>
      <dgm:t>
        <a:bodyPr/>
        <a:lstStyle/>
        <a:p>
          <a:endParaRPr lang="en-US"/>
        </a:p>
      </dgm:t>
    </dgm:pt>
    <dgm:pt modelId="{7698B02F-262E-4632-8D21-B1FC13A78D79}" type="sibTrans" cxnId="{67A29511-DBF9-4F84-90C4-3B30AFDC7838}">
      <dgm:prSet/>
      <dgm:spPr/>
      <dgm:t>
        <a:bodyPr/>
        <a:lstStyle/>
        <a:p>
          <a:endParaRPr lang="en-US"/>
        </a:p>
      </dgm:t>
    </dgm:pt>
    <dgm:pt modelId="{F8A7D175-6D56-401C-98F1-885150A1C906}">
      <dgm:prSet phldrT="[Text]" custT="1"/>
      <dgm:spPr>
        <a:solidFill>
          <a:schemeClr val="accent3">
            <a:lumMod val="50000"/>
          </a:schemeClr>
        </a:solidFill>
      </dgm:spPr>
      <dgm:t>
        <a:bodyPr/>
        <a:lstStyle/>
        <a:p>
          <a:pPr marL="527050" indent="-114300" algn="l">
            <a:tabLst/>
          </a:pPr>
          <a:r>
            <a:rPr lang="en-US" sz="1200" dirty="0"/>
            <a:t>Visit Planning</a:t>
          </a:r>
        </a:p>
      </dgm:t>
    </dgm:pt>
    <dgm:pt modelId="{C8201A30-C8EF-452E-90BE-76AD4CC5BAC8}" type="parTrans" cxnId="{D558B911-FAAB-417A-B6D5-DA34B1C0FE75}">
      <dgm:prSet/>
      <dgm:spPr/>
      <dgm:t>
        <a:bodyPr/>
        <a:lstStyle/>
        <a:p>
          <a:endParaRPr lang="en-US"/>
        </a:p>
      </dgm:t>
    </dgm:pt>
    <dgm:pt modelId="{0A632BE4-A58F-4F4F-9B4A-DB1E4F4C554D}" type="sibTrans" cxnId="{D558B911-FAAB-417A-B6D5-DA34B1C0FE75}">
      <dgm:prSet/>
      <dgm:spPr/>
      <dgm:t>
        <a:bodyPr/>
        <a:lstStyle/>
        <a:p>
          <a:endParaRPr lang="en-US"/>
        </a:p>
      </dgm:t>
    </dgm:pt>
    <dgm:pt modelId="{0270A985-A4D0-476F-98DA-0470A9EED498}">
      <dgm:prSet phldrT="[Text]" custT="1"/>
      <dgm:spPr>
        <a:solidFill>
          <a:schemeClr val="accent6">
            <a:lumMod val="50000"/>
          </a:schemeClr>
        </a:solidFill>
      </dgm:spPr>
      <dgm:t>
        <a:bodyPr tIns="0"/>
        <a:lstStyle/>
        <a:p>
          <a:pPr marL="527050" indent="-114300" algn="l">
            <a:tabLst/>
          </a:pPr>
          <a:r>
            <a:rPr lang="en-US" sz="1200" dirty="0"/>
            <a:t>Registries</a:t>
          </a:r>
        </a:p>
      </dgm:t>
    </dgm:pt>
    <dgm:pt modelId="{98DC4795-EF88-47FC-BB8A-99BEC235073B}" type="parTrans" cxnId="{DB5FA2CD-7044-464E-9746-FA78992E4787}">
      <dgm:prSet/>
      <dgm:spPr/>
      <dgm:t>
        <a:bodyPr/>
        <a:lstStyle/>
        <a:p>
          <a:endParaRPr lang="en-US"/>
        </a:p>
      </dgm:t>
    </dgm:pt>
    <dgm:pt modelId="{3D1FE432-15FB-43F5-A3C8-E4659DB887E0}" type="sibTrans" cxnId="{DB5FA2CD-7044-464E-9746-FA78992E4787}">
      <dgm:prSet/>
      <dgm:spPr/>
      <dgm:t>
        <a:bodyPr/>
        <a:lstStyle/>
        <a:p>
          <a:endParaRPr lang="en-US"/>
        </a:p>
      </dgm:t>
    </dgm:pt>
    <dgm:pt modelId="{F583B3DE-A08E-4D2A-A09D-BE20EED8D0C7}">
      <dgm:prSet phldrT="[Text]" custT="1"/>
      <dgm:spPr>
        <a:solidFill>
          <a:schemeClr val="accent6">
            <a:lumMod val="50000"/>
          </a:schemeClr>
        </a:solidFill>
      </dgm:spPr>
      <dgm:t>
        <a:bodyPr tIns="0"/>
        <a:lstStyle/>
        <a:p>
          <a:pPr marL="527050" indent="-114300" algn="l">
            <a:tabLst/>
          </a:pPr>
          <a:r>
            <a:rPr lang="en-US" sz="1200" dirty="0"/>
            <a:t>Referrals</a:t>
          </a:r>
        </a:p>
      </dgm:t>
    </dgm:pt>
    <dgm:pt modelId="{308013B8-CD8D-4D23-B863-6C1E68A34028}" type="parTrans" cxnId="{669F03B4-42FC-458B-9E46-A4944632EF7D}">
      <dgm:prSet/>
      <dgm:spPr/>
      <dgm:t>
        <a:bodyPr/>
        <a:lstStyle/>
        <a:p>
          <a:endParaRPr lang="en-US"/>
        </a:p>
      </dgm:t>
    </dgm:pt>
    <dgm:pt modelId="{2A94AD14-FE67-4AE1-A951-88E8382641E3}" type="sibTrans" cxnId="{669F03B4-42FC-458B-9E46-A4944632EF7D}">
      <dgm:prSet/>
      <dgm:spPr/>
      <dgm:t>
        <a:bodyPr/>
        <a:lstStyle/>
        <a:p>
          <a:endParaRPr lang="en-US"/>
        </a:p>
      </dgm:t>
    </dgm:pt>
    <dgm:pt modelId="{50F70408-8E66-4EA5-8118-2654F41E86CA}">
      <dgm:prSet phldrT="[Text]" custT="1"/>
      <dgm:spPr>
        <a:solidFill>
          <a:srgbClr val="800000"/>
        </a:solidFill>
      </dgm:spPr>
      <dgm:t>
        <a:bodyPr tIns="0"/>
        <a:lstStyle/>
        <a:p>
          <a:pPr marL="527050" indent="-114300" algn="l">
            <a:tabLst/>
          </a:pPr>
          <a:r>
            <a:rPr lang="en-US" sz="1200" dirty="0"/>
            <a:t>Dashboards</a:t>
          </a:r>
        </a:p>
      </dgm:t>
    </dgm:pt>
    <dgm:pt modelId="{59E1B8B0-7286-44B9-ADF3-82B0B23D3886}" type="parTrans" cxnId="{CD494642-ADDB-46FD-B549-7A3D61D83FB4}">
      <dgm:prSet/>
      <dgm:spPr/>
      <dgm:t>
        <a:bodyPr/>
        <a:lstStyle/>
        <a:p>
          <a:endParaRPr lang="en-US"/>
        </a:p>
      </dgm:t>
    </dgm:pt>
    <dgm:pt modelId="{CDEC94A2-4AFD-4CA0-8275-F68DA8E32187}" type="sibTrans" cxnId="{CD494642-ADDB-46FD-B549-7A3D61D83FB4}">
      <dgm:prSet/>
      <dgm:spPr/>
      <dgm:t>
        <a:bodyPr/>
        <a:lstStyle/>
        <a:p>
          <a:endParaRPr lang="en-US"/>
        </a:p>
      </dgm:t>
    </dgm:pt>
    <dgm:pt modelId="{F03BBDA1-6267-44B7-A7FA-39E0501C79A4}">
      <dgm:prSet phldrT="[Text]" custT="1"/>
      <dgm:spPr>
        <a:solidFill>
          <a:srgbClr val="800000"/>
        </a:solidFill>
      </dgm:spPr>
      <dgm:t>
        <a:bodyPr tIns="0"/>
        <a:lstStyle/>
        <a:p>
          <a:pPr marL="527050" indent="-114300" algn="l">
            <a:tabLst/>
          </a:pPr>
          <a:r>
            <a:rPr lang="en-US" sz="1200" dirty="0"/>
            <a:t>Measures</a:t>
          </a:r>
        </a:p>
      </dgm:t>
    </dgm:pt>
    <dgm:pt modelId="{2A9F516F-9CCF-4CE5-A6B1-FA71B7D57A4B}" type="parTrans" cxnId="{991B9CE4-5F7A-40F8-A295-F9CDA989F535}">
      <dgm:prSet/>
      <dgm:spPr/>
      <dgm:t>
        <a:bodyPr/>
        <a:lstStyle/>
        <a:p>
          <a:endParaRPr lang="en-US"/>
        </a:p>
      </dgm:t>
    </dgm:pt>
    <dgm:pt modelId="{94C58404-4A01-4CCD-BEFE-4F134047E67F}" type="sibTrans" cxnId="{991B9CE4-5F7A-40F8-A295-F9CDA989F535}">
      <dgm:prSet/>
      <dgm:spPr/>
      <dgm:t>
        <a:bodyPr/>
        <a:lstStyle/>
        <a:p>
          <a:endParaRPr lang="en-US"/>
        </a:p>
      </dgm:t>
    </dgm:pt>
    <dgm:pt modelId="{D2EA318F-EBF0-41C8-9AAA-9EA01F35071B}">
      <dgm:prSet phldrT="[Text]" custT="1"/>
      <dgm:spPr>
        <a:solidFill>
          <a:srgbClr val="800000"/>
        </a:solidFill>
      </dgm:spPr>
      <dgm:t>
        <a:bodyPr tIns="0"/>
        <a:lstStyle/>
        <a:p>
          <a:pPr marL="527050" indent="-114300" algn="l">
            <a:tabLst/>
          </a:pPr>
          <a:r>
            <a:rPr lang="en-US" sz="1200" dirty="0"/>
            <a:t>Reports</a:t>
          </a:r>
        </a:p>
      </dgm:t>
    </dgm:pt>
    <dgm:pt modelId="{6846429C-86C9-45B7-B005-FE4051E961DF}" type="parTrans" cxnId="{2328E343-1F84-432C-A5F5-5EB378BA084D}">
      <dgm:prSet/>
      <dgm:spPr/>
      <dgm:t>
        <a:bodyPr/>
        <a:lstStyle/>
        <a:p>
          <a:endParaRPr lang="en-US"/>
        </a:p>
      </dgm:t>
    </dgm:pt>
    <dgm:pt modelId="{1E2A5F08-DF7B-4671-8BC9-CEA27BEECF83}" type="sibTrans" cxnId="{2328E343-1F84-432C-A5F5-5EB378BA084D}">
      <dgm:prSet/>
      <dgm:spPr/>
      <dgm:t>
        <a:bodyPr/>
        <a:lstStyle/>
        <a:p>
          <a:endParaRPr lang="en-US"/>
        </a:p>
      </dgm:t>
    </dgm:pt>
    <dgm:pt modelId="{A5722BF7-846A-492D-BCCF-E7CF54275160}">
      <dgm:prSet phldrT="[Text]" custT="1"/>
      <dgm:spPr>
        <a:solidFill>
          <a:schemeClr val="accent6">
            <a:lumMod val="50000"/>
          </a:schemeClr>
        </a:solidFill>
      </dgm:spPr>
      <dgm:t>
        <a:bodyPr tIns="0"/>
        <a:lstStyle/>
        <a:p>
          <a:pPr marL="527050" indent="-114300" algn="l">
            <a:tabLst/>
          </a:pPr>
          <a:r>
            <a:rPr lang="en-US" sz="1200" dirty="0"/>
            <a:t>Patient Detail</a:t>
          </a:r>
        </a:p>
      </dgm:t>
    </dgm:pt>
    <dgm:pt modelId="{0B3EDD7A-DCF9-47E8-A2D8-CF6AB4DB4C43}" type="parTrans" cxnId="{B88DE969-B198-4361-9E66-40A01FB56FA7}">
      <dgm:prSet/>
      <dgm:spPr/>
      <dgm:t>
        <a:bodyPr/>
        <a:lstStyle/>
        <a:p>
          <a:endParaRPr lang="en-US"/>
        </a:p>
      </dgm:t>
    </dgm:pt>
    <dgm:pt modelId="{0AB7F77F-8FD4-4D3C-93EB-A7C0B6A7A2F6}" type="sibTrans" cxnId="{B88DE969-B198-4361-9E66-40A01FB56FA7}">
      <dgm:prSet/>
      <dgm:spPr/>
      <dgm:t>
        <a:bodyPr/>
        <a:lstStyle/>
        <a:p>
          <a:endParaRPr lang="en-US"/>
        </a:p>
      </dgm:t>
    </dgm:pt>
    <dgm:pt modelId="{3E7522FF-D22A-4CC9-A6BC-038BB58BB940}" type="pres">
      <dgm:prSet presAssocID="{A87116AA-4237-4181-AB8C-854943E04B2A}" presName="Name0" presStyleCnt="0">
        <dgm:presLayoutVars>
          <dgm:chMax val="7"/>
          <dgm:resizeHandles val="exact"/>
        </dgm:presLayoutVars>
      </dgm:prSet>
      <dgm:spPr/>
      <dgm:t>
        <a:bodyPr/>
        <a:lstStyle/>
        <a:p>
          <a:endParaRPr lang="en-US"/>
        </a:p>
      </dgm:t>
    </dgm:pt>
    <dgm:pt modelId="{E07578FB-C09B-4D73-B402-69CC8E7810D4}" type="pres">
      <dgm:prSet presAssocID="{A87116AA-4237-4181-AB8C-854943E04B2A}" presName="comp1" presStyleCnt="0"/>
      <dgm:spPr/>
    </dgm:pt>
    <dgm:pt modelId="{3DE1C83C-F3C3-48B2-A9D0-BA2470863565}" type="pres">
      <dgm:prSet presAssocID="{A87116AA-4237-4181-AB8C-854943E04B2A}" presName="circle1" presStyleLbl="node1" presStyleIdx="0" presStyleCnt="3" custScaleX="104225" custLinFactNeighborY="-880"/>
      <dgm:spPr/>
      <dgm:t>
        <a:bodyPr/>
        <a:lstStyle/>
        <a:p>
          <a:endParaRPr lang="en-US"/>
        </a:p>
      </dgm:t>
    </dgm:pt>
    <dgm:pt modelId="{E447B447-AC5B-44D2-91C2-081FC48602FF}" type="pres">
      <dgm:prSet presAssocID="{A87116AA-4237-4181-AB8C-854943E04B2A}" presName="c1text" presStyleLbl="node1" presStyleIdx="0" presStyleCnt="3">
        <dgm:presLayoutVars>
          <dgm:bulletEnabled val="1"/>
        </dgm:presLayoutVars>
      </dgm:prSet>
      <dgm:spPr/>
      <dgm:t>
        <a:bodyPr/>
        <a:lstStyle/>
        <a:p>
          <a:endParaRPr lang="en-US"/>
        </a:p>
      </dgm:t>
    </dgm:pt>
    <dgm:pt modelId="{23145FBF-9B46-4AA1-85E2-21A16401BBF8}" type="pres">
      <dgm:prSet presAssocID="{A87116AA-4237-4181-AB8C-854943E04B2A}" presName="comp2" presStyleCnt="0"/>
      <dgm:spPr/>
    </dgm:pt>
    <dgm:pt modelId="{1E6B4CBC-37F1-4EC6-89FC-09FE96D579A0}" type="pres">
      <dgm:prSet presAssocID="{A87116AA-4237-4181-AB8C-854943E04B2A}" presName="circle2" presStyleLbl="node1" presStyleIdx="1" presStyleCnt="3" custScaleX="103639" custScaleY="95305" custLinFactNeighborY="2348"/>
      <dgm:spPr/>
      <dgm:t>
        <a:bodyPr/>
        <a:lstStyle/>
        <a:p>
          <a:endParaRPr lang="en-US"/>
        </a:p>
      </dgm:t>
    </dgm:pt>
    <dgm:pt modelId="{EE404D22-DC3A-49B9-9A8B-F2AF5FA14BB9}" type="pres">
      <dgm:prSet presAssocID="{A87116AA-4237-4181-AB8C-854943E04B2A}" presName="c2text" presStyleLbl="node1" presStyleIdx="1" presStyleCnt="3">
        <dgm:presLayoutVars>
          <dgm:bulletEnabled val="1"/>
        </dgm:presLayoutVars>
      </dgm:prSet>
      <dgm:spPr/>
      <dgm:t>
        <a:bodyPr/>
        <a:lstStyle/>
        <a:p>
          <a:endParaRPr lang="en-US"/>
        </a:p>
      </dgm:t>
    </dgm:pt>
    <dgm:pt modelId="{64C3E21C-127E-4C87-872B-251764D8615B}" type="pres">
      <dgm:prSet presAssocID="{A87116AA-4237-4181-AB8C-854943E04B2A}" presName="comp3" presStyleCnt="0"/>
      <dgm:spPr/>
    </dgm:pt>
    <dgm:pt modelId="{16871106-D304-4FA5-9E88-DA51C3D7A0BB}" type="pres">
      <dgm:prSet presAssocID="{A87116AA-4237-4181-AB8C-854943E04B2A}" presName="circle3" presStyleLbl="node1" presStyleIdx="2" presStyleCnt="3" custScaleX="98549" custScaleY="92693" custLinFactNeighborY="3654"/>
      <dgm:spPr/>
      <dgm:t>
        <a:bodyPr/>
        <a:lstStyle/>
        <a:p>
          <a:endParaRPr lang="en-US"/>
        </a:p>
      </dgm:t>
    </dgm:pt>
    <dgm:pt modelId="{C4138988-6E8E-473A-8442-A6E695079AA6}" type="pres">
      <dgm:prSet presAssocID="{A87116AA-4237-4181-AB8C-854943E04B2A}" presName="c3text" presStyleLbl="node1" presStyleIdx="2" presStyleCnt="3">
        <dgm:presLayoutVars>
          <dgm:bulletEnabled val="1"/>
        </dgm:presLayoutVars>
      </dgm:prSet>
      <dgm:spPr/>
      <dgm:t>
        <a:bodyPr/>
        <a:lstStyle/>
        <a:p>
          <a:endParaRPr lang="en-US"/>
        </a:p>
      </dgm:t>
    </dgm:pt>
  </dgm:ptLst>
  <dgm:cxnLst>
    <dgm:cxn modelId="{60C896B7-13BC-8A47-A3A5-1EE692486500}" type="presOf" srcId="{0270A985-A4D0-476F-98DA-0470A9EED498}" destId="{EE404D22-DC3A-49B9-9A8B-F2AF5FA14BB9}" srcOrd="1" destOrd="1" presId="urn:microsoft.com/office/officeart/2005/8/layout/venn2"/>
    <dgm:cxn modelId="{C889BDB9-5912-F543-B4B9-79EB1BBC52B6}" type="presOf" srcId="{A5722BF7-846A-492D-BCCF-E7CF54275160}" destId="{EE404D22-DC3A-49B9-9A8B-F2AF5FA14BB9}" srcOrd="1" destOrd="2" presId="urn:microsoft.com/office/officeart/2005/8/layout/venn2"/>
    <dgm:cxn modelId="{6224E6C7-8ED7-4A83-9501-6225A9DC0ADC}" srcId="{A87116AA-4237-4181-AB8C-854943E04B2A}" destId="{70AA342A-7C51-419C-A7E4-4C7345379358}" srcOrd="1" destOrd="0" parTransId="{56AF9547-5E1E-4AD8-83E1-7DD358311EED}" sibTransId="{395E5E84-02A8-43E5-BA9B-DCBAEC5D6C09}"/>
    <dgm:cxn modelId="{DE338C31-B09F-7F46-9714-6C944AE611D3}" type="presOf" srcId="{F583B3DE-A08E-4D2A-A09D-BE20EED8D0C7}" destId="{EE404D22-DC3A-49B9-9A8B-F2AF5FA14BB9}" srcOrd="1" destOrd="3" presId="urn:microsoft.com/office/officeart/2005/8/layout/venn2"/>
    <dgm:cxn modelId="{991B9CE4-5F7A-40F8-A295-F9CDA989F535}" srcId="{818C9A2D-09A3-46B6-AD44-4D4F83610CAC}" destId="{F03BBDA1-6267-44B7-A7FA-39E0501C79A4}" srcOrd="2" destOrd="0" parTransId="{2A9F516F-9CCF-4CE5-A6B1-FA71B7D57A4B}" sibTransId="{94C58404-4A01-4CCD-BEFE-4F134047E67F}"/>
    <dgm:cxn modelId="{2328E343-1F84-432C-A5F5-5EB378BA084D}" srcId="{818C9A2D-09A3-46B6-AD44-4D4F83610CAC}" destId="{D2EA318F-EBF0-41C8-9AAA-9EA01F35071B}" srcOrd="1" destOrd="0" parTransId="{6846429C-86C9-45B7-B005-FE4051E961DF}" sibTransId="{1E2A5F08-DF7B-4671-8BC9-CEA27BEECF83}"/>
    <dgm:cxn modelId="{C690BD13-C0FF-4251-97E9-E30E6532A273}" srcId="{A87116AA-4237-4181-AB8C-854943E04B2A}" destId="{818C9A2D-09A3-46B6-AD44-4D4F83610CAC}" srcOrd="0" destOrd="0" parTransId="{48ED5694-B5FF-4CC4-9C37-25D348FD827F}" sibTransId="{5194B635-7942-4250-8569-4C485BD22DA7}"/>
    <dgm:cxn modelId="{1406CD29-75BA-4A40-AB53-10E58B5C283D}" type="presOf" srcId="{F03BBDA1-6267-44B7-A7FA-39E0501C79A4}" destId="{E447B447-AC5B-44D2-91C2-081FC48602FF}" srcOrd="1" destOrd="3" presId="urn:microsoft.com/office/officeart/2005/8/layout/venn2"/>
    <dgm:cxn modelId="{DB5FA2CD-7044-464E-9746-FA78992E4787}" srcId="{70AA342A-7C51-419C-A7E4-4C7345379358}" destId="{0270A985-A4D0-476F-98DA-0470A9EED498}" srcOrd="0" destOrd="0" parTransId="{98DC4795-EF88-47FC-BB8A-99BEC235073B}" sibTransId="{3D1FE432-15FB-43F5-A3C8-E4659DB887E0}"/>
    <dgm:cxn modelId="{D558B911-FAAB-417A-B6D5-DA34B1C0FE75}" srcId="{4B3583E5-F365-4DA1-9064-FAEBB24ABA14}" destId="{F8A7D175-6D56-401C-98F1-885150A1C906}" srcOrd="0" destOrd="0" parTransId="{C8201A30-C8EF-452E-90BE-76AD4CC5BAC8}" sibTransId="{0A632BE4-A58F-4F4F-9B4A-DB1E4F4C554D}"/>
    <dgm:cxn modelId="{67A29511-DBF9-4F84-90C4-3B30AFDC7838}" srcId="{A87116AA-4237-4181-AB8C-854943E04B2A}" destId="{4B3583E5-F365-4DA1-9064-FAEBB24ABA14}" srcOrd="2" destOrd="0" parTransId="{0CF70DF7-19DB-48D8-8085-F3C5A9F9B367}" sibTransId="{7698B02F-262E-4632-8D21-B1FC13A78D79}"/>
    <dgm:cxn modelId="{5E069DC8-17A6-D04C-AE16-8DC9D34A3B69}" type="presOf" srcId="{50F70408-8E66-4EA5-8118-2654F41E86CA}" destId="{E447B447-AC5B-44D2-91C2-081FC48602FF}" srcOrd="1" destOrd="1" presId="urn:microsoft.com/office/officeart/2005/8/layout/venn2"/>
    <dgm:cxn modelId="{52926956-E141-6749-BADF-C712606B622B}" type="presOf" srcId="{F583B3DE-A08E-4D2A-A09D-BE20EED8D0C7}" destId="{1E6B4CBC-37F1-4EC6-89FC-09FE96D579A0}" srcOrd="0" destOrd="3" presId="urn:microsoft.com/office/officeart/2005/8/layout/venn2"/>
    <dgm:cxn modelId="{426DA7E7-9394-8345-8965-7DD4272A8AEA}" type="presOf" srcId="{818C9A2D-09A3-46B6-AD44-4D4F83610CAC}" destId="{E447B447-AC5B-44D2-91C2-081FC48602FF}" srcOrd="1" destOrd="0" presId="urn:microsoft.com/office/officeart/2005/8/layout/venn2"/>
    <dgm:cxn modelId="{B88DE969-B198-4361-9E66-40A01FB56FA7}" srcId="{70AA342A-7C51-419C-A7E4-4C7345379358}" destId="{A5722BF7-846A-492D-BCCF-E7CF54275160}" srcOrd="1" destOrd="0" parTransId="{0B3EDD7A-DCF9-47E8-A2D8-CF6AB4DB4C43}" sibTransId="{0AB7F77F-8FD4-4D3C-93EB-A7C0B6A7A2F6}"/>
    <dgm:cxn modelId="{D5822522-8F8E-2649-AD1F-62167437947C}" type="presOf" srcId="{50F70408-8E66-4EA5-8118-2654F41E86CA}" destId="{3DE1C83C-F3C3-48B2-A9D0-BA2470863565}" srcOrd="0" destOrd="1" presId="urn:microsoft.com/office/officeart/2005/8/layout/venn2"/>
    <dgm:cxn modelId="{DE134B9D-0DC1-114E-8277-4F58677424F7}" type="presOf" srcId="{D2EA318F-EBF0-41C8-9AAA-9EA01F35071B}" destId="{E447B447-AC5B-44D2-91C2-081FC48602FF}" srcOrd="1" destOrd="2" presId="urn:microsoft.com/office/officeart/2005/8/layout/venn2"/>
    <dgm:cxn modelId="{7CEFC2C2-B1E1-7F47-93D9-B403B8369120}" type="presOf" srcId="{4B3583E5-F365-4DA1-9064-FAEBB24ABA14}" destId="{16871106-D304-4FA5-9E88-DA51C3D7A0BB}" srcOrd="0" destOrd="0" presId="urn:microsoft.com/office/officeart/2005/8/layout/venn2"/>
    <dgm:cxn modelId="{F18E7449-3934-524C-9CB5-B9D3D34B26F5}" type="presOf" srcId="{818C9A2D-09A3-46B6-AD44-4D4F83610CAC}" destId="{3DE1C83C-F3C3-48B2-A9D0-BA2470863565}" srcOrd="0" destOrd="0" presId="urn:microsoft.com/office/officeart/2005/8/layout/venn2"/>
    <dgm:cxn modelId="{FD857F62-24CA-2140-A002-C32941D8CE58}" type="presOf" srcId="{4B3583E5-F365-4DA1-9064-FAEBB24ABA14}" destId="{C4138988-6E8E-473A-8442-A6E695079AA6}" srcOrd="1" destOrd="0" presId="urn:microsoft.com/office/officeart/2005/8/layout/venn2"/>
    <dgm:cxn modelId="{714071D8-7FD6-6A45-BA50-A5EA3EBEFBF8}" type="presOf" srcId="{F8A7D175-6D56-401C-98F1-885150A1C906}" destId="{C4138988-6E8E-473A-8442-A6E695079AA6}" srcOrd="1" destOrd="1" presId="urn:microsoft.com/office/officeart/2005/8/layout/venn2"/>
    <dgm:cxn modelId="{D4836A52-DE80-E349-8294-DB58C757336D}" type="presOf" srcId="{A5722BF7-846A-492D-BCCF-E7CF54275160}" destId="{1E6B4CBC-37F1-4EC6-89FC-09FE96D579A0}" srcOrd="0" destOrd="2" presId="urn:microsoft.com/office/officeart/2005/8/layout/venn2"/>
    <dgm:cxn modelId="{6CD282BC-B565-F244-AC4A-24E6B7134CD8}" type="presOf" srcId="{D2EA318F-EBF0-41C8-9AAA-9EA01F35071B}" destId="{3DE1C83C-F3C3-48B2-A9D0-BA2470863565}" srcOrd="0" destOrd="2" presId="urn:microsoft.com/office/officeart/2005/8/layout/venn2"/>
    <dgm:cxn modelId="{218FC7FC-1241-5545-83B4-FE4FF1E2B4D8}" type="presOf" srcId="{0270A985-A4D0-476F-98DA-0470A9EED498}" destId="{1E6B4CBC-37F1-4EC6-89FC-09FE96D579A0}" srcOrd="0" destOrd="1" presId="urn:microsoft.com/office/officeart/2005/8/layout/venn2"/>
    <dgm:cxn modelId="{4E3B25C3-B4C5-4445-A11F-AD08E532441A}" type="presOf" srcId="{70AA342A-7C51-419C-A7E4-4C7345379358}" destId="{EE404D22-DC3A-49B9-9A8B-F2AF5FA14BB9}" srcOrd="1" destOrd="0" presId="urn:microsoft.com/office/officeart/2005/8/layout/venn2"/>
    <dgm:cxn modelId="{DB65B71D-8B86-0F4A-BB13-3947A34B958E}" type="presOf" srcId="{70AA342A-7C51-419C-A7E4-4C7345379358}" destId="{1E6B4CBC-37F1-4EC6-89FC-09FE96D579A0}" srcOrd="0" destOrd="0" presId="urn:microsoft.com/office/officeart/2005/8/layout/venn2"/>
    <dgm:cxn modelId="{669F03B4-42FC-458B-9E46-A4944632EF7D}" srcId="{70AA342A-7C51-419C-A7E4-4C7345379358}" destId="{F583B3DE-A08E-4D2A-A09D-BE20EED8D0C7}" srcOrd="2" destOrd="0" parTransId="{308013B8-CD8D-4D23-B863-6C1E68A34028}" sibTransId="{2A94AD14-FE67-4AE1-A951-88E8382641E3}"/>
    <dgm:cxn modelId="{2D8E9E3B-5C79-DD4E-87D5-35821883CD0A}" type="presOf" srcId="{A87116AA-4237-4181-AB8C-854943E04B2A}" destId="{3E7522FF-D22A-4CC9-A6BC-038BB58BB940}" srcOrd="0" destOrd="0" presId="urn:microsoft.com/office/officeart/2005/8/layout/venn2"/>
    <dgm:cxn modelId="{3A41DBCF-D78F-B549-9147-6A5BB195F099}" type="presOf" srcId="{F03BBDA1-6267-44B7-A7FA-39E0501C79A4}" destId="{3DE1C83C-F3C3-48B2-A9D0-BA2470863565}" srcOrd="0" destOrd="3" presId="urn:microsoft.com/office/officeart/2005/8/layout/venn2"/>
    <dgm:cxn modelId="{EAABCEDD-A3FC-3944-8D19-758C0CEFCD6A}" type="presOf" srcId="{F8A7D175-6D56-401C-98F1-885150A1C906}" destId="{16871106-D304-4FA5-9E88-DA51C3D7A0BB}" srcOrd="0" destOrd="1" presId="urn:microsoft.com/office/officeart/2005/8/layout/venn2"/>
    <dgm:cxn modelId="{CD494642-ADDB-46FD-B549-7A3D61D83FB4}" srcId="{818C9A2D-09A3-46B6-AD44-4D4F83610CAC}" destId="{50F70408-8E66-4EA5-8118-2654F41E86CA}" srcOrd="0" destOrd="0" parTransId="{59E1B8B0-7286-44B9-ADF3-82B0B23D3886}" sibTransId="{CDEC94A2-4AFD-4CA0-8275-F68DA8E32187}"/>
    <dgm:cxn modelId="{3ED0EAB9-E62C-5E44-8FA4-A60009C4504B}" type="presParOf" srcId="{3E7522FF-D22A-4CC9-A6BC-038BB58BB940}" destId="{E07578FB-C09B-4D73-B402-69CC8E7810D4}" srcOrd="0" destOrd="0" presId="urn:microsoft.com/office/officeart/2005/8/layout/venn2"/>
    <dgm:cxn modelId="{73204FE7-8AE4-734D-ABBD-C78C0C40F057}" type="presParOf" srcId="{E07578FB-C09B-4D73-B402-69CC8E7810D4}" destId="{3DE1C83C-F3C3-48B2-A9D0-BA2470863565}" srcOrd="0" destOrd="0" presId="urn:microsoft.com/office/officeart/2005/8/layout/venn2"/>
    <dgm:cxn modelId="{2407C4F4-1F41-4D47-ADC4-215AB8759ED4}" type="presParOf" srcId="{E07578FB-C09B-4D73-B402-69CC8E7810D4}" destId="{E447B447-AC5B-44D2-91C2-081FC48602FF}" srcOrd="1" destOrd="0" presId="urn:microsoft.com/office/officeart/2005/8/layout/venn2"/>
    <dgm:cxn modelId="{5DA43B8B-BD13-054E-8CEB-F842A7538B37}" type="presParOf" srcId="{3E7522FF-D22A-4CC9-A6BC-038BB58BB940}" destId="{23145FBF-9B46-4AA1-85E2-21A16401BBF8}" srcOrd="1" destOrd="0" presId="urn:microsoft.com/office/officeart/2005/8/layout/venn2"/>
    <dgm:cxn modelId="{1BBBEC49-3BA5-8A49-935F-C1E0E2EDA6A5}" type="presParOf" srcId="{23145FBF-9B46-4AA1-85E2-21A16401BBF8}" destId="{1E6B4CBC-37F1-4EC6-89FC-09FE96D579A0}" srcOrd="0" destOrd="0" presId="urn:microsoft.com/office/officeart/2005/8/layout/venn2"/>
    <dgm:cxn modelId="{022D41F5-94DA-9546-BB97-CB32E9D7E12C}" type="presParOf" srcId="{23145FBF-9B46-4AA1-85E2-21A16401BBF8}" destId="{EE404D22-DC3A-49B9-9A8B-F2AF5FA14BB9}" srcOrd="1" destOrd="0" presId="urn:microsoft.com/office/officeart/2005/8/layout/venn2"/>
    <dgm:cxn modelId="{8000697E-2433-1F46-A7E1-700F4B41671E}" type="presParOf" srcId="{3E7522FF-D22A-4CC9-A6BC-038BB58BB940}" destId="{64C3E21C-127E-4C87-872B-251764D8615B}" srcOrd="2" destOrd="0" presId="urn:microsoft.com/office/officeart/2005/8/layout/venn2"/>
    <dgm:cxn modelId="{C75442B6-DACD-F448-B410-156F9113002C}" type="presParOf" srcId="{64C3E21C-127E-4C87-872B-251764D8615B}" destId="{16871106-D304-4FA5-9E88-DA51C3D7A0BB}" srcOrd="0" destOrd="0" presId="urn:microsoft.com/office/officeart/2005/8/layout/venn2"/>
    <dgm:cxn modelId="{5F01B7CF-9D9F-B045-AA1A-B7F8789FE96E}" type="presParOf" srcId="{64C3E21C-127E-4C87-872B-251764D8615B}" destId="{C4138988-6E8E-473A-8442-A6E695079AA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4EE2BE1-848A-495D-AB30-2B56636612FE}" type="datetimeFigureOut">
              <a:rPr lang="en-US" altLang="en-US"/>
              <a:pPr>
                <a:defRPr/>
              </a:pPr>
              <a:t>2/13/2017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0A767E-118E-45BB-B6DE-0D3E950A0B52}" type="slidenum">
              <a:rPr lang="en-US" altLang="en-US"/>
              <a:pPr>
                <a:defRPr/>
              </a:pPr>
              <a:t>‹#›</a:t>
            </a:fld>
            <a:endParaRPr lang="en-US" altLang="en-US"/>
          </a:p>
        </p:txBody>
      </p:sp>
    </p:spTree>
    <p:extLst>
      <p:ext uri="{BB962C8B-B14F-4D97-AF65-F5344CB8AC3E}">
        <p14:creationId xmlns:p14="http://schemas.microsoft.com/office/powerpoint/2010/main" val="2972757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8D945-BC22-408F-BB49-B2320C86FF29}" type="slidenum">
              <a:rPr lang="en-US" smtClean="0"/>
              <a:pPr/>
              <a:t>1</a:t>
            </a:fld>
            <a:endParaRPr lang="en-US" dirty="0"/>
          </a:p>
        </p:txBody>
      </p:sp>
    </p:spTree>
    <p:extLst>
      <p:ext uri="{BB962C8B-B14F-4D97-AF65-F5344CB8AC3E}">
        <p14:creationId xmlns:p14="http://schemas.microsoft.com/office/powerpoint/2010/main" val="284461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charset="0"/>
              </a:rPr>
              <a:t>Prediabetes/Metabolic Syndrome/Abnormal Glucose</a:t>
            </a:r>
            <a:endParaRPr lang="en-US" dirty="0"/>
          </a:p>
        </p:txBody>
      </p:sp>
      <p:sp>
        <p:nvSpPr>
          <p:cNvPr id="4" name="Slide Number Placeholder 3"/>
          <p:cNvSpPr>
            <a:spLocks noGrp="1"/>
          </p:cNvSpPr>
          <p:nvPr>
            <p:ph type="sldNum" sz="quarter" idx="10"/>
          </p:nvPr>
        </p:nvSpPr>
        <p:spPr/>
        <p:txBody>
          <a:bodyPr/>
          <a:lstStyle/>
          <a:p>
            <a:fld id="{F868D945-BC22-408F-BB49-B2320C86FF29}" type="slidenum">
              <a:rPr lang="en-US" smtClean="0"/>
              <a:pPr/>
              <a:t>41</a:t>
            </a:fld>
            <a:endParaRPr lang="en-US" dirty="0"/>
          </a:p>
        </p:txBody>
      </p:sp>
    </p:spTree>
    <p:extLst>
      <p:ext uri="{BB962C8B-B14F-4D97-AF65-F5344CB8AC3E}">
        <p14:creationId xmlns:p14="http://schemas.microsoft.com/office/powerpoint/2010/main" val="93552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0A767E-118E-45BB-B6DE-0D3E950A0B52}" type="slidenum">
              <a:rPr lang="en-US" altLang="en-US" smtClean="0"/>
              <a:pPr>
                <a:defRPr/>
              </a:pPr>
              <a:t>45</a:t>
            </a:fld>
            <a:endParaRPr lang="en-US" altLang="en-US" dirty="0"/>
          </a:p>
        </p:txBody>
      </p:sp>
    </p:spTree>
    <p:extLst>
      <p:ext uri="{BB962C8B-B14F-4D97-AF65-F5344CB8AC3E}">
        <p14:creationId xmlns:p14="http://schemas.microsoft.com/office/powerpoint/2010/main" val="113743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0A767E-118E-45BB-B6DE-0D3E950A0B52}" type="slidenum">
              <a:rPr lang="en-US" altLang="en-US" smtClean="0"/>
              <a:pPr>
                <a:defRPr/>
              </a:pPr>
              <a:t>52</a:t>
            </a:fld>
            <a:endParaRPr lang="en-US" altLang="en-US" dirty="0"/>
          </a:p>
        </p:txBody>
      </p:sp>
    </p:spTree>
    <p:extLst>
      <p:ext uri="{BB962C8B-B14F-4D97-AF65-F5344CB8AC3E}">
        <p14:creationId xmlns:p14="http://schemas.microsoft.com/office/powerpoint/2010/main" val="163225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CHCANYS sees this as important</a:t>
            </a:r>
            <a:r>
              <a:rPr lang="en-US" baseline="0" dirty="0"/>
              <a:t> and so does your center</a:t>
            </a:r>
            <a:endParaRPr lang="en-US" dirty="0"/>
          </a:p>
        </p:txBody>
      </p:sp>
      <p:sp>
        <p:nvSpPr>
          <p:cNvPr id="4" name="Slide Number Placeholder 3"/>
          <p:cNvSpPr>
            <a:spLocks noGrp="1"/>
          </p:cNvSpPr>
          <p:nvPr>
            <p:ph type="sldNum" sz="quarter" idx="10"/>
          </p:nvPr>
        </p:nvSpPr>
        <p:spPr/>
        <p:txBody>
          <a:bodyPr/>
          <a:lstStyle/>
          <a:p>
            <a:pPr>
              <a:defRPr/>
            </a:pPr>
            <a:fld id="{510A767E-118E-45BB-B6DE-0D3E950A0B52}" type="slidenum">
              <a:rPr lang="en-US" altLang="en-US" smtClean="0"/>
              <a:pPr>
                <a:defRPr/>
              </a:pPr>
              <a:t>53</a:t>
            </a:fld>
            <a:endParaRPr lang="en-US" altLang="en-US" dirty="0"/>
          </a:p>
        </p:txBody>
      </p:sp>
    </p:spTree>
    <p:extLst>
      <p:ext uri="{BB962C8B-B14F-4D97-AF65-F5344CB8AC3E}">
        <p14:creationId xmlns:p14="http://schemas.microsoft.com/office/powerpoint/2010/main" val="79698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factors</a:t>
            </a:r>
            <a:endParaRPr lang="en-US" dirty="0"/>
          </a:p>
        </p:txBody>
      </p:sp>
      <p:sp>
        <p:nvSpPr>
          <p:cNvPr id="4" name="Slide Number Placeholder 3"/>
          <p:cNvSpPr>
            <a:spLocks noGrp="1"/>
          </p:cNvSpPr>
          <p:nvPr>
            <p:ph type="sldNum" sz="quarter" idx="10"/>
          </p:nvPr>
        </p:nvSpPr>
        <p:spPr/>
        <p:txBody>
          <a:bodyPr/>
          <a:lstStyle/>
          <a:p>
            <a:pPr>
              <a:defRPr/>
            </a:pPr>
            <a:fld id="{510A767E-118E-45BB-B6DE-0D3E950A0B52}" type="slidenum">
              <a:rPr lang="en-US" altLang="en-US" smtClean="0"/>
              <a:pPr>
                <a:defRPr/>
              </a:pPr>
              <a:t>3</a:t>
            </a:fld>
            <a:endParaRPr lang="en-US" altLang="en-US" dirty="0"/>
          </a:p>
        </p:txBody>
      </p:sp>
    </p:spTree>
    <p:extLst>
      <p:ext uri="{BB962C8B-B14F-4D97-AF65-F5344CB8AC3E}">
        <p14:creationId xmlns:p14="http://schemas.microsoft.com/office/powerpoint/2010/main" val="118931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D2213B-393B-4AE5-B493-601E98E5F8AD}" type="slidenum">
              <a:rPr lang="en-US" altLang="en-US" smtClean="0">
                <a:solidFill>
                  <a:srgbClr val="000000"/>
                </a:solidFill>
              </a:rPr>
              <a:pPr>
                <a:spcBef>
                  <a:spcPct val="0"/>
                </a:spcBef>
              </a:pPr>
              <a:t>6</a:t>
            </a:fld>
            <a:endParaRPr lang="en-US" altLang="en-US" dirty="0">
              <a:solidFill>
                <a:srgbClr val="000000"/>
              </a:solidFill>
            </a:endParaRPr>
          </a:p>
        </p:txBody>
      </p:sp>
    </p:spTree>
    <p:extLst>
      <p:ext uri="{BB962C8B-B14F-4D97-AF65-F5344CB8AC3E}">
        <p14:creationId xmlns:p14="http://schemas.microsoft.com/office/powerpoint/2010/main" val="40846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865188">
              <a:spcBef>
                <a:spcPct val="0"/>
              </a:spcBef>
            </a:pPr>
            <a:r>
              <a:rPr lang="en-US" altLang="en-US" dirty="0"/>
              <a:t>Heather</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3950" indent="-222250">
              <a:spcBef>
                <a:spcPct val="30000"/>
              </a:spcBef>
              <a:defRPr sz="1200">
                <a:solidFill>
                  <a:schemeClr val="tx1"/>
                </a:solidFill>
                <a:latin typeface="Calibri" panose="020F0502020204030204" pitchFamily="34" charset="0"/>
              </a:defRPr>
            </a:lvl3pPr>
            <a:lvl4pPr marL="1573213" indent="-222250">
              <a:spcBef>
                <a:spcPct val="30000"/>
              </a:spcBef>
              <a:defRPr sz="1200">
                <a:solidFill>
                  <a:schemeClr val="tx1"/>
                </a:solidFill>
                <a:latin typeface="Calibri" panose="020F0502020204030204" pitchFamily="34" charset="0"/>
              </a:defRPr>
            </a:lvl4pPr>
            <a:lvl5pPr marL="2024063" indent="-222250">
              <a:spcBef>
                <a:spcPct val="30000"/>
              </a:spcBef>
              <a:defRPr sz="1200">
                <a:solidFill>
                  <a:schemeClr val="tx1"/>
                </a:solidFill>
                <a:latin typeface="Calibri" panose="020F0502020204030204" pitchFamily="34" charset="0"/>
              </a:defRPr>
            </a:lvl5pPr>
            <a:lvl6pPr marL="2481263" indent="-222250" eaLnBrk="0" fontAlgn="base" hangingPunct="0">
              <a:spcBef>
                <a:spcPct val="30000"/>
              </a:spcBef>
              <a:spcAft>
                <a:spcPct val="0"/>
              </a:spcAft>
              <a:defRPr sz="1200">
                <a:solidFill>
                  <a:schemeClr val="tx1"/>
                </a:solidFill>
                <a:latin typeface="Calibri" panose="020F0502020204030204" pitchFamily="34" charset="0"/>
              </a:defRPr>
            </a:lvl6pPr>
            <a:lvl7pPr marL="2938463" indent="-222250" eaLnBrk="0" fontAlgn="base" hangingPunct="0">
              <a:spcBef>
                <a:spcPct val="30000"/>
              </a:spcBef>
              <a:spcAft>
                <a:spcPct val="0"/>
              </a:spcAft>
              <a:defRPr sz="1200">
                <a:solidFill>
                  <a:schemeClr val="tx1"/>
                </a:solidFill>
                <a:latin typeface="Calibri" panose="020F0502020204030204" pitchFamily="34" charset="0"/>
              </a:defRPr>
            </a:lvl7pPr>
            <a:lvl8pPr marL="3395663" indent="-222250" eaLnBrk="0" fontAlgn="base" hangingPunct="0">
              <a:spcBef>
                <a:spcPct val="30000"/>
              </a:spcBef>
              <a:spcAft>
                <a:spcPct val="0"/>
              </a:spcAft>
              <a:defRPr sz="1200">
                <a:solidFill>
                  <a:schemeClr val="tx1"/>
                </a:solidFill>
                <a:latin typeface="Calibri" panose="020F0502020204030204" pitchFamily="34" charset="0"/>
              </a:defRPr>
            </a:lvl8pPr>
            <a:lvl9pPr marL="3852863" indent="-2222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4DC4BE-14E3-450E-90C8-A46D839B50DE}" type="slidenum">
              <a:rPr lang="en-US" altLang="en-US" smtClean="0">
                <a:solidFill>
                  <a:srgbClr val="000000"/>
                </a:solidFill>
                <a:ea typeface="MS PGothic" panose="020B0600070205080204" pitchFamily="34" charset="-128"/>
              </a:rPr>
              <a:pPr>
                <a:spcBef>
                  <a:spcPct val="0"/>
                </a:spcBef>
              </a:pPr>
              <a:t>7</a:t>
            </a:fld>
            <a:endParaRPr lang="en-US" alt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3111865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a:t>
            </a:r>
            <a:r>
              <a:rPr lang="en-US" baseline="0" dirty="0"/>
              <a:t> – quick administrative tips e.g., add users, alerts, modify privileges</a:t>
            </a:r>
            <a:endParaRPr lang="en-US" dirty="0"/>
          </a:p>
        </p:txBody>
      </p:sp>
      <p:sp>
        <p:nvSpPr>
          <p:cNvPr id="4" name="Slide Number Placeholder 3"/>
          <p:cNvSpPr>
            <a:spLocks noGrp="1"/>
          </p:cNvSpPr>
          <p:nvPr>
            <p:ph type="sldNum" sz="quarter" idx="10"/>
          </p:nvPr>
        </p:nvSpPr>
        <p:spPr/>
        <p:txBody>
          <a:bodyPr/>
          <a:lstStyle/>
          <a:p>
            <a:pPr>
              <a:defRPr/>
            </a:pPr>
            <a:fld id="{510A767E-118E-45BB-B6DE-0D3E950A0B52}" type="slidenum">
              <a:rPr lang="en-US" altLang="en-US" smtClean="0"/>
              <a:pPr>
                <a:defRPr/>
              </a:pPr>
              <a:t>13</a:t>
            </a:fld>
            <a:endParaRPr lang="en-US" altLang="en-US" dirty="0"/>
          </a:p>
        </p:txBody>
      </p:sp>
    </p:spTree>
    <p:extLst>
      <p:ext uri="{BB962C8B-B14F-4D97-AF65-F5344CB8AC3E}">
        <p14:creationId xmlns:p14="http://schemas.microsoft.com/office/powerpoint/2010/main" val="99073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Expect the report to take a bit longer to run if running the report for longer periods or your whole center</a:t>
            </a:r>
          </a:p>
          <a:p>
            <a:pPr lvl="0"/>
            <a:endParaRPr lang="en-US" sz="2000" dirty="0"/>
          </a:p>
        </p:txBody>
      </p:sp>
      <p:sp>
        <p:nvSpPr>
          <p:cNvPr id="4" name="Slide Number Placeholder 3"/>
          <p:cNvSpPr>
            <a:spLocks noGrp="1"/>
          </p:cNvSpPr>
          <p:nvPr>
            <p:ph type="sldNum" sz="quarter" idx="10"/>
          </p:nvPr>
        </p:nvSpPr>
        <p:spPr/>
        <p:txBody>
          <a:bodyPr/>
          <a:lstStyle/>
          <a:p>
            <a:fld id="{65196AFC-971E-E04C-8F69-A56C4F8D05B7}" type="slidenum">
              <a:rPr lang="en-US" smtClean="0"/>
              <a:t>28</a:t>
            </a:fld>
            <a:endParaRPr lang="en-US" dirty="0"/>
          </a:p>
        </p:txBody>
      </p:sp>
    </p:spTree>
    <p:extLst>
      <p:ext uri="{BB962C8B-B14F-4D97-AF65-F5344CB8AC3E}">
        <p14:creationId xmlns:p14="http://schemas.microsoft.com/office/powerpoint/2010/main" val="297200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filtering</a:t>
            </a:r>
            <a:r>
              <a:rPr lang="en-US" baseline="0" dirty="0"/>
              <a:t> etc.</a:t>
            </a:r>
            <a:endParaRPr lang="en-US" dirty="0"/>
          </a:p>
        </p:txBody>
      </p:sp>
      <p:sp>
        <p:nvSpPr>
          <p:cNvPr id="4" name="Slide Number Placeholder 3"/>
          <p:cNvSpPr>
            <a:spLocks noGrp="1"/>
          </p:cNvSpPr>
          <p:nvPr>
            <p:ph type="sldNum" sz="quarter" idx="10"/>
          </p:nvPr>
        </p:nvSpPr>
        <p:spPr/>
        <p:txBody>
          <a:bodyPr/>
          <a:lstStyle/>
          <a:p>
            <a:pPr>
              <a:defRPr/>
            </a:pPr>
            <a:fld id="{510A767E-118E-45BB-B6DE-0D3E950A0B52}" type="slidenum">
              <a:rPr lang="en-US" altLang="en-US" smtClean="0"/>
              <a:pPr>
                <a:defRPr/>
              </a:pPr>
              <a:t>34</a:t>
            </a:fld>
            <a:endParaRPr lang="en-US" altLang="en-US" dirty="0"/>
          </a:p>
        </p:txBody>
      </p:sp>
    </p:spTree>
    <p:extLst>
      <p:ext uri="{BB962C8B-B14F-4D97-AF65-F5344CB8AC3E}">
        <p14:creationId xmlns:p14="http://schemas.microsoft.com/office/powerpoint/2010/main" val="39384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C4009D-93BB-4065-9B98-E03CE29697F4}" type="slidenum">
              <a:rPr lang="en-US" altLang="en-US" smtClean="0"/>
              <a:pPr>
                <a:defRPr/>
              </a:pPr>
              <a:t>35</a:t>
            </a:fld>
            <a:endParaRPr lang="en-US" altLang="en-US" dirty="0"/>
          </a:p>
        </p:txBody>
      </p:sp>
    </p:spTree>
    <p:extLst>
      <p:ext uri="{BB962C8B-B14F-4D97-AF65-F5344CB8AC3E}">
        <p14:creationId xmlns:p14="http://schemas.microsoft.com/office/powerpoint/2010/main" val="203788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0A767E-118E-45BB-B6DE-0D3E950A0B52}" type="slidenum">
              <a:rPr lang="en-US" altLang="en-US" smtClean="0"/>
              <a:pPr>
                <a:defRPr/>
              </a:pPr>
              <a:t>38</a:t>
            </a:fld>
            <a:endParaRPr lang="en-US" altLang="en-US" dirty="0"/>
          </a:p>
        </p:txBody>
      </p:sp>
    </p:spTree>
    <p:extLst>
      <p:ext uri="{BB962C8B-B14F-4D97-AF65-F5344CB8AC3E}">
        <p14:creationId xmlns:p14="http://schemas.microsoft.com/office/powerpoint/2010/main" val="2590497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gradFill flip="none" rotWithShape="1">
            <a:gsLst>
              <a:gs pos="0">
                <a:srgbClr val="E8F5E3">
                  <a:shade val="30000"/>
                  <a:satMod val="115000"/>
                </a:srgbClr>
              </a:gs>
              <a:gs pos="50000">
                <a:srgbClr val="E8F5E3">
                  <a:shade val="67500"/>
                  <a:satMod val="115000"/>
                </a:srgbClr>
              </a:gs>
              <a:gs pos="100000">
                <a:srgbClr val="E8F5E3">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400">
              <a:solidFill>
                <a:srgbClr val="FFFFFF"/>
              </a:solidFill>
            </a:endParaRPr>
          </a:p>
        </p:txBody>
      </p:sp>
      <p:sp>
        <p:nvSpPr>
          <p:cNvPr id="5" name="Rectangle 4"/>
          <p:cNvSpPr/>
          <p:nvPr userDrawn="1"/>
        </p:nvSpPr>
        <p:spPr>
          <a:xfrm>
            <a:off x="0" y="5002213"/>
            <a:ext cx="9144000" cy="1855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400">
              <a:solidFill>
                <a:srgbClr val="FFFFFF"/>
              </a:solidFill>
            </a:endParaRP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5537200"/>
            <a:ext cx="18780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457200"/>
            <a:ext cx="7543800" cy="1470025"/>
          </a:xfrm>
        </p:spPr>
        <p:txBody>
          <a:bodyPr/>
          <a:lstStyle>
            <a:lvl1pPr algn="l">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228599" y="1960179"/>
            <a:ext cx="7549055" cy="530773"/>
          </a:xfrm>
        </p:spPr>
        <p:txBody>
          <a:bodyPr>
            <a:normAutofit/>
          </a:bodyPr>
          <a:lstStyle>
            <a:lvl1pPr marL="0" indent="0" algn="l">
              <a:buNone/>
              <a:defRPr sz="28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981950" y="6477000"/>
            <a:ext cx="9144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FFFFFF"/>
                </a:solidFill>
                <a:ea typeface="MS PGothic" panose="020B0600070205080204" pitchFamily="34" charset="-128"/>
              </a:defRPr>
            </a:lvl1pPr>
          </a:lstStyle>
          <a:p>
            <a:pPr>
              <a:defRPr/>
            </a:pPr>
            <a:endParaRPr lang="en-US" altLang="en-US"/>
          </a:p>
        </p:txBody>
      </p:sp>
      <p:sp>
        <p:nvSpPr>
          <p:cNvPr id="8" name="Footer Placeholder 4"/>
          <p:cNvSpPr>
            <a:spLocks noGrp="1"/>
          </p:cNvSpPr>
          <p:nvPr>
            <p:ph type="ftr" sz="quarter" idx="11"/>
          </p:nvPr>
        </p:nvSpPr>
        <p:spPr>
          <a:xfrm>
            <a:off x="457200" y="6477000"/>
            <a:ext cx="6324600" cy="212725"/>
          </a:xfrm>
        </p:spPr>
        <p:txBody>
          <a:bodyPr/>
          <a:lstStyle>
            <a:lvl1pPr algn="l">
              <a:defRPr/>
            </a:lvl1pPr>
          </a:lstStyle>
          <a:p>
            <a:pPr>
              <a:defRPr/>
            </a:pPr>
            <a:endParaRPr lang="en-US" altLang="en-US"/>
          </a:p>
        </p:txBody>
      </p:sp>
    </p:spTree>
    <p:extLst>
      <p:ext uri="{BB962C8B-B14F-4D97-AF65-F5344CB8AC3E}">
        <p14:creationId xmlns:p14="http://schemas.microsoft.com/office/powerpoint/2010/main" val="363103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400">
              <a:solidFill>
                <a:srgbClr val="FFFFFF"/>
              </a:solidFill>
            </a:endParaRPr>
          </a:p>
        </p:txBody>
      </p:sp>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118225"/>
            <a:ext cx="1371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457200"/>
            <a:ext cx="7543800" cy="1470025"/>
          </a:xfrm>
        </p:spPr>
        <p:txBody>
          <a:bodyPr/>
          <a:lstStyle>
            <a:lvl1pPr algn="l">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228599" y="1960179"/>
            <a:ext cx="7549055" cy="530773"/>
          </a:xfrm>
        </p:spPr>
        <p:txBody>
          <a:bodyPr>
            <a:normAutofit/>
          </a:bodyPr>
          <a:lstStyle>
            <a:lvl1pPr marL="0" indent="0" algn="l">
              <a:buNone/>
              <a:defRPr sz="28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a:xfrm>
            <a:off x="7981950" y="6477000"/>
            <a:ext cx="9144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FFFFFF"/>
                </a:solidFill>
                <a:ea typeface="MS PGothic" panose="020B0600070205080204" pitchFamily="34" charset="-128"/>
              </a:defRPr>
            </a:lvl1pPr>
          </a:lstStyle>
          <a:p>
            <a:pPr>
              <a:defRPr/>
            </a:pPr>
            <a:endParaRPr lang="en-US" altLang="en-US"/>
          </a:p>
        </p:txBody>
      </p:sp>
      <p:sp>
        <p:nvSpPr>
          <p:cNvPr id="7" name="Footer Placeholder 4"/>
          <p:cNvSpPr>
            <a:spLocks noGrp="1"/>
          </p:cNvSpPr>
          <p:nvPr>
            <p:ph type="ftr" sz="quarter" idx="11"/>
          </p:nvPr>
        </p:nvSpPr>
        <p:spPr>
          <a:xfrm>
            <a:off x="457200" y="6477000"/>
            <a:ext cx="6324600" cy="212725"/>
          </a:xfrm>
        </p:spPr>
        <p:txBody>
          <a:bodyPr/>
          <a:lstStyle>
            <a:lvl1pPr algn="l">
              <a:defRPr/>
            </a:lvl1pPr>
          </a:lstStyle>
          <a:p>
            <a:pPr>
              <a:defRPr/>
            </a:pPr>
            <a:endParaRPr lang="en-US" altLang="en-US"/>
          </a:p>
        </p:txBody>
      </p:sp>
    </p:spTree>
    <p:extLst>
      <p:ext uri="{BB962C8B-B14F-4D97-AF65-F5344CB8AC3E}">
        <p14:creationId xmlns:p14="http://schemas.microsoft.com/office/powerpoint/2010/main" val="222507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166773" y="914400"/>
            <a:ext cx="8719475"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anose="020F0502020204030204" pitchFamily="34" charset="0"/>
              </a:defRPr>
            </a:lvl1pPr>
          </a:lstStyle>
          <a:p>
            <a:pPr>
              <a:defRPr/>
            </a:pPr>
            <a:fld id="{8FEC9A3B-865C-44EA-85B6-9F3D3A979D12}" type="slidenum">
              <a:rPr lang="en-US" altLang="en-US"/>
              <a:pPr>
                <a:defRPr/>
              </a:pPr>
              <a:t>‹#›</a:t>
            </a:fld>
            <a:endParaRPr lang="en-US" altLang="en-US"/>
          </a:p>
        </p:txBody>
      </p:sp>
    </p:spTree>
    <p:extLst>
      <p:ext uri="{BB962C8B-B14F-4D97-AF65-F5344CB8AC3E}">
        <p14:creationId xmlns:p14="http://schemas.microsoft.com/office/powerpoint/2010/main" val="329882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3"/>
          <p:cNvSpPr>
            <a:spLocks noGrp="1"/>
          </p:cNvSpPr>
          <p:nvPr>
            <p:ph type="dt" sz="half" idx="10"/>
          </p:nvPr>
        </p:nvSpPr>
        <p:spPr>
          <a:xfrm>
            <a:off x="609600" y="6553200"/>
            <a:ext cx="2133600" cy="168275"/>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Arial" panose="020B0604020202020204" pitchFamily="34" charset="0"/>
                <a:ea typeface="MS PGothic" panose="020B0600070205080204" pitchFamily="34" charset="-128"/>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9B37507C-CF7D-44F4-9538-2BDAFC577C4C}" type="slidenum">
              <a:rPr lang="en-US" altLang="en-US"/>
              <a:pPr>
                <a:defRPr/>
              </a:pPr>
              <a:t>‹#›</a:t>
            </a:fld>
            <a:endParaRPr lang="en-US" altLang="en-US"/>
          </a:p>
        </p:txBody>
      </p:sp>
    </p:spTree>
    <p:extLst>
      <p:ext uri="{BB962C8B-B14F-4D97-AF65-F5344CB8AC3E}">
        <p14:creationId xmlns:p14="http://schemas.microsoft.com/office/powerpoint/2010/main" val="182466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1"/>
          </p:nvPr>
        </p:nvSpPr>
        <p:spPr/>
        <p:txBody>
          <a:bodyPr/>
          <a:lstStyle>
            <a:lvl1pPr>
              <a:defRPr>
                <a:latin typeface="Calibri" panose="020F0502020204030204" pitchFamily="34" charset="0"/>
              </a:defRPr>
            </a:lvl1pPr>
          </a:lstStyle>
          <a:p>
            <a:pPr>
              <a:defRPr/>
            </a:pPr>
            <a:fld id="{554C8FF0-B54E-4F95-9975-70C50EDABCB4}" type="slidenum">
              <a:rPr lang="en-US" altLang="en-US"/>
              <a:pPr>
                <a:defRPr/>
              </a:pPr>
              <a:t>‹#›</a:t>
            </a:fld>
            <a:endParaRPr lang="en-US" altLang="en-US"/>
          </a:p>
        </p:txBody>
      </p:sp>
    </p:spTree>
    <p:extLst>
      <p:ext uri="{BB962C8B-B14F-4D97-AF65-F5344CB8AC3E}">
        <p14:creationId xmlns:p14="http://schemas.microsoft.com/office/powerpoint/2010/main" val="38344923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gradFill flip="none" rotWithShape="1">
            <a:gsLst>
              <a:gs pos="0">
                <a:srgbClr val="E8F5E3">
                  <a:shade val="30000"/>
                  <a:satMod val="115000"/>
                </a:srgbClr>
              </a:gs>
              <a:gs pos="50000">
                <a:srgbClr val="E8F5E3">
                  <a:shade val="67500"/>
                  <a:satMod val="115000"/>
                </a:srgbClr>
              </a:gs>
              <a:gs pos="100000">
                <a:srgbClr val="E8F5E3">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400">
              <a:solidFill>
                <a:srgbClr val="FFFFFF"/>
              </a:solidFill>
            </a:endParaRPr>
          </a:p>
        </p:txBody>
      </p:sp>
      <p:sp>
        <p:nvSpPr>
          <p:cNvPr id="5" name="Rectangle 4"/>
          <p:cNvSpPr/>
          <p:nvPr userDrawn="1"/>
        </p:nvSpPr>
        <p:spPr>
          <a:xfrm>
            <a:off x="0" y="5002213"/>
            <a:ext cx="9144000" cy="1855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400">
              <a:solidFill>
                <a:srgbClr val="FFFFFF"/>
              </a:solidFill>
            </a:endParaRP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5537200"/>
            <a:ext cx="18780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457200"/>
            <a:ext cx="7543800" cy="1470025"/>
          </a:xfrm>
        </p:spPr>
        <p:txBody>
          <a:bodyPr/>
          <a:lstStyle>
            <a:lvl1pPr algn="l">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228599" y="1960179"/>
            <a:ext cx="7549055" cy="530773"/>
          </a:xfrm>
        </p:spPr>
        <p:txBody>
          <a:bodyPr>
            <a:normAutofit/>
          </a:bodyPr>
          <a:lstStyle>
            <a:lvl1pPr marL="0" indent="0" algn="l">
              <a:buNone/>
              <a:defRPr sz="28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981950" y="6477000"/>
            <a:ext cx="9144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FFFFFF"/>
                </a:solidFill>
                <a:ea typeface="MS PGothic" panose="020B0600070205080204" pitchFamily="34" charset="-128"/>
              </a:defRPr>
            </a:lvl1pPr>
          </a:lstStyle>
          <a:p>
            <a:pPr>
              <a:defRPr/>
            </a:pPr>
            <a:endParaRPr lang="en-US" altLang="en-US"/>
          </a:p>
        </p:txBody>
      </p:sp>
      <p:sp>
        <p:nvSpPr>
          <p:cNvPr id="8" name="Footer Placeholder 4"/>
          <p:cNvSpPr>
            <a:spLocks noGrp="1"/>
          </p:cNvSpPr>
          <p:nvPr>
            <p:ph type="ftr" sz="quarter" idx="11"/>
          </p:nvPr>
        </p:nvSpPr>
        <p:spPr>
          <a:xfrm>
            <a:off x="457200" y="6477000"/>
            <a:ext cx="6324600" cy="212725"/>
          </a:xfrm>
        </p:spPr>
        <p:txBody>
          <a:bodyPr/>
          <a:lstStyle>
            <a:lvl1pPr algn="l">
              <a:defRPr/>
            </a:lvl1pPr>
          </a:lstStyle>
          <a:p>
            <a:pPr>
              <a:defRPr/>
            </a:pPr>
            <a:endParaRPr lang="en-US" altLang="en-US"/>
          </a:p>
        </p:txBody>
      </p:sp>
    </p:spTree>
    <p:extLst>
      <p:ext uri="{BB962C8B-B14F-4D97-AF65-F5344CB8AC3E}">
        <p14:creationId xmlns:p14="http://schemas.microsoft.com/office/powerpoint/2010/main" val="407188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166773" y="914400"/>
            <a:ext cx="8719475"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anose="020F0502020204030204" pitchFamily="34" charset="0"/>
              </a:defRPr>
            </a:lvl1pPr>
          </a:lstStyle>
          <a:p>
            <a:pPr>
              <a:defRPr/>
            </a:pPr>
            <a:fld id="{9352F4BE-E502-4834-872E-3E90086ED938}" type="slidenum">
              <a:rPr lang="en-US" altLang="en-US"/>
              <a:pPr>
                <a:defRPr/>
              </a:pPr>
              <a:t>‹#›</a:t>
            </a:fld>
            <a:endParaRPr lang="en-US" altLang="en-US"/>
          </a:p>
        </p:txBody>
      </p:sp>
    </p:spTree>
    <p:extLst>
      <p:ext uri="{BB962C8B-B14F-4D97-AF65-F5344CB8AC3E}">
        <p14:creationId xmlns:p14="http://schemas.microsoft.com/office/powerpoint/2010/main" val="297500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3"/>
          <p:cNvSpPr>
            <a:spLocks noGrp="1"/>
          </p:cNvSpPr>
          <p:nvPr>
            <p:ph type="dt" sz="half" idx="10"/>
          </p:nvPr>
        </p:nvSpPr>
        <p:spPr>
          <a:xfrm>
            <a:off x="609600" y="6553200"/>
            <a:ext cx="2133600" cy="168275"/>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Arial" panose="020B0604020202020204" pitchFamily="34" charset="0"/>
                <a:ea typeface="MS PGothic" panose="020B0600070205080204" pitchFamily="34" charset="-128"/>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A87972B9-D24F-4954-990D-F79DCD0B60D7}" type="slidenum">
              <a:rPr lang="en-US" altLang="en-US"/>
              <a:pPr>
                <a:defRPr/>
              </a:pPr>
              <a:t>‹#›</a:t>
            </a:fld>
            <a:endParaRPr lang="en-US" altLang="en-US"/>
          </a:p>
        </p:txBody>
      </p:sp>
    </p:spTree>
    <p:extLst>
      <p:ext uri="{BB962C8B-B14F-4D97-AF65-F5344CB8AC3E}">
        <p14:creationId xmlns:p14="http://schemas.microsoft.com/office/powerpoint/2010/main" val="239913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702675" y="6457950"/>
            <a:ext cx="361950" cy="152400"/>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28D5B7FC-FD2F-4618-BAD4-0DD694A9AC12}" type="slidenum">
              <a:rPr lang="en-US" altLang="en-US" sz="1000" smtClean="0">
                <a:solidFill>
                  <a:srgbClr val="404040"/>
                </a:solidFill>
              </a:rPr>
              <a:pPr algn="r" eaLnBrk="1" hangingPunct="1">
                <a:defRPr/>
              </a:pPr>
              <a:t>‹#›</a:t>
            </a:fld>
            <a:endParaRPr lang="en-US" altLang="en-US" sz="1000">
              <a:solidFill>
                <a:srgbClr val="40404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chemeClr val="accent5">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chemeClr val="accent5">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5"/>
          <p:cNvSpPr>
            <a:spLocks noGrp="1"/>
          </p:cNvSpPr>
          <p:nvPr>
            <p:ph type="sldNum" sz="quarter" idx="11"/>
          </p:nvPr>
        </p:nvSpPr>
        <p:spPr>
          <a:xfrm>
            <a:off x="6553200" y="6356350"/>
            <a:ext cx="2133600" cy="365125"/>
          </a:xfrm>
        </p:spPr>
        <p:txBody>
          <a:bodyPr/>
          <a:lstStyle>
            <a:lvl1pPr>
              <a:defRPr>
                <a:solidFill>
                  <a:srgbClr val="FFFFFF"/>
                </a:solidFill>
                <a:latin typeface="Calibri" panose="020F0502020204030204" pitchFamily="34" charset="0"/>
              </a:defRPr>
            </a:lvl1pPr>
          </a:lstStyle>
          <a:p>
            <a:pPr>
              <a:defRPr/>
            </a:pPr>
            <a:fld id="{30F73356-8020-4FDA-B68A-6853515261B7}" type="slidenum">
              <a:rPr lang="en-US" altLang="en-US"/>
              <a:pPr>
                <a:defRPr/>
              </a:pPr>
              <a:t>‹#›</a:t>
            </a:fld>
            <a:endParaRPr lang="en-US" altLang="en-US"/>
          </a:p>
        </p:txBody>
      </p:sp>
    </p:spTree>
    <p:extLst>
      <p:ext uri="{BB962C8B-B14F-4D97-AF65-F5344CB8AC3E}">
        <p14:creationId xmlns:p14="http://schemas.microsoft.com/office/powerpoint/2010/main" val="178529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gradFill flip="none" rotWithShape="1">
            <a:gsLst>
              <a:gs pos="0">
                <a:srgbClr val="E8F5E3">
                  <a:shade val="30000"/>
                  <a:satMod val="115000"/>
                </a:srgbClr>
              </a:gs>
              <a:gs pos="50000">
                <a:srgbClr val="E8F5E3">
                  <a:shade val="67500"/>
                  <a:satMod val="115000"/>
                </a:srgbClr>
              </a:gs>
              <a:gs pos="100000">
                <a:srgbClr val="E8F5E3">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5" name="Rectangle 4"/>
          <p:cNvSpPr/>
          <p:nvPr userDrawn="1"/>
        </p:nvSpPr>
        <p:spPr>
          <a:xfrm>
            <a:off x="0" y="5002213"/>
            <a:ext cx="9144000" cy="1855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5537200"/>
            <a:ext cx="18780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600" y="457200"/>
            <a:ext cx="7543800" cy="1470025"/>
          </a:xfrm>
        </p:spPr>
        <p:txBody>
          <a:bodyPr/>
          <a:lstStyle>
            <a:lvl1pPr algn="l">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228599" y="1960179"/>
            <a:ext cx="7549055" cy="530773"/>
          </a:xfrm>
        </p:spPr>
        <p:txBody>
          <a:bodyPr>
            <a:normAutofit/>
          </a:bodyPr>
          <a:lstStyle>
            <a:lvl1pPr marL="0" indent="0" algn="l">
              <a:buNone/>
              <a:defRPr sz="28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981950" y="6477000"/>
            <a:ext cx="914400" cy="212725"/>
          </a:xfrm>
          <a:prstGeom prst="rect">
            <a:avLst/>
          </a:prstGeom>
        </p:spPr>
        <p:txBody>
          <a:bodyPr/>
          <a:lstStyle>
            <a:lvl1pPr>
              <a:defRPr sz="1000">
                <a:solidFill>
                  <a:prstClr val="white"/>
                </a:solidFill>
                <a:latin typeface="Calibri" pitchFamily="-109" charset="0"/>
                <a:ea typeface="ＭＳ Ｐゴシック" pitchFamily="34" charset="-128"/>
                <a:cs typeface="+mn-cs"/>
              </a:defRPr>
            </a:lvl1pPr>
          </a:lstStyle>
          <a:p>
            <a:pPr eaLnBrk="1" hangingPunct="1">
              <a:defRPr/>
            </a:pPr>
            <a:endParaRPr lang="en-US"/>
          </a:p>
        </p:txBody>
      </p:sp>
      <p:sp>
        <p:nvSpPr>
          <p:cNvPr id="8" name="Footer Placeholder 4"/>
          <p:cNvSpPr>
            <a:spLocks noGrp="1"/>
          </p:cNvSpPr>
          <p:nvPr>
            <p:ph type="ftr" sz="quarter" idx="11"/>
          </p:nvPr>
        </p:nvSpPr>
        <p:spPr>
          <a:xfrm>
            <a:off x="457200" y="6477000"/>
            <a:ext cx="6324600" cy="212725"/>
          </a:xfrm>
        </p:spPr>
        <p:txBody>
          <a:bodyPr/>
          <a:lstStyle>
            <a:lvl1pPr algn="l" fontAlgn="auto">
              <a:spcBef>
                <a:spcPts val="0"/>
              </a:spcBef>
              <a:spcAft>
                <a:spcPts val="0"/>
              </a:spcAft>
              <a:defRPr>
                <a:solidFill>
                  <a:prstClr val="white"/>
                </a:solidFill>
                <a:latin typeface="Calibri" pitchFamily="34" charset="0"/>
              </a:defRPr>
            </a:lvl1pPr>
          </a:lstStyle>
          <a:p>
            <a:pPr>
              <a:defRPr/>
            </a:pPr>
            <a:endParaRPr lang="en-US"/>
          </a:p>
        </p:txBody>
      </p:sp>
    </p:spTree>
    <p:extLst>
      <p:ext uri="{BB962C8B-B14F-4D97-AF65-F5344CB8AC3E}">
        <p14:creationId xmlns:p14="http://schemas.microsoft.com/office/powerpoint/2010/main" val="2436883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166773" y="914400"/>
            <a:ext cx="8719475"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1"/>
          </p:nvPr>
        </p:nvSpPr>
        <p:spPr/>
        <p:txBody>
          <a:bodyPr/>
          <a:lstStyle>
            <a:lvl1pPr fontAlgn="auto">
              <a:spcBef>
                <a:spcPts val="0"/>
              </a:spcBef>
              <a:spcAft>
                <a:spcPts val="0"/>
              </a:spcAft>
              <a:defRPr>
                <a:solidFill>
                  <a:srgbClr val="404040"/>
                </a:solidFill>
                <a:latin typeface="+mn-lt"/>
                <a:ea typeface="+mn-ea"/>
              </a:defRPr>
            </a:lvl1pPr>
          </a:lstStyle>
          <a:p>
            <a:pPr>
              <a:defRPr/>
            </a:pPr>
            <a:fld id="{8A9FE9C8-1F58-4497-96CF-44B4D0AD4EA0}" type="slidenum">
              <a:rPr lang="en-US"/>
              <a:pPr>
                <a:defRPr/>
              </a:pPr>
              <a:t>‹#›</a:t>
            </a:fld>
            <a:endParaRPr lang="en-US" dirty="0"/>
          </a:p>
        </p:txBody>
      </p:sp>
    </p:spTree>
    <p:extLst>
      <p:ext uri="{BB962C8B-B14F-4D97-AF65-F5344CB8AC3E}">
        <p14:creationId xmlns:p14="http://schemas.microsoft.com/office/powerpoint/2010/main" val="45154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166773" y="914400"/>
            <a:ext cx="8719475"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anose="020F0502020204030204" pitchFamily="34" charset="0"/>
              </a:defRPr>
            </a:lvl1pPr>
          </a:lstStyle>
          <a:p>
            <a:pPr>
              <a:defRPr/>
            </a:pPr>
            <a:fld id="{C7F46D97-9D14-4DFD-9619-5998510CF1EC}" type="slidenum">
              <a:rPr lang="en-US" altLang="en-US"/>
              <a:pPr>
                <a:defRPr/>
              </a:pPr>
              <a:t>‹#›</a:t>
            </a:fld>
            <a:endParaRPr lang="en-US" altLang="en-US"/>
          </a:p>
        </p:txBody>
      </p:sp>
    </p:spTree>
    <p:extLst>
      <p:ext uri="{BB962C8B-B14F-4D97-AF65-F5344CB8AC3E}">
        <p14:creationId xmlns:p14="http://schemas.microsoft.com/office/powerpoint/2010/main" val="4098161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3"/>
          <p:cNvSpPr>
            <a:spLocks noGrp="1"/>
          </p:cNvSpPr>
          <p:nvPr>
            <p:ph type="dt" sz="half" idx="10"/>
          </p:nvPr>
        </p:nvSpPr>
        <p:spPr>
          <a:xfrm>
            <a:off x="609600" y="6553200"/>
            <a:ext cx="2133600" cy="168275"/>
          </a:xfrm>
          <a:prstGeom prst="rect">
            <a:avLst/>
          </a:prstGeom>
        </p:spPr>
        <p:txBody>
          <a:bodyPr/>
          <a:lstStyle>
            <a:lvl1pPr>
              <a:defRPr sz="2400">
                <a:solidFill>
                  <a:prstClr val="black"/>
                </a:solidFill>
                <a:latin typeface="Arial" charset="0"/>
                <a:ea typeface="ＭＳ Ｐゴシック" pitchFamily="34" charset="-128"/>
                <a:cs typeface="+mn-cs"/>
              </a:defRPr>
            </a:lvl1pPr>
          </a:lstStyle>
          <a:p>
            <a:pPr eaLnBrk="1" hangingPunct="1">
              <a:defRPr/>
            </a:pPr>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solidFill>
                  <a:srgbClr val="404040"/>
                </a:solidFill>
                <a:latin typeface="+mn-lt"/>
                <a:ea typeface="+mn-ea"/>
              </a:defRPr>
            </a:lvl1pPr>
          </a:lstStyle>
          <a:p>
            <a:pPr>
              <a:defRPr/>
            </a:pPr>
            <a:fld id="{2DB162E0-9B6C-414F-89A4-75B367CD586D}" type="slidenum">
              <a:rPr lang="en-US"/>
              <a:pPr>
                <a:defRPr/>
              </a:pPr>
              <a:t>‹#›</a:t>
            </a:fld>
            <a:endParaRPr lang="en-US" dirty="0"/>
          </a:p>
        </p:txBody>
      </p:sp>
    </p:spTree>
    <p:extLst>
      <p:ext uri="{BB962C8B-B14F-4D97-AF65-F5344CB8AC3E}">
        <p14:creationId xmlns:p14="http://schemas.microsoft.com/office/powerpoint/2010/main" val="427401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702675" y="6457950"/>
            <a:ext cx="361950" cy="152400"/>
          </a:xfrm>
          <a:prstGeom prst="rect">
            <a:avLst/>
          </a:prstGeom>
        </p:spPr>
        <p:txBody>
          <a:bodyPr anchor="ctr"/>
          <a:lstStyle>
            <a:defPPr>
              <a:defRPr lang="en-US"/>
            </a:defPPr>
            <a:lvl1pPr marL="0" algn="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D11E6B0-0583-48EE-99DE-C3A7490346E3}" type="slidenum">
              <a:rPr lang="en-US" smtClean="0">
                <a:solidFill>
                  <a:srgbClr val="404040"/>
                </a:solidFill>
              </a:rPr>
              <a:pPr fontAlgn="auto">
                <a:spcBef>
                  <a:spcPts val="0"/>
                </a:spcBef>
                <a:spcAft>
                  <a:spcPts val="0"/>
                </a:spcAft>
                <a:defRPr/>
              </a:pPr>
              <a:t>‹#›</a:t>
            </a:fld>
            <a:endParaRPr lang="en-US" dirty="0">
              <a:solidFill>
                <a:srgbClr val="40404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chemeClr val="accent5">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chemeClr val="accent5">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sz="2400">
                <a:solidFill>
                  <a:prstClr val="black"/>
                </a:solidFill>
                <a:latin typeface="Arial" charset="0"/>
                <a:ea typeface="ＭＳ Ｐゴシック" charset="-128"/>
                <a:cs typeface="+mn-cs"/>
              </a:defRPr>
            </a:lvl1pPr>
          </a:lstStyle>
          <a:p>
            <a:pPr eaLnBrk="1" hangingPunct="1">
              <a:defRPr/>
            </a:pPr>
            <a:endParaRPr lang="en-US"/>
          </a:p>
        </p:txBody>
      </p:sp>
      <p:sp>
        <p:nvSpPr>
          <p:cNvPr id="7" name="Slide Number Placeholder 5"/>
          <p:cNvSpPr>
            <a:spLocks noGrp="1"/>
          </p:cNvSpPr>
          <p:nvPr>
            <p:ph type="sldNum" sz="quarter" idx="11"/>
          </p:nvPr>
        </p:nvSpPr>
        <p:spPr>
          <a:xfrm>
            <a:off x="6553200" y="6356350"/>
            <a:ext cx="2133600" cy="365125"/>
          </a:xfrm>
        </p:spPr>
        <p:txBody>
          <a:bodyPr/>
          <a:lstStyle>
            <a:lvl1pPr fontAlgn="auto">
              <a:spcBef>
                <a:spcPts val="0"/>
              </a:spcBef>
              <a:spcAft>
                <a:spcPts val="0"/>
              </a:spcAft>
              <a:defRPr>
                <a:solidFill>
                  <a:prstClr val="white"/>
                </a:solidFill>
                <a:latin typeface="+mn-lt"/>
                <a:ea typeface="+mn-ea"/>
              </a:defRPr>
            </a:lvl1pPr>
          </a:lstStyle>
          <a:p>
            <a:pPr>
              <a:defRPr/>
            </a:pPr>
            <a:fld id="{F9D22022-FE47-4050-B488-DDC2E9EAEE42}" type="slidenum">
              <a:rPr lang="en-US"/>
              <a:pPr>
                <a:defRPr/>
              </a:pPr>
              <a:t>‹#›</a:t>
            </a:fld>
            <a:endParaRPr lang="en-US"/>
          </a:p>
        </p:txBody>
      </p:sp>
    </p:spTree>
    <p:extLst>
      <p:ext uri="{BB962C8B-B14F-4D97-AF65-F5344CB8AC3E}">
        <p14:creationId xmlns:p14="http://schemas.microsoft.com/office/powerpoint/2010/main" val="4065963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94CE7CEB-171F-4991-8454-EF1E0BFC7775}" type="slidenum">
              <a:rPr lang="en-US"/>
              <a:pPr>
                <a:defRPr/>
              </a:pPr>
              <a:t>‹#›</a:t>
            </a:fld>
            <a:endParaRPr lang="en-US" dirty="0"/>
          </a:p>
        </p:txBody>
      </p:sp>
    </p:spTree>
    <p:extLst>
      <p:ext uri="{BB962C8B-B14F-4D97-AF65-F5344CB8AC3E}">
        <p14:creationId xmlns:p14="http://schemas.microsoft.com/office/powerpoint/2010/main" val="1083385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NO a-line">
    <p:spTree>
      <p:nvGrpSpPr>
        <p:cNvPr id="1" name=""/>
        <p:cNvGrpSpPr/>
        <p:nvPr/>
      </p:nvGrpSpPr>
      <p:grpSpPr>
        <a:xfrm>
          <a:off x="0" y="0"/>
          <a:ext cx="0" cy="0"/>
          <a:chOff x="0" y="0"/>
          <a:chExt cx="0" cy="0"/>
        </a:xfrm>
      </p:grpSpPr>
      <p:sp>
        <p:nvSpPr>
          <p:cNvPr id="2" name="Title 1"/>
          <p:cNvSpPr>
            <a:spLocks noGrp="1"/>
          </p:cNvSpPr>
          <p:nvPr>
            <p:ph type="title"/>
          </p:nvPr>
        </p:nvSpPr>
        <p:spPr>
          <a:xfrm>
            <a:off x="155447" y="73152"/>
            <a:ext cx="7845552" cy="607489"/>
          </a:xfrm>
          <a:prstGeom prst="rect">
            <a:avLst/>
          </a:prstGeom>
        </p:spPr>
        <p:txBody>
          <a:bodyPr anchor="ctr">
            <a:normAutofit/>
          </a:bodyPr>
          <a:lstStyle>
            <a:lvl1pPr algn="l">
              <a:defRPr sz="3200" b="1">
                <a:solidFill>
                  <a:srgbClr val="158F47"/>
                </a:solidFill>
                <a:latin typeface="+mj-lt"/>
              </a:defRPr>
            </a:lvl1pPr>
          </a:lstStyle>
          <a:p>
            <a:r>
              <a:rPr lang="en-US" dirty="0"/>
              <a:t>Click to edit Master title style</a:t>
            </a:r>
          </a:p>
        </p:txBody>
      </p:sp>
      <p:sp>
        <p:nvSpPr>
          <p:cNvPr id="3" name="Content Placeholder 3"/>
          <p:cNvSpPr>
            <a:spLocks noGrp="1"/>
          </p:cNvSpPr>
          <p:nvPr>
            <p:ph sz="quarter" idx="13"/>
          </p:nvPr>
        </p:nvSpPr>
        <p:spPr>
          <a:xfrm>
            <a:off x="228600" y="762000"/>
            <a:ext cx="8686800" cy="5635649"/>
          </a:xfrm>
          <a:prstGeom prst="rect">
            <a:avLst/>
          </a:prstGeom>
        </p:spPr>
        <p:txBody>
          <a:bodyPr>
            <a:normAutofit/>
          </a:bodyPr>
          <a:lstStyle>
            <a:lvl1pPr marL="182880" indent="-365760">
              <a:spcBef>
                <a:spcPts val="300"/>
              </a:spcBef>
              <a:spcAft>
                <a:spcPts val="600"/>
              </a:spcAft>
              <a:buClr>
                <a:schemeClr val="accent3"/>
              </a:buClr>
              <a:buFont typeface="Wingdings" pitchFamily="2" charset="2"/>
              <a:buChar char="§"/>
              <a:defRPr sz="2800"/>
            </a:lvl1pPr>
            <a:lvl2pPr marL="548640" indent="-365760">
              <a:spcBef>
                <a:spcPts val="300"/>
              </a:spcBef>
              <a:buClr>
                <a:schemeClr val="accent3"/>
              </a:buClr>
              <a:buFont typeface="Wingdings" pitchFamily="2" charset="2"/>
              <a:buChar char="§"/>
              <a:defRPr sz="2400"/>
            </a:lvl2pPr>
            <a:lvl3pPr>
              <a:buClr>
                <a:schemeClr val="accent3"/>
              </a:buClr>
              <a:buFont typeface="Wingdings" pitchFamily="2" charset="2"/>
              <a:buChar char="§"/>
              <a:defRPr sz="2000"/>
            </a:lvl3pPr>
            <a:lvl4pPr>
              <a:buClr>
                <a:schemeClr val="accent3"/>
              </a:buClr>
              <a:buFont typeface="Wingdings" pitchFamily="2" charset="2"/>
              <a:buChar char="§"/>
              <a:defRPr sz="1800"/>
            </a:lvl4pPr>
            <a:lvl5pPr>
              <a:buClr>
                <a:schemeClr val="accent3"/>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249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3"/>
          <p:cNvSpPr>
            <a:spLocks noGrp="1"/>
          </p:cNvSpPr>
          <p:nvPr>
            <p:ph type="dt" sz="half" idx="10"/>
          </p:nvPr>
        </p:nvSpPr>
        <p:spPr>
          <a:xfrm>
            <a:off x="609600" y="6553200"/>
            <a:ext cx="2133600" cy="168275"/>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Arial" panose="020B0604020202020204" pitchFamily="34" charset="0"/>
                <a:ea typeface="MS PGothic" panose="020B0600070205080204" pitchFamily="34" charset="-128"/>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69D6EA7D-0FFF-465F-BDD2-C539ABFC0A43}" type="slidenum">
              <a:rPr lang="en-US" altLang="en-US"/>
              <a:pPr>
                <a:defRPr/>
              </a:pPr>
              <a:t>‹#›</a:t>
            </a:fld>
            <a:endParaRPr lang="en-US" altLang="en-US"/>
          </a:p>
        </p:txBody>
      </p:sp>
    </p:spTree>
    <p:extLst>
      <p:ext uri="{BB962C8B-B14F-4D97-AF65-F5344CB8AC3E}">
        <p14:creationId xmlns:p14="http://schemas.microsoft.com/office/powerpoint/2010/main" val="213907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702675" y="6457950"/>
            <a:ext cx="361950" cy="152400"/>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ABE58332-B3EB-4CDD-AFE6-F2B81A2577B2}" type="slidenum">
              <a:rPr lang="en-US" altLang="en-US" sz="1000" smtClean="0">
                <a:solidFill>
                  <a:srgbClr val="404040"/>
                </a:solidFill>
              </a:rPr>
              <a:pPr algn="r" eaLnBrk="1" hangingPunct="1">
                <a:defRPr/>
              </a:pPr>
              <a:t>‹#›</a:t>
            </a:fld>
            <a:endParaRPr lang="en-US" altLang="en-US" sz="1000">
              <a:solidFill>
                <a:srgbClr val="40404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chemeClr val="accent5">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chemeClr val="accent5">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5"/>
          <p:cNvSpPr>
            <a:spLocks noGrp="1"/>
          </p:cNvSpPr>
          <p:nvPr>
            <p:ph type="sldNum" sz="quarter" idx="11"/>
          </p:nvPr>
        </p:nvSpPr>
        <p:spPr>
          <a:xfrm>
            <a:off x="6553200" y="6356350"/>
            <a:ext cx="2133600" cy="365125"/>
          </a:xfrm>
        </p:spPr>
        <p:txBody>
          <a:bodyPr/>
          <a:lstStyle>
            <a:lvl1pPr>
              <a:defRPr>
                <a:solidFill>
                  <a:srgbClr val="FFFFFF"/>
                </a:solidFill>
                <a:latin typeface="Calibri" panose="020F0502020204030204" pitchFamily="34" charset="0"/>
              </a:defRPr>
            </a:lvl1pPr>
          </a:lstStyle>
          <a:p>
            <a:pPr>
              <a:defRPr/>
            </a:pPr>
            <a:fld id="{145AF28E-5FE7-4A90-84DA-AD78559F3E57}" type="slidenum">
              <a:rPr lang="en-US" altLang="en-US"/>
              <a:pPr>
                <a:defRPr/>
              </a:pPr>
              <a:t>‹#›</a:t>
            </a:fld>
            <a:endParaRPr lang="en-US" altLang="en-US"/>
          </a:p>
        </p:txBody>
      </p:sp>
    </p:spTree>
    <p:extLst>
      <p:ext uri="{BB962C8B-B14F-4D97-AF65-F5344CB8AC3E}">
        <p14:creationId xmlns:p14="http://schemas.microsoft.com/office/powerpoint/2010/main" val="390906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85120" y="2508993"/>
            <a:ext cx="7543800" cy="1470025"/>
          </a:xfrm>
        </p:spPr>
        <p:txBody>
          <a:bodyPr/>
          <a:lstStyle>
            <a:lvl1pPr algn="l">
              <a:defRPr sz="4400" b="1">
                <a:solidFill>
                  <a:schemeClr val="accent1">
                    <a:lumMod val="75000"/>
                  </a:schemeClr>
                </a:solidFill>
              </a:defRPr>
            </a:lvl1pPr>
          </a:lstStyle>
          <a:p>
            <a:r>
              <a:rPr lang="en-US" dirty="0"/>
              <a:t>Click to edit Master title style</a:t>
            </a:r>
          </a:p>
        </p:txBody>
      </p:sp>
      <p:sp>
        <p:nvSpPr>
          <p:cNvPr id="8" name="Subtitle 2"/>
          <p:cNvSpPr>
            <a:spLocks noGrp="1"/>
          </p:cNvSpPr>
          <p:nvPr>
            <p:ph type="subTitle" idx="1"/>
          </p:nvPr>
        </p:nvSpPr>
        <p:spPr>
          <a:xfrm>
            <a:off x="900885" y="4011972"/>
            <a:ext cx="7549055" cy="530773"/>
          </a:xfrm>
        </p:spPr>
        <p:txBody>
          <a:bodyPr>
            <a:normAutofit/>
          </a:bodyPr>
          <a:lstStyle>
            <a:lvl1pPr marL="0" indent="0" algn="l">
              <a:buNone/>
              <a:defRPr sz="2800">
                <a:solidFill>
                  <a:schemeClr val="accent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35F59AB-B998-434E-B511-6BC236144E16}" type="datetimeFigureOut">
              <a:rPr lang="en-US" altLang="en-US"/>
              <a:pPr>
                <a:defRPr/>
              </a:pPr>
              <a:t>2/13/2017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784C895-F1D0-4B3F-937C-D62970DA62D8}" type="slidenum">
              <a:rPr lang="en-US" altLang="en-US"/>
              <a:pPr>
                <a:defRPr/>
              </a:pPr>
              <a:t>‹#›</a:t>
            </a:fld>
            <a:endParaRPr lang="en-US" altLang="en-US"/>
          </a:p>
        </p:txBody>
      </p:sp>
    </p:spTree>
    <p:extLst>
      <p:ext uri="{BB962C8B-B14F-4D97-AF65-F5344CB8AC3E}">
        <p14:creationId xmlns:p14="http://schemas.microsoft.com/office/powerpoint/2010/main" val="401362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2400">
              <a:solidFill>
                <a:srgbClr val="FFFFFF"/>
              </a:solidFill>
            </a:endParaRPr>
          </a:p>
        </p:txBody>
      </p:sp>
      <p:sp>
        <p:nvSpPr>
          <p:cNvPr id="2" name="Title 1"/>
          <p:cNvSpPr>
            <a:spLocks noGrp="1"/>
          </p:cNvSpPr>
          <p:nvPr>
            <p:ph type="ctrTitle"/>
          </p:nvPr>
        </p:nvSpPr>
        <p:spPr>
          <a:xfrm>
            <a:off x="228600" y="457200"/>
            <a:ext cx="7543800" cy="1470025"/>
          </a:xfrm>
        </p:spPr>
        <p:txBody>
          <a:bodyPr/>
          <a:lstStyle>
            <a:lvl1pPr algn="l">
              <a:defRPr sz="4400" b="1">
                <a:solidFill>
                  <a:schemeClr val="tx2"/>
                </a:solidFill>
              </a:defRPr>
            </a:lvl1pPr>
          </a:lstStyle>
          <a:p>
            <a:r>
              <a:rPr lang="en-US"/>
              <a:t>Click to edit Master title style</a:t>
            </a:r>
          </a:p>
        </p:txBody>
      </p:sp>
      <p:sp>
        <p:nvSpPr>
          <p:cNvPr id="3" name="Subtitle 2"/>
          <p:cNvSpPr>
            <a:spLocks noGrp="1"/>
          </p:cNvSpPr>
          <p:nvPr>
            <p:ph type="subTitle" idx="1"/>
          </p:nvPr>
        </p:nvSpPr>
        <p:spPr>
          <a:xfrm>
            <a:off x="228599" y="1960179"/>
            <a:ext cx="7549055" cy="530773"/>
          </a:xfrm>
        </p:spPr>
        <p:txBody>
          <a:bodyPr>
            <a:normAutofit/>
          </a:bodyPr>
          <a:lstStyle>
            <a:lvl1pPr marL="0" indent="0" algn="l">
              <a:buNone/>
              <a:defRPr sz="28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981950" y="6477000"/>
            <a:ext cx="914400" cy="212725"/>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FFFFFF"/>
                </a:solidFill>
                <a:ea typeface="MS PGothic" panose="020B0600070205080204" pitchFamily="34" charset="-128"/>
              </a:defRPr>
            </a:lvl1pPr>
          </a:lstStyle>
          <a:p>
            <a:pPr>
              <a:defRPr/>
            </a:pPr>
            <a:endParaRPr lang="en-US" altLang="en-US"/>
          </a:p>
        </p:txBody>
      </p:sp>
      <p:sp>
        <p:nvSpPr>
          <p:cNvPr id="8" name="Footer Placeholder 4"/>
          <p:cNvSpPr>
            <a:spLocks noGrp="1"/>
          </p:cNvSpPr>
          <p:nvPr>
            <p:ph type="ftr" sz="quarter" idx="11"/>
          </p:nvPr>
        </p:nvSpPr>
        <p:spPr>
          <a:xfrm>
            <a:off x="457200" y="6477000"/>
            <a:ext cx="6324600" cy="212725"/>
          </a:xfrm>
        </p:spPr>
        <p:txBody>
          <a:bodyPr/>
          <a:lstStyle>
            <a:lvl1pPr algn="l">
              <a:defRPr/>
            </a:lvl1pPr>
          </a:lstStyle>
          <a:p>
            <a:pPr>
              <a:defRPr/>
            </a:pPr>
            <a:endParaRPr lang="en-US" altLang="en-US"/>
          </a:p>
        </p:txBody>
      </p:sp>
    </p:spTree>
    <p:extLst>
      <p:ext uri="{BB962C8B-B14F-4D97-AF65-F5344CB8AC3E}">
        <p14:creationId xmlns:p14="http://schemas.microsoft.com/office/powerpoint/2010/main" val="88852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166773" y="914400"/>
            <a:ext cx="8719475"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anose="020F0502020204030204" pitchFamily="34" charset="0"/>
              </a:defRPr>
            </a:lvl1pPr>
          </a:lstStyle>
          <a:p>
            <a:pPr>
              <a:defRPr/>
            </a:pPr>
            <a:fld id="{9D2D4111-90E1-4E75-8969-B3EB08BB5078}" type="slidenum">
              <a:rPr lang="en-US" altLang="en-US"/>
              <a:pPr>
                <a:defRPr/>
              </a:pPr>
              <a:t>‹#›</a:t>
            </a:fld>
            <a:endParaRPr lang="en-US" altLang="en-US"/>
          </a:p>
        </p:txBody>
      </p:sp>
    </p:spTree>
    <p:extLst>
      <p:ext uri="{BB962C8B-B14F-4D97-AF65-F5344CB8AC3E}">
        <p14:creationId xmlns:p14="http://schemas.microsoft.com/office/powerpoint/2010/main" val="376210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3"/>
          <p:cNvSpPr>
            <a:spLocks noGrp="1"/>
          </p:cNvSpPr>
          <p:nvPr>
            <p:ph type="dt" sz="half" idx="10"/>
          </p:nvPr>
        </p:nvSpPr>
        <p:spPr>
          <a:xfrm>
            <a:off x="609600" y="6553200"/>
            <a:ext cx="2133600" cy="168275"/>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Arial" panose="020B0604020202020204" pitchFamily="34" charset="0"/>
                <a:ea typeface="MS PGothic" panose="020B0600070205080204" pitchFamily="34" charset="-128"/>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DDCB19C9-DAA5-48AB-95DB-9C0A6CC06693}" type="slidenum">
              <a:rPr lang="en-US" altLang="en-US"/>
              <a:pPr>
                <a:defRPr/>
              </a:pPr>
              <a:t>‹#›</a:t>
            </a:fld>
            <a:endParaRPr lang="en-US" altLang="en-US"/>
          </a:p>
        </p:txBody>
      </p:sp>
    </p:spTree>
    <p:extLst>
      <p:ext uri="{BB962C8B-B14F-4D97-AF65-F5344CB8AC3E}">
        <p14:creationId xmlns:p14="http://schemas.microsoft.com/office/powerpoint/2010/main" val="12251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1"/>
          </p:nvPr>
        </p:nvSpPr>
        <p:spPr/>
        <p:txBody>
          <a:bodyPr/>
          <a:lstStyle>
            <a:lvl1pPr>
              <a:defRPr>
                <a:latin typeface="Calibri" panose="020F0502020204030204" pitchFamily="34" charset="0"/>
              </a:defRPr>
            </a:lvl1pPr>
          </a:lstStyle>
          <a:p>
            <a:pPr>
              <a:defRPr/>
            </a:pPr>
            <a:fld id="{3C01CF86-0C1A-4B17-AF71-6007B3B037F6}" type="slidenum">
              <a:rPr lang="en-US" altLang="en-US"/>
              <a:pPr>
                <a:defRPr/>
              </a:pPr>
              <a:t>‹#›</a:t>
            </a:fld>
            <a:endParaRPr lang="en-US" altLang="en-US"/>
          </a:p>
        </p:txBody>
      </p:sp>
    </p:spTree>
    <p:extLst>
      <p:ext uri="{BB962C8B-B14F-4D97-AF65-F5344CB8AC3E}">
        <p14:creationId xmlns:p14="http://schemas.microsoft.com/office/powerpoint/2010/main" val="32523199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emf"/><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8275" y="141288"/>
            <a:ext cx="87963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68275" y="914400"/>
            <a:ext cx="8786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626225"/>
            <a:ext cx="2895600" cy="1682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ea typeface="MS PGothic" panose="020B0600070205080204" pitchFamily="34" charset="-128"/>
              </a:defRPr>
            </a:lvl1pPr>
          </a:lstStyle>
          <a:p>
            <a:pPr>
              <a:defRPr/>
            </a:pPr>
            <a:endParaRPr lang="en-US" altLang="en-US" dirty="0"/>
          </a:p>
        </p:txBody>
      </p:sp>
      <p:sp>
        <p:nvSpPr>
          <p:cNvPr id="6" name="Slide Number Placeholder 5"/>
          <p:cNvSpPr>
            <a:spLocks noGrp="1"/>
          </p:cNvSpPr>
          <p:nvPr>
            <p:ph type="sldNum" sz="quarter" idx="4"/>
          </p:nvPr>
        </p:nvSpPr>
        <p:spPr>
          <a:xfrm>
            <a:off x="8702675" y="6457950"/>
            <a:ext cx="361950" cy="152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04040"/>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ED57F10B-B947-4C7C-A3A4-FE3B7C04EF7D}" type="slidenum">
              <a:rPr lang="en-US" altLang="en-US"/>
              <a:pPr>
                <a:defRPr/>
              </a:pPr>
              <a:t>‹#›</a:t>
            </a:fld>
            <a:endParaRPr lang="en-US" altLang="en-US" dirty="0"/>
          </a:p>
        </p:txBody>
      </p:sp>
      <p:cxnSp>
        <p:nvCxnSpPr>
          <p:cNvPr id="20" name="Straight Connector 19"/>
          <p:cNvCxnSpPr/>
          <p:nvPr/>
        </p:nvCxnSpPr>
        <p:spPr>
          <a:xfrm>
            <a:off x="168275" y="841375"/>
            <a:ext cx="8796338"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27" name="TextBox 11"/>
          <p:cNvSpPr txBox="1">
            <a:spLocks noChangeArrowheads="1"/>
          </p:cNvSpPr>
          <p:nvPr userDrawn="1"/>
        </p:nvSpPr>
        <p:spPr bwMode="auto">
          <a:xfrm>
            <a:off x="6113463" y="6596063"/>
            <a:ext cx="3030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100" dirty="0">
                <a:solidFill>
                  <a:srgbClr val="404040"/>
                </a:solidFill>
                <a:ea typeface="MS PGothic" pitchFamily="34" charset="-128"/>
                <a:cs typeface="Arial" charset="0"/>
              </a:rPr>
              <a:t>  © Azara Healthcare 2016</a:t>
            </a:r>
          </a:p>
        </p:txBody>
      </p:sp>
      <p:pic>
        <p:nvPicPr>
          <p:cNvPr id="1032" name="Picture 1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200" y="6248400"/>
            <a:ext cx="1676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Lst>
  <p:hf hdr="0" ftr="0" dt="0"/>
  <p:txStyles>
    <p:titleStyle>
      <a:lvl1pPr algn="l" rtl="0" eaLnBrk="0" fontAlgn="base" hangingPunct="0">
        <a:spcBef>
          <a:spcPct val="0"/>
        </a:spcBef>
        <a:spcAft>
          <a:spcPct val="0"/>
        </a:spcAft>
        <a:defRPr sz="2800" b="1" kern="1200">
          <a:solidFill>
            <a:srgbClr val="7BC55C"/>
          </a:solidFill>
          <a:latin typeface="+mj-lt"/>
          <a:ea typeface="MS PGothic" pitchFamily="34" charset="-128"/>
          <a:cs typeface="MS PGothic" panose="020B0600070205080204" pitchFamily="34" charset="-128"/>
        </a:defRPr>
      </a:lvl1pPr>
      <a:lvl2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2pPr>
      <a:lvl3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3pPr>
      <a:lvl4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4pPr>
      <a:lvl5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8275" y="141288"/>
            <a:ext cx="87963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168275" y="914400"/>
            <a:ext cx="8786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626225"/>
            <a:ext cx="2895600" cy="1682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ea typeface="MS PGothic" panose="020B0600070205080204" pitchFamily="34" charset="-128"/>
              </a:defRPr>
            </a:lvl1pPr>
          </a:lstStyle>
          <a:p>
            <a:pPr>
              <a:defRPr/>
            </a:pPr>
            <a:endParaRPr lang="en-US" altLang="en-US" dirty="0"/>
          </a:p>
        </p:txBody>
      </p:sp>
      <p:sp>
        <p:nvSpPr>
          <p:cNvPr id="6" name="Slide Number Placeholder 5"/>
          <p:cNvSpPr>
            <a:spLocks noGrp="1"/>
          </p:cNvSpPr>
          <p:nvPr>
            <p:ph type="sldNum" sz="quarter" idx="4"/>
          </p:nvPr>
        </p:nvSpPr>
        <p:spPr>
          <a:xfrm>
            <a:off x="8702675" y="6457950"/>
            <a:ext cx="361950" cy="152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04040"/>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E1A44372-1259-47A5-B822-893BA7C5139B}" type="slidenum">
              <a:rPr lang="en-US" altLang="en-US"/>
              <a:pPr>
                <a:defRPr/>
              </a:pPr>
              <a:t>‹#›</a:t>
            </a:fld>
            <a:endParaRPr lang="en-US" altLang="en-US" dirty="0"/>
          </a:p>
        </p:txBody>
      </p:sp>
      <p:sp>
        <p:nvSpPr>
          <p:cNvPr id="1030" name="TextBox 17"/>
          <p:cNvSpPr txBox="1">
            <a:spLocks noChangeArrowheads="1"/>
          </p:cNvSpPr>
          <p:nvPr/>
        </p:nvSpPr>
        <p:spPr bwMode="auto">
          <a:xfrm>
            <a:off x="6113463" y="6596063"/>
            <a:ext cx="3030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000" dirty="0">
                <a:solidFill>
                  <a:srgbClr val="404040"/>
                </a:solidFill>
                <a:ea typeface="MS PGothic" pitchFamily="34" charset="-128"/>
                <a:cs typeface="Arial" charset="0"/>
              </a:rPr>
              <a:t>  © Azara Healthcare 2016</a:t>
            </a:r>
          </a:p>
        </p:txBody>
      </p:sp>
      <p:cxnSp>
        <p:nvCxnSpPr>
          <p:cNvPr id="20" name="Straight Connector 19"/>
          <p:cNvCxnSpPr/>
          <p:nvPr/>
        </p:nvCxnSpPr>
        <p:spPr>
          <a:xfrm>
            <a:off x="168275" y="841375"/>
            <a:ext cx="8796338"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56" name="Picture 10"/>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6256338"/>
            <a:ext cx="1676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99" r:id="rId1"/>
    <p:sldLayoutId id="2147485000" r:id="rId2"/>
    <p:sldLayoutId id="2147485001" r:id="rId3"/>
    <p:sldLayoutId id="2147485002" r:id="rId4"/>
  </p:sldLayoutIdLst>
  <p:hf hdr="0" ftr="0" dt="0"/>
  <p:txStyles>
    <p:titleStyle>
      <a:lvl1pPr algn="l" rtl="0" eaLnBrk="0" fontAlgn="base" hangingPunct="0">
        <a:spcBef>
          <a:spcPct val="0"/>
        </a:spcBef>
        <a:spcAft>
          <a:spcPct val="0"/>
        </a:spcAft>
        <a:defRPr sz="2800" b="1" kern="1200">
          <a:solidFill>
            <a:srgbClr val="7BC55C"/>
          </a:solidFill>
          <a:latin typeface="+mj-lt"/>
          <a:ea typeface="MS PGothic" pitchFamily="34" charset="-128"/>
          <a:cs typeface="MS PGothic" panose="020B0600070205080204" pitchFamily="34" charset="-128"/>
        </a:defRPr>
      </a:lvl1pPr>
      <a:lvl2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2pPr>
      <a:lvl3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3pPr>
      <a:lvl4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4pPr>
      <a:lvl5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68275" y="141288"/>
            <a:ext cx="87963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168275" y="914400"/>
            <a:ext cx="8786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626225"/>
            <a:ext cx="2895600" cy="1682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ea typeface="MS PGothic" panose="020B0600070205080204" pitchFamily="34" charset="-128"/>
              </a:defRPr>
            </a:lvl1pPr>
          </a:lstStyle>
          <a:p>
            <a:pPr>
              <a:defRPr/>
            </a:pPr>
            <a:endParaRPr lang="en-US" altLang="en-US" dirty="0"/>
          </a:p>
        </p:txBody>
      </p:sp>
      <p:sp>
        <p:nvSpPr>
          <p:cNvPr id="6" name="Slide Number Placeholder 5"/>
          <p:cNvSpPr>
            <a:spLocks noGrp="1"/>
          </p:cNvSpPr>
          <p:nvPr>
            <p:ph type="sldNum" sz="quarter" idx="4"/>
          </p:nvPr>
        </p:nvSpPr>
        <p:spPr>
          <a:xfrm>
            <a:off x="8702675" y="6457950"/>
            <a:ext cx="361950" cy="152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04040"/>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3B25B1BD-BB23-4684-93A0-DC5F21E9B06A}" type="slidenum">
              <a:rPr lang="en-US" altLang="en-US"/>
              <a:pPr>
                <a:defRPr/>
              </a:pPr>
              <a:t>‹#›</a:t>
            </a:fld>
            <a:endParaRPr lang="en-US" altLang="en-US" dirty="0"/>
          </a:p>
        </p:txBody>
      </p:sp>
      <p:sp>
        <p:nvSpPr>
          <p:cNvPr id="1030" name="TextBox 17"/>
          <p:cNvSpPr txBox="1">
            <a:spLocks noChangeArrowheads="1"/>
          </p:cNvSpPr>
          <p:nvPr/>
        </p:nvSpPr>
        <p:spPr bwMode="auto">
          <a:xfrm>
            <a:off x="6113463" y="6596063"/>
            <a:ext cx="3030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000" dirty="0">
                <a:solidFill>
                  <a:srgbClr val="404040"/>
                </a:solidFill>
                <a:ea typeface="MS PGothic" pitchFamily="34" charset="-128"/>
                <a:cs typeface="Arial" charset="0"/>
              </a:rPr>
              <a:t>   © </a:t>
            </a:r>
            <a:r>
              <a:rPr lang="en-US" altLang="en-US" sz="1000" dirty="0" err="1">
                <a:solidFill>
                  <a:srgbClr val="404040"/>
                </a:solidFill>
                <a:ea typeface="MS PGothic" pitchFamily="34" charset="-128"/>
                <a:cs typeface="Arial" charset="0"/>
              </a:rPr>
              <a:t>Azara</a:t>
            </a:r>
            <a:r>
              <a:rPr lang="en-US" altLang="en-US" sz="1000" dirty="0">
                <a:solidFill>
                  <a:srgbClr val="404040"/>
                </a:solidFill>
                <a:ea typeface="MS PGothic" pitchFamily="34" charset="-128"/>
                <a:cs typeface="Arial" charset="0"/>
              </a:rPr>
              <a:t> Healthcare 2016</a:t>
            </a:r>
          </a:p>
        </p:txBody>
      </p:sp>
      <p:cxnSp>
        <p:nvCxnSpPr>
          <p:cNvPr id="20" name="Straight Connector 19"/>
          <p:cNvCxnSpPr/>
          <p:nvPr/>
        </p:nvCxnSpPr>
        <p:spPr>
          <a:xfrm>
            <a:off x="168275" y="841375"/>
            <a:ext cx="8796338"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104" name="Picture 10"/>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6256338"/>
            <a:ext cx="1676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Lst>
  <p:hf hdr="0" ftr="0" dt="0"/>
  <p:txStyles>
    <p:titleStyle>
      <a:lvl1pPr algn="l" rtl="0" eaLnBrk="0" fontAlgn="base" hangingPunct="0">
        <a:spcBef>
          <a:spcPct val="0"/>
        </a:spcBef>
        <a:spcAft>
          <a:spcPct val="0"/>
        </a:spcAft>
        <a:defRPr sz="2800" b="1" kern="1200">
          <a:solidFill>
            <a:srgbClr val="7BC55C"/>
          </a:solidFill>
          <a:latin typeface="+mj-lt"/>
          <a:ea typeface="MS PGothic" pitchFamily="34" charset="-128"/>
          <a:cs typeface="MS PGothic" panose="020B0600070205080204" pitchFamily="34" charset="-128"/>
        </a:defRPr>
      </a:lvl1pPr>
      <a:lvl2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2pPr>
      <a:lvl3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3pPr>
      <a:lvl4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4pPr>
      <a:lvl5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68275" y="141288"/>
            <a:ext cx="87963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168275" y="914400"/>
            <a:ext cx="8786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626225"/>
            <a:ext cx="2895600" cy="1682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8702675" y="6457950"/>
            <a:ext cx="361950" cy="152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04040"/>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BFC3E4D3-AFD9-445B-A014-0072F68F5A52}" type="slidenum">
              <a:rPr lang="en-US" altLang="en-US"/>
              <a:pPr>
                <a:defRPr/>
              </a:pPr>
              <a:t>‹#›</a:t>
            </a:fld>
            <a:endParaRPr lang="en-US" altLang="en-US"/>
          </a:p>
        </p:txBody>
      </p:sp>
      <p:cxnSp>
        <p:nvCxnSpPr>
          <p:cNvPr id="20" name="Straight Connector 19"/>
          <p:cNvCxnSpPr/>
          <p:nvPr/>
        </p:nvCxnSpPr>
        <p:spPr>
          <a:xfrm>
            <a:off x="168275" y="841375"/>
            <a:ext cx="8796338"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27" name="TextBox 11"/>
          <p:cNvSpPr txBox="1">
            <a:spLocks noChangeArrowheads="1"/>
          </p:cNvSpPr>
          <p:nvPr userDrawn="1"/>
        </p:nvSpPr>
        <p:spPr bwMode="auto">
          <a:xfrm>
            <a:off x="6113463" y="6596063"/>
            <a:ext cx="3030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100" dirty="0">
                <a:solidFill>
                  <a:srgbClr val="404040"/>
                </a:solidFill>
                <a:ea typeface="MS PGothic" pitchFamily="34" charset="-128"/>
                <a:cs typeface="Arial" charset="0"/>
              </a:rPr>
              <a:t>   © </a:t>
            </a:r>
            <a:r>
              <a:rPr lang="en-US" altLang="en-US" sz="1100" dirty="0" err="1">
                <a:solidFill>
                  <a:srgbClr val="404040"/>
                </a:solidFill>
                <a:ea typeface="MS PGothic" pitchFamily="34" charset="-128"/>
                <a:cs typeface="Arial" charset="0"/>
              </a:rPr>
              <a:t>Azara</a:t>
            </a:r>
            <a:r>
              <a:rPr lang="en-US" altLang="en-US" sz="1100" dirty="0">
                <a:solidFill>
                  <a:srgbClr val="404040"/>
                </a:solidFill>
                <a:ea typeface="MS PGothic" pitchFamily="34" charset="-128"/>
                <a:cs typeface="Arial" charset="0"/>
              </a:rPr>
              <a:t> Healthcare 2016</a:t>
            </a:r>
          </a:p>
        </p:txBody>
      </p:sp>
      <p:pic>
        <p:nvPicPr>
          <p:cNvPr id="5128" name="Picture 1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6248400"/>
            <a:ext cx="1676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Lst>
  <p:hf hdr="0" ftr="0" dt="0"/>
  <p:txStyles>
    <p:titleStyle>
      <a:lvl1pPr algn="l" rtl="0" eaLnBrk="0" fontAlgn="base" hangingPunct="0">
        <a:spcBef>
          <a:spcPct val="0"/>
        </a:spcBef>
        <a:spcAft>
          <a:spcPct val="0"/>
        </a:spcAft>
        <a:defRPr sz="2800" b="1" kern="1200">
          <a:solidFill>
            <a:srgbClr val="7BC55C"/>
          </a:solidFill>
          <a:latin typeface="+mj-lt"/>
          <a:ea typeface="MS PGothic" pitchFamily="34" charset="-128"/>
          <a:cs typeface="MS PGothic" panose="020B0600070205080204" pitchFamily="34" charset="-128"/>
        </a:defRPr>
      </a:lvl1pPr>
      <a:lvl2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2pPr>
      <a:lvl3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3pPr>
      <a:lvl4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4pPr>
      <a:lvl5pPr algn="l" rtl="0" eaLnBrk="0" fontAlgn="base" hangingPunct="0">
        <a:spcBef>
          <a:spcPct val="0"/>
        </a:spcBef>
        <a:spcAft>
          <a:spcPct val="0"/>
        </a:spcAft>
        <a:defRPr sz="2800" b="1">
          <a:solidFill>
            <a:srgbClr val="7BC55C"/>
          </a:solidFill>
          <a:latin typeface="Calibri" pitchFamily="34" charset="0"/>
          <a:ea typeface="MS PGothic" pitchFamily="34" charset="-128"/>
          <a:cs typeface="MS PGothic" panose="020B0600070205080204" pitchFamily="34"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8275" y="141288"/>
            <a:ext cx="87963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168275" y="914400"/>
            <a:ext cx="8786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626225"/>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latin typeface="+mn-lt"/>
                <a:ea typeface="ＭＳ Ｐゴシック"/>
                <a:cs typeface="Arial" charset="0"/>
              </a:defRPr>
            </a:lvl1pPr>
          </a:lstStyle>
          <a:p>
            <a:pPr eaLnBrk="1" hangingPunct="1">
              <a:defRPr/>
            </a:pPr>
            <a:endParaRPr lang="en-US"/>
          </a:p>
        </p:txBody>
      </p:sp>
      <p:sp>
        <p:nvSpPr>
          <p:cNvPr id="6" name="Slide Number Placeholder 5"/>
          <p:cNvSpPr>
            <a:spLocks noGrp="1"/>
          </p:cNvSpPr>
          <p:nvPr>
            <p:ph type="sldNum" sz="quarter" idx="4"/>
          </p:nvPr>
        </p:nvSpPr>
        <p:spPr>
          <a:xfrm>
            <a:off x="8702675" y="6457950"/>
            <a:ext cx="361950" cy="1524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Arial" charset="0"/>
                <a:ea typeface="ＭＳ Ｐゴシック" charset="-128"/>
                <a:cs typeface="+mn-cs"/>
              </a:defRPr>
            </a:lvl1pPr>
          </a:lstStyle>
          <a:p>
            <a:pPr eaLnBrk="1" hangingPunct="1">
              <a:defRPr/>
            </a:pPr>
            <a:fld id="{59DBFB54-6833-4CEF-94EE-ED2F314373FA}" type="slidenum">
              <a:rPr lang="en-US"/>
              <a:pPr eaLnBrk="1" hangingPunct="1">
                <a:defRPr/>
              </a:pPr>
              <a:t>‹#›</a:t>
            </a:fld>
            <a:endParaRPr lang="en-US" dirty="0"/>
          </a:p>
        </p:txBody>
      </p:sp>
      <p:cxnSp>
        <p:nvCxnSpPr>
          <p:cNvPr id="20" name="Straight Connector 19"/>
          <p:cNvCxnSpPr/>
          <p:nvPr/>
        </p:nvCxnSpPr>
        <p:spPr>
          <a:xfrm>
            <a:off x="168275" y="841375"/>
            <a:ext cx="8796338"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27" name="TextBox 11"/>
          <p:cNvSpPr txBox="1">
            <a:spLocks noChangeArrowheads="1"/>
          </p:cNvSpPr>
          <p:nvPr userDrawn="1"/>
        </p:nvSpPr>
        <p:spPr bwMode="auto">
          <a:xfrm>
            <a:off x="6113463" y="6596063"/>
            <a:ext cx="3030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altLang="en-US" sz="1100" dirty="0">
                <a:solidFill>
                  <a:srgbClr val="404040"/>
                </a:solidFill>
                <a:ea typeface="MS PGothic" pitchFamily="34" charset="-128"/>
                <a:cs typeface="Arial" charset="0"/>
              </a:rPr>
              <a:t>  © Azara Healthcare 2016</a:t>
            </a:r>
          </a:p>
        </p:txBody>
      </p:sp>
      <p:pic>
        <p:nvPicPr>
          <p:cNvPr id="2056" name="Pictur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200" y="6248400"/>
            <a:ext cx="16764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219256"/>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137" r:id="rId6"/>
  </p:sldLayoutIdLst>
  <p:hf hdr="0" ftr="0" dt="0"/>
  <p:txStyles>
    <p:titleStyle>
      <a:lvl1pPr algn="l" rtl="0" eaLnBrk="0" fontAlgn="base" hangingPunct="0">
        <a:spcBef>
          <a:spcPct val="0"/>
        </a:spcBef>
        <a:spcAft>
          <a:spcPct val="0"/>
        </a:spcAft>
        <a:defRPr sz="2800" b="1" kern="1200">
          <a:solidFill>
            <a:srgbClr val="7BC55C"/>
          </a:solidFill>
          <a:latin typeface="+mj-lt"/>
          <a:ea typeface="MS PGothic" pitchFamily="34" charset="-128"/>
          <a:cs typeface="ＭＳ Ｐゴシック" pitchFamily="-65" charset="-128"/>
        </a:defRPr>
      </a:lvl1pPr>
      <a:lvl2pPr algn="l" rtl="0" eaLnBrk="0" fontAlgn="base" hangingPunct="0">
        <a:spcBef>
          <a:spcPct val="0"/>
        </a:spcBef>
        <a:spcAft>
          <a:spcPct val="0"/>
        </a:spcAft>
        <a:defRPr sz="2800" b="1">
          <a:solidFill>
            <a:srgbClr val="7BC55C"/>
          </a:solidFill>
          <a:latin typeface="Calibri" pitchFamily="34" charset="0"/>
          <a:ea typeface="MS PGothic" pitchFamily="34" charset="-128"/>
          <a:cs typeface="ＭＳ Ｐゴシック" pitchFamily="-65" charset="-128"/>
        </a:defRPr>
      </a:lvl2pPr>
      <a:lvl3pPr algn="l" rtl="0" eaLnBrk="0" fontAlgn="base" hangingPunct="0">
        <a:spcBef>
          <a:spcPct val="0"/>
        </a:spcBef>
        <a:spcAft>
          <a:spcPct val="0"/>
        </a:spcAft>
        <a:defRPr sz="2800" b="1">
          <a:solidFill>
            <a:srgbClr val="7BC55C"/>
          </a:solidFill>
          <a:latin typeface="Calibri" pitchFamily="34" charset="0"/>
          <a:ea typeface="MS PGothic" pitchFamily="34" charset="-128"/>
          <a:cs typeface="ＭＳ Ｐゴシック" pitchFamily="-65" charset="-128"/>
        </a:defRPr>
      </a:lvl3pPr>
      <a:lvl4pPr algn="l" rtl="0" eaLnBrk="0" fontAlgn="base" hangingPunct="0">
        <a:spcBef>
          <a:spcPct val="0"/>
        </a:spcBef>
        <a:spcAft>
          <a:spcPct val="0"/>
        </a:spcAft>
        <a:defRPr sz="2800" b="1">
          <a:solidFill>
            <a:srgbClr val="7BC55C"/>
          </a:solidFill>
          <a:latin typeface="Calibri" pitchFamily="34" charset="0"/>
          <a:ea typeface="MS PGothic" pitchFamily="34" charset="-128"/>
          <a:cs typeface="ＭＳ Ｐゴシック" pitchFamily="-65" charset="-128"/>
        </a:defRPr>
      </a:lvl4pPr>
      <a:lvl5pPr algn="l" rtl="0" eaLnBrk="0" fontAlgn="base" hangingPunct="0">
        <a:spcBef>
          <a:spcPct val="0"/>
        </a:spcBef>
        <a:spcAft>
          <a:spcPct val="0"/>
        </a:spcAft>
        <a:defRPr sz="2800" b="1">
          <a:solidFill>
            <a:srgbClr val="7BC55C"/>
          </a:solidFill>
          <a:latin typeface="Calibri" pitchFamily="34" charset="0"/>
          <a:ea typeface="MS PGothic" pitchFamily="34" charset="-128"/>
          <a:cs typeface="ＭＳ Ｐゴシック" pitchFamily="-65"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1.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0.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mailto:Luann.kimker@azarahealthcare.com" TargetMode="External"/><Relationship Id="rId2" Type="http://schemas.openxmlformats.org/officeDocument/2006/relationships/image" Target="../media/image7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2" y="6544561"/>
            <a:ext cx="9152468" cy="3105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Rectangle 4"/>
          <p:cNvSpPr/>
          <p:nvPr/>
        </p:nvSpPr>
        <p:spPr>
          <a:xfrm>
            <a:off x="-8468" y="6592982"/>
            <a:ext cx="9152468" cy="273089"/>
          </a:xfrm>
          <a:prstGeom prst="rect">
            <a:avLst/>
          </a:prstGeom>
          <a:solidFill>
            <a:srgbClr val="158F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Footer Placeholder 4"/>
          <p:cNvSpPr txBox="1">
            <a:spLocks/>
          </p:cNvSpPr>
          <p:nvPr/>
        </p:nvSpPr>
        <p:spPr>
          <a:xfrm>
            <a:off x="-8468" y="6592981"/>
            <a:ext cx="3521821" cy="273089"/>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r>
              <a:rPr lang="en-US" dirty="0">
                <a:solidFill>
                  <a:prstClr val="white"/>
                </a:solidFill>
              </a:rPr>
              <a:t>Azara Proprietary &amp; Confidential</a:t>
            </a:r>
          </a:p>
        </p:txBody>
      </p:sp>
      <p:sp>
        <p:nvSpPr>
          <p:cNvPr id="9" name="Text Placeholder 3"/>
          <p:cNvSpPr txBox="1">
            <a:spLocks/>
          </p:cNvSpPr>
          <p:nvPr/>
        </p:nvSpPr>
        <p:spPr>
          <a:xfrm>
            <a:off x="838200" y="3182676"/>
            <a:ext cx="7315200" cy="1084523"/>
          </a:xfrm>
          <a:prstGeom prst="rect">
            <a:avLst/>
          </a:prstGeom>
        </p:spPr>
        <p:txBody>
          <a:bodyPr lIns="0" rIns="0" anchor="t">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srgbClr val="158F47"/>
                </a:solidFill>
                <a:effectLst/>
                <a:uLnTx/>
                <a:uFillTx/>
                <a:latin typeface="Calibri"/>
                <a:ea typeface="+mj-ea"/>
                <a:cs typeface="News Gothic MT"/>
              </a:rPr>
              <a:t>CHCANYS CPCI</a:t>
            </a:r>
            <a:r>
              <a:rPr kumimoji="0" lang="en-US" sz="2800" b="1" i="0" u="none" strike="noStrike" kern="1200" cap="none" spc="0" normalizeH="0" noProof="0" dirty="0">
                <a:ln>
                  <a:noFill/>
                </a:ln>
                <a:solidFill>
                  <a:srgbClr val="158F47"/>
                </a:solidFill>
                <a:effectLst/>
                <a:uLnTx/>
                <a:uFillTx/>
                <a:latin typeface="Calibri"/>
                <a:ea typeface="+mj-ea"/>
                <a:cs typeface="News Gothic MT"/>
              </a:rPr>
              <a:t> </a:t>
            </a:r>
            <a:r>
              <a:rPr kumimoji="0" lang="en-US" sz="2800" b="1" i="0" u="none" strike="noStrike" kern="1200" cap="none" spc="0" normalizeH="0" baseline="0" noProof="0" dirty="0">
                <a:ln>
                  <a:noFill/>
                </a:ln>
                <a:solidFill>
                  <a:srgbClr val="158F47"/>
                </a:solidFill>
                <a:effectLst/>
                <a:uLnTx/>
                <a:uFillTx/>
                <a:latin typeface="Calibri"/>
                <a:ea typeface="+mj-ea"/>
                <a:cs typeface="News Gothic MT"/>
              </a:rPr>
              <a:t>User Training</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000" b="1" dirty="0">
                <a:solidFill>
                  <a:srgbClr val="158F47"/>
                </a:solidFill>
                <a:latin typeface="Calibri"/>
                <a:ea typeface="+mj-ea"/>
                <a:cs typeface="News Gothic MT"/>
              </a:rPr>
              <a:t>November 16, 2016</a:t>
            </a:r>
            <a:endParaRPr kumimoji="0" lang="en-US" sz="2000" b="1" i="0" u="none" strike="noStrike" kern="1200" cap="none" spc="0" normalizeH="0" baseline="0" noProof="0" dirty="0">
              <a:ln>
                <a:noFill/>
              </a:ln>
              <a:solidFill>
                <a:srgbClr val="158F47"/>
              </a:solidFill>
              <a:effectLst/>
              <a:uLnTx/>
              <a:uFillTx/>
              <a:latin typeface="Calibri"/>
              <a:ea typeface="+mj-ea"/>
              <a:cs typeface="News Gothic MT"/>
            </a:endParaRPr>
          </a:p>
        </p:txBody>
      </p:sp>
      <p:cxnSp>
        <p:nvCxnSpPr>
          <p:cNvPr id="8" name="Straight Connector 7"/>
          <p:cNvCxnSpPr/>
          <p:nvPr/>
        </p:nvCxnSpPr>
        <p:spPr>
          <a:xfrm>
            <a:off x="838200" y="3048000"/>
            <a:ext cx="7315200" cy="0"/>
          </a:xfrm>
          <a:prstGeom prst="line">
            <a:avLst/>
          </a:prstGeom>
          <a:ln w="28575">
            <a:solidFill>
              <a:srgbClr val="158F47"/>
            </a:solidFill>
          </a:ln>
        </p:spPr>
        <p:style>
          <a:lnRef idx="1">
            <a:schemeClr val="accent1"/>
          </a:lnRef>
          <a:fillRef idx="0">
            <a:schemeClr val="accent1"/>
          </a:fillRef>
          <a:effectRef idx="0">
            <a:schemeClr val="accent1"/>
          </a:effectRef>
          <a:fontRef idx="minor">
            <a:schemeClr val="tx1"/>
          </a:fontRef>
        </p:style>
      </p:cxnSp>
      <p:pic>
        <p:nvPicPr>
          <p:cNvPr id="11" name="Picture 10" descr="AzaraLogo-Pantone3405.png"/>
          <p:cNvPicPr>
            <a:picLocks noChangeAspect="1"/>
          </p:cNvPicPr>
          <p:nvPr/>
        </p:nvPicPr>
        <p:blipFill rotWithShape="1">
          <a:blip r:embed="rId3" cstate="screen">
            <a:extLst>
              <a:ext uri="{28A0092B-C50C-407E-A947-70E740481C1C}">
                <a14:useLocalDpi xmlns:a14="http://schemas.microsoft.com/office/drawing/2010/main"/>
              </a:ext>
            </a:extLst>
          </a:blip>
          <a:srcRect t="25411" b="35152"/>
          <a:stretch/>
        </p:blipFill>
        <p:spPr>
          <a:xfrm>
            <a:off x="972259" y="5355140"/>
            <a:ext cx="2541094" cy="1336161"/>
          </a:xfrm>
          <a:prstGeom prst="rect">
            <a:avLst/>
          </a:prstGeom>
        </p:spPr>
      </p:pic>
      <p:sp>
        <p:nvSpPr>
          <p:cNvPr id="12" name="Rectangle 11"/>
          <p:cNvSpPr/>
          <p:nvPr/>
        </p:nvSpPr>
        <p:spPr>
          <a:xfrm>
            <a:off x="2495470" y="2590800"/>
            <a:ext cx="4153060" cy="369332"/>
          </a:xfrm>
          <a:prstGeom prst="rect">
            <a:avLst/>
          </a:prstGeom>
        </p:spPr>
        <p:txBody>
          <a:bodyPr wrap="none">
            <a:spAutoFit/>
          </a:bodyPr>
          <a:lstStyle/>
          <a:p>
            <a:r>
              <a:rPr lang="en-US" i="1" dirty="0"/>
              <a:t>Improving Patient Outcomes through Data</a:t>
            </a:r>
            <a:endParaRPr lang="en-US" dirty="0"/>
          </a:p>
        </p:txBody>
      </p:sp>
      <p:sp>
        <p:nvSpPr>
          <p:cNvPr id="2" name="TextBox 1"/>
          <p:cNvSpPr txBox="1"/>
          <p:nvPr/>
        </p:nvSpPr>
        <p:spPr>
          <a:xfrm>
            <a:off x="-1605280" y="32512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4"/>
          <a:stretch>
            <a:fillRect/>
          </a:stretch>
        </p:blipFill>
        <p:spPr>
          <a:xfrm>
            <a:off x="4578496" y="5501880"/>
            <a:ext cx="4572396" cy="1066892"/>
          </a:xfrm>
          <a:prstGeom prst="rect">
            <a:avLst/>
          </a:prstGeom>
        </p:spPr>
      </p:pic>
    </p:spTree>
    <p:extLst>
      <p:ext uri="{BB962C8B-B14F-4D97-AF65-F5344CB8AC3E}">
        <p14:creationId xmlns:p14="http://schemas.microsoft.com/office/powerpoint/2010/main" val="316111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543800" cy="1470025"/>
          </a:xfrm>
        </p:spPr>
        <p:txBody>
          <a:bodyPr/>
          <a:lstStyle/>
          <a:p>
            <a:pPr algn="ctr"/>
            <a:r>
              <a:rPr lang="en-US" sz="4000" b="0" i="1" dirty="0">
                <a:solidFill>
                  <a:srgbClr val="7BC55C"/>
                </a:solidFill>
              </a:rPr>
              <a:t>Using CPC</a:t>
            </a:r>
            <a:br>
              <a:rPr lang="en-US" sz="4000" b="0" i="1" dirty="0">
                <a:solidFill>
                  <a:srgbClr val="7BC55C"/>
                </a:solidFill>
              </a:rPr>
            </a:br>
            <a:r>
              <a:rPr lang="en-US" sz="4000" b="0" i="1" dirty="0">
                <a:solidFill>
                  <a:srgbClr val="7BC55C"/>
                </a:solidFill>
              </a:rPr>
              <a:t>The Basics</a:t>
            </a:r>
          </a:p>
        </p:txBody>
      </p:sp>
      <p:sp>
        <p:nvSpPr>
          <p:cNvPr id="4" name="Slide Number Placeholder 3"/>
          <p:cNvSpPr>
            <a:spLocks noGrp="1"/>
          </p:cNvSpPr>
          <p:nvPr>
            <p:ph type="sldNum" sz="quarter" idx="12"/>
          </p:nvPr>
        </p:nvSpPr>
        <p:spPr/>
        <p:txBody>
          <a:bodyPr/>
          <a:lstStyle/>
          <a:p>
            <a:pPr>
              <a:defRPr/>
            </a:pPr>
            <a:fld id="{D784C895-F1D0-4B3F-937C-D62970DA62D8}" type="slidenum">
              <a:rPr lang="en-US" altLang="en-US" smtClean="0"/>
              <a:pPr>
                <a:defRPr/>
              </a:pPr>
              <a:t>10</a:t>
            </a:fld>
            <a:endParaRPr lang="en-US" altLang="en-US" dirty="0"/>
          </a:p>
        </p:txBody>
      </p:sp>
    </p:spTree>
    <p:extLst>
      <p:ext uri="{BB962C8B-B14F-4D97-AF65-F5344CB8AC3E}">
        <p14:creationId xmlns:p14="http://schemas.microsoft.com/office/powerpoint/2010/main" val="227268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12245" y="2209800"/>
            <a:ext cx="87630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bwMode="auto">
          <a:xfrm>
            <a:off x="168755" y="2542233"/>
            <a:ext cx="898525" cy="1752600"/>
          </a:xfrm>
          <a:prstGeom prst="rect">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
        <p:nvSpPr>
          <p:cNvPr id="13" name="Rectangle 12"/>
          <p:cNvSpPr/>
          <p:nvPr/>
        </p:nvSpPr>
        <p:spPr bwMode="auto">
          <a:xfrm>
            <a:off x="5355745" y="2969270"/>
            <a:ext cx="3200400" cy="334963"/>
          </a:xfrm>
          <a:prstGeom prst="rect">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
        <p:nvSpPr>
          <p:cNvPr id="14" name="Rectangle 13"/>
          <p:cNvSpPr/>
          <p:nvPr/>
        </p:nvSpPr>
        <p:spPr bwMode="auto">
          <a:xfrm rot="5400000">
            <a:off x="2940362" y="1996395"/>
            <a:ext cx="1325564" cy="3200399"/>
          </a:xfrm>
          <a:prstGeom prst="rect">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
        <p:nvSpPr>
          <p:cNvPr id="17" name="Rectangle 16"/>
          <p:cNvSpPr/>
          <p:nvPr/>
        </p:nvSpPr>
        <p:spPr bwMode="auto">
          <a:xfrm>
            <a:off x="1175331" y="2221264"/>
            <a:ext cx="1760577" cy="365126"/>
          </a:xfrm>
          <a:prstGeom prst="rect">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
        <p:nvSpPr>
          <p:cNvPr id="18" name="Rectangle 17"/>
          <p:cNvSpPr/>
          <p:nvPr/>
        </p:nvSpPr>
        <p:spPr bwMode="auto">
          <a:xfrm>
            <a:off x="5812945" y="2237433"/>
            <a:ext cx="2209800" cy="348957"/>
          </a:xfrm>
          <a:prstGeom prst="rect">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
        <p:nvSpPr>
          <p:cNvPr id="20" name="Flowchart: Connector 19"/>
          <p:cNvSpPr/>
          <p:nvPr/>
        </p:nvSpPr>
        <p:spPr bwMode="auto">
          <a:xfrm>
            <a:off x="5435161" y="2259187"/>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solidFill>
                  <a:schemeClr val="dk1"/>
                </a:solidFill>
                <a:latin typeface="+mn-lt"/>
                <a:ea typeface="+mn-ea"/>
                <a:cs typeface="+mn-cs"/>
              </a:rPr>
              <a:t>1</a:t>
            </a:r>
          </a:p>
        </p:txBody>
      </p:sp>
      <p:sp>
        <p:nvSpPr>
          <p:cNvPr id="23" name="Flowchart: Connector 22"/>
          <p:cNvSpPr/>
          <p:nvPr/>
        </p:nvSpPr>
        <p:spPr bwMode="auto">
          <a:xfrm>
            <a:off x="3008097" y="2259187"/>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2</a:t>
            </a:r>
            <a:endParaRPr lang="en-US" sz="1200" dirty="0">
              <a:solidFill>
                <a:schemeClr val="dk1"/>
              </a:solidFill>
              <a:latin typeface="+mn-lt"/>
              <a:ea typeface="+mn-ea"/>
              <a:cs typeface="+mn-cs"/>
            </a:endParaRPr>
          </a:p>
        </p:txBody>
      </p:sp>
      <p:sp>
        <p:nvSpPr>
          <p:cNvPr id="24" name="Flowchart: Connector 23"/>
          <p:cNvSpPr/>
          <p:nvPr/>
        </p:nvSpPr>
        <p:spPr bwMode="auto">
          <a:xfrm>
            <a:off x="1148898" y="3997972"/>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solidFill>
                  <a:schemeClr val="dk1"/>
                </a:solidFill>
                <a:latin typeface="+mn-lt"/>
                <a:ea typeface="+mn-ea"/>
                <a:cs typeface="+mn-cs"/>
              </a:rPr>
              <a:t>3</a:t>
            </a:r>
          </a:p>
        </p:txBody>
      </p:sp>
      <p:sp>
        <p:nvSpPr>
          <p:cNvPr id="26" name="Flowchart: Connector 25"/>
          <p:cNvSpPr/>
          <p:nvPr/>
        </p:nvSpPr>
        <p:spPr bwMode="auto">
          <a:xfrm>
            <a:off x="3657600" y="3022451"/>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4</a:t>
            </a:r>
            <a:endParaRPr lang="en-US" sz="1200" dirty="0">
              <a:solidFill>
                <a:schemeClr val="dk1"/>
              </a:solidFill>
              <a:latin typeface="+mn-lt"/>
              <a:ea typeface="+mn-ea"/>
              <a:cs typeface="+mn-cs"/>
            </a:endParaRPr>
          </a:p>
        </p:txBody>
      </p:sp>
      <p:sp>
        <p:nvSpPr>
          <p:cNvPr id="28" name="Flowchart: Connector 27"/>
          <p:cNvSpPr/>
          <p:nvPr/>
        </p:nvSpPr>
        <p:spPr bwMode="auto">
          <a:xfrm>
            <a:off x="6955945" y="3014738"/>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5</a:t>
            </a:r>
            <a:endParaRPr lang="en-US" sz="1200" dirty="0">
              <a:solidFill>
                <a:schemeClr val="dk1"/>
              </a:solidFill>
              <a:latin typeface="+mn-lt"/>
              <a:ea typeface="+mn-ea"/>
              <a:cs typeface="+mn-cs"/>
            </a:endParaRPr>
          </a:p>
        </p:txBody>
      </p:sp>
      <p:sp>
        <p:nvSpPr>
          <p:cNvPr id="29" name="Flowchart: Connector 28"/>
          <p:cNvSpPr/>
          <p:nvPr/>
        </p:nvSpPr>
        <p:spPr bwMode="auto">
          <a:xfrm>
            <a:off x="8506454" y="2620067"/>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6</a:t>
            </a:r>
            <a:endParaRPr lang="en-US" sz="1200" dirty="0">
              <a:solidFill>
                <a:schemeClr val="dk1"/>
              </a:solidFill>
              <a:latin typeface="+mn-lt"/>
              <a:ea typeface="+mn-ea"/>
              <a:cs typeface="+mn-cs"/>
            </a:endParaRPr>
          </a:p>
        </p:txBody>
      </p:sp>
      <p:sp>
        <p:nvSpPr>
          <p:cNvPr id="2" name="Title 1"/>
          <p:cNvSpPr>
            <a:spLocks noGrp="1"/>
          </p:cNvSpPr>
          <p:nvPr>
            <p:ph type="title"/>
          </p:nvPr>
        </p:nvSpPr>
        <p:spPr/>
        <p:txBody>
          <a:bodyPr/>
          <a:lstStyle/>
          <a:p>
            <a:r>
              <a:rPr lang="en-US" dirty="0"/>
              <a:t>Home Page</a:t>
            </a:r>
          </a:p>
        </p:txBody>
      </p:sp>
      <p:sp>
        <p:nvSpPr>
          <p:cNvPr id="15" name="Content Placeholder 14"/>
          <p:cNvSpPr>
            <a:spLocks noGrp="1"/>
          </p:cNvSpPr>
          <p:nvPr>
            <p:ph sz="half" idx="1"/>
          </p:nvPr>
        </p:nvSpPr>
        <p:spPr>
          <a:xfrm>
            <a:off x="240939" y="838200"/>
            <a:ext cx="4038600" cy="4525963"/>
          </a:xfrm>
          <a:ln>
            <a:noFill/>
          </a:ln>
        </p:spPr>
        <p:txBody>
          <a:bodyPr/>
          <a:lstStyle/>
          <a:p>
            <a:pPr>
              <a:buFont typeface="+mj-lt"/>
              <a:buAutoNum type="arabicParenR"/>
            </a:pPr>
            <a:r>
              <a:rPr lang="en-US" sz="2000" dirty="0"/>
              <a:t>User preferences</a:t>
            </a:r>
          </a:p>
          <a:p>
            <a:pPr>
              <a:buFont typeface="+mj-lt"/>
              <a:buAutoNum type="arabicParenR"/>
            </a:pPr>
            <a:r>
              <a:rPr lang="en-US" sz="2000" dirty="0"/>
              <a:t>Top bar Navigation</a:t>
            </a:r>
          </a:p>
          <a:p>
            <a:pPr>
              <a:buFont typeface="+mj-lt"/>
              <a:buAutoNum type="arabicParenR"/>
            </a:pPr>
            <a:r>
              <a:rPr lang="en-US" sz="2000" dirty="0"/>
              <a:t>Main Navigation Bar</a:t>
            </a:r>
          </a:p>
          <a:p>
            <a:pPr marL="514350" indent="-514350">
              <a:buFont typeface="+mj-lt"/>
              <a:buAutoNum type="arabicParenR"/>
            </a:pPr>
            <a:endParaRPr lang="en-US" sz="2000" dirty="0"/>
          </a:p>
        </p:txBody>
      </p:sp>
      <p:sp>
        <p:nvSpPr>
          <p:cNvPr id="31" name="Content Placeholder 30"/>
          <p:cNvSpPr>
            <a:spLocks noGrp="1"/>
          </p:cNvSpPr>
          <p:nvPr>
            <p:ph sz="half" idx="2"/>
          </p:nvPr>
        </p:nvSpPr>
        <p:spPr>
          <a:xfrm>
            <a:off x="4660993" y="838200"/>
            <a:ext cx="4038600" cy="4525963"/>
          </a:xfrm>
          <a:ln>
            <a:noFill/>
          </a:ln>
        </p:spPr>
        <p:txBody>
          <a:bodyPr/>
          <a:lstStyle/>
          <a:p>
            <a:pPr>
              <a:buFont typeface="+mj-lt"/>
              <a:buAutoNum type="arabicParenR" startAt="4"/>
            </a:pPr>
            <a:r>
              <a:rPr lang="en-US" sz="2000" dirty="0"/>
              <a:t>Scorecard/Dashboard Panel</a:t>
            </a:r>
          </a:p>
          <a:p>
            <a:pPr>
              <a:buFont typeface="+mj-lt"/>
              <a:buAutoNum type="arabicParenR" startAt="4"/>
            </a:pPr>
            <a:r>
              <a:rPr lang="en-US" sz="2000" dirty="0"/>
              <a:t>Events and Announcements</a:t>
            </a:r>
          </a:p>
          <a:p>
            <a:pPr>
              <a:buFont typeface="+mj-lt"/>
              <a:buAutoNum type="arabicParenR" startAt="4"/>
            </a:pPr>
            <a:r>
              <a:rPr lang="en-US" sz="2000" dirty="0"/>
              <a:t>Email Support</a:t>
            </a:r>
          </a:p>
        </p:txBody>
      </p:sp>
      <p:sp>
        <p:nvSpPr>
          <p:cNvPr id="3" name="Slide Number Placeholder 2"/>
          <p:cNvSpPr>
            <a:spLocks noGrp="1"/>
          </p:cNvSpPr>
          <p:nvPr>
            <p:ph type="sldNum" sz="quarter" idx="11"/>
          </p:nvPr>
        </p:nvSpPr>
        <p:spPr/>
        <p:txBody>
          <a:bodyPr/>
          <a:lstStyle/>
          <a:p>
            <a:pPr>
              <a:defRPr/>
            </a:pPr>
            <a:fld id="{69D6EA7D-0FFF-465F-BDD2-C539ABFC0A43}" type="slidenum">
              <a:rPr lang="en-US" altLang="en-US" smtClean="0"/>
              <a:pPr>
                <a:defRPr/>
              </a:pPr>
              <a:t>11</a:t>
            </a:fld>
            <a:endParaRPr lang="en-US" altLang="en-US" dirty="0"/>
          </a:p>
        </p:txBody>
      </p:sp>
    </p:spTree>
    <p:extLst>
      <p:ext uri="{BB962C8B-B14F-4D97-AF65-F5344CB8AC3E}">
        <p14:creationId xmlns:p14="http://schemas.microsoft.com/office/powerpoint/2010/main" val="375749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Page| User Preferences</a:t>
            </a:r>
          </a:p>
        </p:txBody>
      </p:sp>
      <p:sp>
        <p:nvSpPr>
          <p:cNvPr id="3" name="Content Placeholder 2"/>
          <p:cNvSpPr>
            <a:spLocks noGrp="1"/>
          </p:cNvSpPr>
          <p:nvPr>
            <p:ph sz="half" idx="1"/>
          </p:nvPr>
        </p:nvSpPr>
        <p:spPr>
          <a:xfrm>
            <a:off x="457200" y="838200"/>
            <a:ext cx="4038600" cy="4525963"/>
          </a:xfrm>
        </p:spPr>
        <p:txBody>
          <a:bodyPr/>
          <a:lstStyle/>
          <a:p>
            <a:r>
              <a:rPr lang="en-US" sz="2400" dirty="0"/>
              <a:t>Change user preferences</a:t>
            </a:r>
          </a:p>
          <a:p>
            <a:r>
              <a:rPr lang="en-US" sz="2400" dirty="0"/>
              <a:t>Change password</a:t>
            </a:r>
          </a:p>
        </p:txBody>
      </p:sp>
      <p:sp>
        <p:nvSpPr>
          <p:cNvPr id="16" name="Content Placeholder 15"/>
          <p:cNvSpPr>
            <a:spLocks noGrp="1"/>
          </p:cNvSpPr>
          <p:nvPr>
            <p:ph sz="half" idx="2"/>
          </p:nvPr>
        </p:nvSpPr>
        <p:spPr>
          <a:xfrm>
            <a:off x="4648200" y="838200"/>
            <a:ext cx="4038600" cy="4525963"/>
          </a:xfrm>
        </p:spPr>
        <p:txBody>
          <a:bodyPr/>
          <a:lstStyle/>
          <a:p>
            <a:r>
              <a:rPr lang="en-US" sz="2400" dirty="0"/>
              <a:t>View ‘about’ information</a:t>
            </a:r>
          </a:p>
          <a:p>
            <a:r>
              <a:rPr lang="en-US" sz="2400" dirty="0"/>
              <a:t>Log out</a:t>
            </a:r>
          </a:p>
          <a:p>
            <a:endParaRPr lang="en-US" sz="2400" dirty="0"/>
          </a:p>
        </p:txBody>
      </p:sp>
      <p:sp>
        <p:nvSpPr>
          <p:cNvPr id="4" name="Slide Number Placeholder 3"/>
          <p:cNvSpPr>
            <a:spLocks noGrp="1"/>
          </p:cNvSpPr>
          <p:nvPr>
            <p:ph type="sldNum" sz="quarter" idx="11"/>
          </p:nvPr>
        </p:nvSpPr>
        <p:spPr/>
        <p:txBody>
          <a:bodyPr/>
          <a:lstStyle/>
          <a:p>
            <a:pPr>
              <a:defRPr/>
            </a:pPr>
            <a:fld id="{C7F46D97-9D14-4DFD-9619-5998510CF1EC}" type="slidenum">
              <a:rPr lang="en-US" altLang="en-US" smtClean="0"/>
              <a:pPr>
                <a:defRPr/>
              </a:pPr>
              <a:t>12</a:t>
            </a:fld>
            <a:endParaRPr lang="en-US" altLang="en-US" dirty="0"/>
          </a:p>
        </p:txBody>
      </p:sp>
      <p:grpSp>
        <p:nvGrpSpPr>
          <p:cNvPr id="20" name="Group 19"/>
          <p:cNvGrpSpPr/>
          <p:nvPr/>
        </p:nvGrpSpPr>
        <p:grpSpPr>
          <a:xfrm>
            <a:off x="457200" y="1734050"/>
            <a:ext cx="7543800" cy="4987425"/>
            <a:chOff x="381000" y="1870575"/>
            <a:chExt cx="7543800" cy="4987425"/>
          </a:xfrm>
        </p:grpSpPr>
        <p:pic>
          <p:nvPicPr>
            <p:cNvPr id="15" name="Picture 14"/>
            <p:cNvPicPr>
              <a:picLocks noChangeAspect="1"/>
            </p:cNvPicPr>
            <p:nvPr/>
          </p:nvPicPr>
          <p:blipFill>
            <a:blip r:embed="rId2"/>
            <a:stretch>
              <a:fillRect/>
            </a:stretch>
          </p:blipFill>
          <p:spPr>
            <a:xfrm>
              <a:off x="3810001" y="4262105"/>
              <a:ext cx="4114799" cy="2595895"/>
            </a:xfrm>
            <a:prstGeom prst="rect">
              <a:avLst/>
            </a:prstGeom>
          </p:spPr>
        </p:pic>
        <p:pic>
          <p:nvPicPr>
            <p:cNvPr id="14" name="Picture 13"/>
            <p:cNvPicPr>
              <a:picLocks noChangeAspect="1"/>
            </p:cNvPicPr>
            <p:nvPr/>
          </p:nvPicPr>
          <p:blipFill rotWithShape="1">
            <a:blip r:embed="rId3"/>
            <a:srcRect t="30904" r="27802"/>
            <a:stretch/>
          </p:blipFill>
          <p:spPr>
            <a:xfrm>
              <a:off x="6221011" y="4563704"/>
              <a:ext cx="1627588" cy="2157771"/>
            </a:xfrm>
            <a:prstGeom prst="rect">
              <a:avLst/>
            </a:prstGeom>
          </p:spPr>
        </p:pic>
        <p:sp>
          <p:nvSpPr>
            <p:cNvPr id="9" name="Freeform 56"/>
            <p:cNvSpPr/>
            <p:nvPr/>
          </p:nvSpPr>
          <p:spPr>
            <a:xfrm>
              <a:off x="2971802" y="3056735"/>
              <a:ext cx="4952998" cy="1244890"/>
            </a:xfrm>
            <a:custGeom>
              <a:avLst/>
              <a:gdLst>
                <a:gd name="connsiteX0" fmla="*/ 410634 w 4978400"/>
                <a:gd name="connsiteY0" fmla="*/ 0 h 1295400"/>
                <a:gd name="connsiteX1" fmla="*/ 4978400 w 4978400"/>
                <a:gd name="connsiteY1" fmla="*/ 1291166 h 1295400"/>
                <a:gd name="connsiteX2" fmla="*/ 770467 w 4978400"/>
                <a:gd name="connsiteY2" fmla="*/ 1295400 h 1295400"/>
                <a:gd name="connsiteX3" fmla="*/ 0 w 4978400"/>
                <a:gd name="connsiteY3" fmla="*/ 491066 h 1295400"/>
                <a:gd name="connsiteX4" fmla="*/ 414867 w 4978400"/>
                <a:gd name="connsiteY4" fmla="*/ 491066 h 1295400"/>
                <a:gd name="connsiteX5" fmla="*/ 410634 w 4978400"/>
                <a:gd name="connsiteY5" fmla="*/ 0 h 1295400"/>
                <a:gd name="connsiteX0" fmla="*/ 1013884 w 4978400"/>
                <a:gd name="connsiteY0" fmla="*/ 0 h 1311275"/>
                <a:gd name="connsiteX1" fmla="*/ 4978400 w 4978400"/>
                <a:gd name="connsiteY1" fmla="*/ 1307041 h 1311275"/>
                <a:gd name="connsiteX2" fmla="*/ 770467 w 4978400"/>
                <a:gd name="connsiteY2" fmla="*/ 1311275 h 1311275"/>
                <a:gd name="connsiteX3" fmla="*/ 0 w 4978400"/>
                <a:gd name="connsiteY3" fmla="*/ 506941 h 1311275"/>
                <a:gd name="connsiteX4" fmla="*/ 414867 w 4978400"/>
                <a:gd name="connsiteY4" fmla="*/ 506941 h 1311275"/>
                <a:gd name="connsiteX5" fmla="*/ 1013884 w 4978400"/>
                <a:gd name="connsiteY5" fmla="*/ 0 h 1311275"/>
                <a:gd name="connsiteX0" fmla="*/ 407459 w 4978400"/>
                <a:gd name="connsiteY0" fmla="*/ 0 h 1301750"/>
                <a:gd name="connsiteX1" fmla="*/ 4978400 w 4978400"/>
                <a:gd name="connsiteY1" fmla="*/ 1297516 h 1301750"/>
                <a:gd name="connsiteX2" fmla="*/ 770467 w 4978400"/>
                <a:gd name="connsiteY2" fmla="*/ 1301750 h 1301750"/>
                <a:gd name="connsiteX3" fmla="*/ 0 w 4978400"/>
                <a:gd name="connsiteY3" fmla="*/ 497416 h 1301750"/>
                <a:gd name="connsiteX4" fmla="*/ 414867 w 4978400"/>
                <a:gd name="connsiteY4" fmla="*/ 497416 h 1301750"/>
                <a:gd name="connsiteX5" fmla="*/ 407459 w 4978400"/>
                <a:gd name="connsiteY5" fmla="*/ 0 h 1301750"/>
                <a:gd name="connsiteX0" fmla="*/ 1325034 w 4978400"/>
                <a:gd name="connsiteY0" fmla="*/ 0 h 1304925"/>
                <a:gd name="connsiteX1" fmla="*/ 4978400 w 4978400"/>
                <a:gd name="connsiteY1" fmla="*/ 1300691 h 1304925"/>
                <a:gd name="connsiteX2" fmla="*/ 770467 w 4978400"/>
                <a:gd name="connsiteY2" fmla="*/ 1304925 h 1304925"/>
                <a:gd name="connsiteX3" fmla="*/ 0 w 4978400"/>
                <a:gd name="connsiteY3" fmla="*/ 500591 h 1304925"/>
                <a:gd name="connsiteX4" fmla="*/ 414867 w 4978400"/>
                <a:gd name="connsiteY4" fmla="*/ 500591 h 1304925"/>
                <a:gd name="connsiteX5" fmla="*/ 1325034 w 4978400"/>
                <a:gd name="connsiteY5" fmla="*/ 0 h 1304925"/>
                <a:gd name="connsiteX0" fmla="*/ 410634 w 4978400"/>
                <a:gd name="connsiteY0" fmla="*/ 0 h 1295400"/>
                <a:gd name="connsiteX1" fmla="*/ 4978400 w 4978400"/>
                <a:gd name="connsiteY1" fmla="*/ 1291166 h 1295400"/>
                <a:gd name="connsiteX2" fmla="*/ 770467 w 4978400"/>
                <a:gd name="connsiteY2" fmla="*/ 1295400 h 1295400"/>
                <a:gd name="connsiteX3" fmla="*/ 0 w 4978400"/>
                <a:gd name="connsiteY3" fmla="*/ 491066 h 1295400"/>
                <a:gd name="connsiteX4" fmla="*/ 414867 w 4978400"/>
                <a:gd name="connsiteY4" fmla="*/ 491066 h 1295400"/>
                <a:gd name="connsiteX5" fmla="*/ 410634 w 4978400"/>
                <a:gd name="connsiteY5" fmla="*/ 0 h 1295400"/>
                <a:gd name="connsiteX0" fmla="*/ 410634 w 4978400"/>
                <a:gd name="connsiteY0" fmla="*/ 0 h 1295400"/>
                <a:gd name="connsiteX1" fmla="*/ 4978400 w 4978400"/>
                <a:gd name="connsiteY1" fmla="*/ 1291166 h 1295400"/>
                <a:gd name="connsiteX2" fmla="*/ 770467 w 4978400"/>
                <a:gd name="connsiteY2" fmla="*/ 1295400 h 1295400"/>
                <a:gd name="connsiteX3" fmla="*/ 0 w 4978400"/>
                <a:gd name="connsiteY3" fmla="*/ 795866 h 1295400"/>
                <a:gd name="connsiteX4" fmla="*/ 414867 w 4978400"/>
                <a:gd name="connsiteY4" fmla="*/ 491066 h 1295400"/>
                <a:gd name="connsiteX5" fmla="*/ 410634 w 4978400"/>
                <a:gd name="connsiteY5" fmla="*/ 0 h 1295400"/>
                <a:gd name="connsiteX0" fmla="*/ 420159 w 4987925"/>
                <a:gd name="connsiteY0" fmla="*/ 0 h 1295400"/>
                <a:gd name="connsiteX1" fmla="*/ 4987925 w 4987925"/>
                <a:gd name="connsiteY1" fmla="*/ 1291166 h 1295400"/>
                <a:gd name="connsiteX2" fmla="*/ 779992 w 4987925"/>
                <a:gd name="connsiteY2" fmla="*/ 1295400 h 1295400"/>
                <a:gd name="connsiteX3" fmla="*/ 0 w 4987925"/>
                <a:gd name="connsiteY3" fmla="*/ 497416 h 1295400"/>
                <a:gd name="connsiteX4" fmla="*/ 424392 w 4987925"/>
                <a:gd name="connsiteY4" fmla="*/ 491066 h 1295400"/>
                <a:gd name="connsiteX5" fmla="*/ 420159 w 4987925"/>
                <a:gd name="connsiteY5" fmla="*/ 0 h 1295400"/>
                <a:gd name="connsiteX0" fmla="*/ 607484 w 5175250"/>
                <a:gd name="connsiteY0" fmla="*/ 0 h 1295400"/>
                <a:gd name="connsiteX1" fmla="*/ 5175250 w 5175250"/>
                <a:gd name="connsiteY1" fmla="*/ 1291166 h 1295400"/>
                <a:gd name="connsiteX2" fmla="*/ 967317 w 5175250"/>
                <a:gd name="connsiteY2" fmla="*/ 1295400 h 1295400"/>
                <a:gd name="connsiteX3" fmla="*/ 0 w 5175250"/>
                <a:gd name="connsiteY3" fmla="*/ 364066 h 1295400"/>
                <a:gd name="connsiteX4" fmla="*/ 611717 w 5175250"/>
                <a:gd name="connsiteY4" fmla="*/ 491066 h 1295400"/>
                <a:gd name="connsiteX5" fmla="*/ 607484 w 5175250"/>
                <a:gd name="connsiteY5" fmla="*/ 0 h 1295400"/>
                <a:gd name="connsiteX0" fmla="*/ 607484 w 5175250"/>
                <a:gd name="connsiteY0" fmla="*/ 0 h 1295400"/>
                <a:gd name="connsiteX1" fmla="*/ 5175250 w 5175250"/>
                <a:gd name="connsiteY1" fmla="*/ 1291166 h 1295400"/>
                <a:gd name="connsiteX2" fmla="*/ 967317 w 5175250"/>
                <a:gd name="connsiteY2" fmla="*/ 1295400 h 1295400"/>
                <a:gd name="connsiteX3" fmla="*/ 0 w 5175250"/>
                <a:gd name="connsiteY3" fmla="*/ 364066 h 1295400"/>
                <a:gd name="connsiteX4" fmla="*/ 306917 w 5175250"/>
                <a:gd name="connsiteY4" fmla="*/ 357716 h 1295400"/>
                <a:gd name="connsiteX5" fmla="*/ 607484 w 5175250"/>
                <a:gd name="connsiteY5" fmla="*/ 0 h 1295400"/>
                <a:gd name="connsiteX0" fmla="*/ 315384 w 5175250"/>
                <a:gd name="connsiteY0" fmla="*/ 0 h 1308100"/>
                <a:gd name="connsiteX1" fmla="*/ 5175250 w 5175250"/>
                <a:gd name="connsiteY1" fmla="*/ 1303866 h 1308100"/>
                <a:gd name="connsiteX2" fmla="*/ 967317 w 5175250"/>
                <a:gd name="connsiteY2" fmla="*/ 1308100 h 1308100"/>
                <a:gd name="connsiteX3" fmla="*/ 0 w 5175250"/>
                <a:gd name="connsiteY3" fmla="*/ 376766 h 1308100"/>
                <a:gd name="connsiteX4" fmla="*/ 306917 w 5175250"/>
                <a:gd name="connsiteY4" fmla="*/ 370416 h 1308100"/>
                <a:gd name="connsiteX5" fmla="*/ 315384 w 5175250"/>
                <a:gd name="connsiteY5" fmla="*/ 0 h 1308100"/>
                <a:gd name="connsiteX0" fmla="*/ 315384 w 5175250"/>
                <a:gd name="connsiteY0" fmla="*/ 0 h 1308100"/>
                <a:gd name="connsiteX1" fmla="*/ 5175250 w 5175250"/>
                <a:gd name="connsiteY1" fmla="*/ 1303866 h 1308100"/>
                <a:gd name="connsiteX2" fmla="*/ 967317 w 5175250"/>
                <a:gd name="connsiteY2" fmla="*/ 1308100 h 1308100"/>
                <a:gd name="connsiteX3" fmla="*/ 0 w 5175250"/>
                <a:gd name="connsiteY3" fmla="*/ 376766 h 1308100"/>
                <a:gd name="connsiteX4" fmla="*/ 316442 w 5175250"/>
                <a:gd name="connsiteY4" fmla="*/ 370416 h 1308100"/>
                <a:gd name="connsiteX5" fmla="*/ 315384 w 5175250"/>
                <a:gd name="connsiteY5" fmla="*/ 0 h 1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5250" h="1308100">
                  <a:moveTo>
                    <a:pt x="315384" y="0"/>
                  </a:moveTo>
                  <a:lnTo>
                    <a:pt x="5175250" y="1303866"/>
                  </a:lnTo>
                  <a:lnTo>
                    <a:pt x="967317" y="1308100"/>
                  </a:lnTo>
                  <a:lnTo>
                    <a:pt x="0" y="376766"/>
                  </a:lnTo>
                  <a:lnTo>
                    <a:pt x="316442" y="370416"/>
                  </a:lnTo>
                  <a:cubicBezTo>
                    <a:pt x="316089" y="246944"/>
                    <a:pt x="315737" y="123472"/>
                    <a:pt x="315384" y="0"/>
                  </a:cubicBezTo>
                  <a:close/>
                </a:path>
              </a:pathLst>
            </a:custGeom>
            <a:solidFill>
              <a:schemeClr val="accent3">
                <a:lumMod val="40000"/>
                <a:lumOff val="60000"/>
                <a:alpha val="25000"/>
              </a:schemeClr>
            </a:solidFill>
            <a:ln w="9525">
              <a:solidFill>
                <a:srgbClr val="158F47"/>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dirty="0"/>
            </a:p>
          </p:txBody>
        </p:sp>
        <p:pic>
          <p:nvPicPr>
            <p:cNvPr id="17" name="Picture 16"/>
            <p:cNvPicPr>
              <a:picLocks noChangeAspect="1"/>
            </p:cNvPicPr>
            <p:nvPr/>
          </p:nvPicPr>
          <p:blipFill>
            <a:blip r:embed="rId4"/>
            <a:stretch>
              <a:fillRect/>
            </a:stretch>
          </p:blipFill>
          <p:spPr>
            <a:xfrm>
              <a:off x="482928" y="1883692"/>
              <a:ext cx="2836178" cy="1574702"/>
            </a:xfrm>
            <a:prstGeom prst="rect">
              <a:avLst/>
            </a:prstGeom>
          </p:spPr>
        </p:pic>
        <p:sp>
          <p:nvSpPr>
            <p:cNvPr id="12" name="Freeform 11"/>
            <p:cNvSpPr/>
            <p:nvPr/>
          </p:nvSpPr>
          <p:spPr>
            <a:xfrm>
              <a:off x="482928" y="1870575"/>
              <a:ext cx="2836178" cy="1587819"/>
            </a:xfrm>
            <a:custGeom>
              <a:avLst/>
              <a:gdLst>
                <a:gd name="connsiteX0" fmla="*/ 0 w 641350"/>
                <a:gd name="connsiteY0" fmla="*/ 0 h 377825"/>
                <a:gd name="connsiteX1" fmla="*/ 641350 w 641350"/>
                <a:gd name="connsiteY1" fmla="*/ 3175 h 377825"/>
                <a:gd name="connsiteX2" fmla="*/ 641350 w 641350"/>
                <a:gd name="connsiteY2" fmla="*/ 377825 h 377825"/>
                <a:gd name="connsiteX3" fmla="*/ 330200 w 641350"/>
                <a:gd name="connsiteY3" fmla="*/ 371475 h 377825"/>
                <a:gd name="connsiteX4" fmla="*/ 327025 w 641350"/>
                <a:gd name="connsiteY4" fmla="*/ 104775 h 377825"/>
                <a:gd name="connsiteX5" fmla="*/ 0 w 641350"/>
                <a:gd name="connsiteY5" fmla="*/ 101600 h 377825"/>
                <a:gd name="connsiteX6" fmla="*/ 0 w 641350"/>
                <a:gd name="connsiteY6" fmla="*/ 0 h 37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350" h="377825">
                  <a:moveTo>
                    <a:pt x="0" y="0"/>
                  </a:moveTo>
                  <a:lnTo>
                    <a:pt x="641350" y="3175"/>
                  </a:lnTo>
                  <a:lnTo>
                    <a:pt x="641350" y="377825"/>
                  </a:lnTo>
                  <a:lnTo>
                    <a:pt x="330200" y="371475"/>
                  </a:lnTo>
                  <a:cubicBezTo>
                    <a:pt x="329142" y="282575"/>
                    <a:pt x="328083" y="193675"/>
                    <a:pt x="327025" y="104775"/>
                  </a:cubicBezTo>
                  <a:lnTo>
                    <a:pt x="0" y="101600"/>
                  </a:lnTo>
                  <a:lnTo>
                    <a:pt x="0" y="0"/>
                  </a:lnTo>
                  <a:close/>
                </a:path>
              </a:pathLst>
            </a:cu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381000" y="2664484"/>
              <a:ext cx="1524000" cy="79391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374134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Page|Help</a:t>
            </a:r>
          </a:p>
        </p:txBody>
      </p:sp>
      <p:pic>
        <p:nvPicPr>
          <p:cNvPr id="5" name="Content Placeholder 4"/>
          <p:cNvPicPr>
            <a:picLocks noGrp="1" noChangeAspect="1"/>
          </p:cNvPicPr>
          <p:nvPr>
            <p:ph idx="1"/>
          </p:nvPr>
        </p:nvPicPr>
        <p:blipFill rotWithShape="1">
          <a:blip r:embed="rId3"/>
          <a:srcRect b="5726"/>
          <a:stretch/>
        </p:blipFill>
        <p:spPr>
          <a:xfrm>
            <a:off x="212921" y="1441379"/>
            <a:ext cx="8720137" cy="4800600"/>
          </a:xfrm>
          <a:prstGeom prst="rect">
            <a:avLst/>
          </a:prstGeom>
        </p:spPr>
      </p:pic>
      <p:sp>
        <p:nvSpPr>
          <p:cNvPr id="4" name="Slide Number Placeholder 3"/>
          <p:cNvSpPr>
            <a:spLocks noGrp="1"/>
          </p:cNvSpPr>
          <p:nvPr>
            <p:ph type="sldNum" sz="quarter" idx="11"/>
          </p:nvPr>
        </p:nvSpPr>
        <p:spPr/>
        <p:txBody>
          <a:bodyPr/>
          <a:lstStyle/>
          <a:p>
            <a:pPr>
              <a:defRPr/>
            </a:pPr>
            <a:fld id="{C7F46D97-9D14-4DFD-9619-5998510CF1EC}" type="slidenum">
              <a:rPr lang="en-US" altLang="en-US" smtClean="0"/>
              <a:pPr>
                <a:defRPr/>
              </a:pPr>
              <a:t>13</a:t>
            </a:fld>
            <a:endParaRPr lang="en-US" altLang="en-US" dirty="0"/>
          </a:p>
        </p:txBody>
      </p:sp>
      <p:sp>
        <p:nvSpPr>
          <p:cNvPr id="6" name="TextBox 5"/>
          <p:cNvSpPr txBox="1"/>
          <p:nvPr/>
        </p:nvSpPr>
        <p:spPr>
          <a:xfrm>
            <a:off x="211931" y="990600"/>
            <a:ext cx="8669310" cy="461665"/>
          </a:xfrm>
          <a:prstGeom prst="rect">
            <a:avLst/>
          </a:prstGeom>
          <a:noFill/>
        </p:spPr>
        <p:txBody>
          <a:bodyPr wrap="square" rtlCol="0">
            <a:spAutoFit/>
          </a:bodyPr>
          <a:lstStyle/>
          <a:p>
            <a:r>
              <a:rPr lang="en-US" sz="2400" dirty="0"/>
              <a:t>Resources to assist you with using CPCI</a:t>
            </a:r>
          </a:p>
        </p:txBody>
      </p:sp>
    </p:spTree>
    <p:extLst>
      <p:ext uri="{BB962C8B-B14F-4D97-AF65-F5344CB8AC3E}">
        <p14:creationId xmlns:p14="http://schemas.microsoft.com/office/powerpoint/2010/main" val="269199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a:t>
            </a:r>
          </a:p>
        </p:txBody>
      </p:sp>
      <p:sp>
        <p:nvSpPr>
          <p:cNvPr id="4" name="Slide Number Placeholder 3"/>
          <p:cNvSpPr>
            <a:spLocks noGrp="1"/>
          </p:cNvSpPr>
          <p:nvPr>
            <p:ph type="sldNum" sz="quarter" idx="11"/>
          </p:nvPr>
        </p:nvSpPr>
        <p:spPr/>
        <p:txBody>
          <a:bodyPr/>
          <a:lstStyle/>
          <a:p>
            <a:pPr>
              <a:defRPr/>
            </a:pPr>
            <a:fld id="{C7F46D97-9D14-4DFD-9619-5998510CF1EC}" type="slidenum">
              <a:rPr lang="en-US" altLang="en-US" smtClean="0"/>
              <a:pPr>
                <a:defRPr/>
              </a:pPr>
              <a:t>14</a:t>
            </a:fld>
            <a:endParaRPr lang="en-US" altLang="en-US" dirty="0"/>
          </a:p>
        </p:txBody>
      </p:sp>
      <p:pic>
        <p:nvPicPr>
          <p:cNvPr id="5" name="Content Placeholder 4"/>
          <p:cNvPicPr>
            <a:picLocks noChangeAspect="1"/>
          </p:cNvPicPr>
          <p:nvPr/>
        </p:nvPicPr>
        <p:blipFill rotWithShape="1">
          <a:blip r:embed="rId2"/>
          <a:srcRect l="3398" t="15022" r="73883" b="46071"/>
          <a:stretch/>
        </p:blipFill>
        <p:spPr bwMode="auto">
          <a:xfrm>
            <a:off x="0" y="914400"/>
            <a:ext cx="198120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p:cNvPicPr>
            <a:picLocks noChangeAspect="1"/>
          </p:cNvPicPr>
          <p:nvPr/>
        </p:nvPicPr>
        <p:blipFill rotWithShape="1">
          <a:blip r:embed="rId2"/>
          <a:srcRect l="32232" t="17209" r="50291" b="52863"/>
          <a:stretch/>
        </p:blipFill>
        <p:spPr bwMode="auto">
          <a:xfrm>
            <a:off x="4710233" y="1143000"/>
            <a:ext cx="152400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3"/>
          <a:srcRect r="17964" b="35555"/>
          <a:stretch/>
        </p:blipFill>
        <p:spPr>
          <a:xfrm>
            <a:off x="1890834" y="948421"/>
            <a:ext cx="2452566" cy="2057400"/>
          </a:xfrm>
          <a:prstGeom prst="rect">
            <a:avLst/>
          </a:prstGeom>
        </p:spPr>
      </p:pic>
      <p:sp>
        <p:nvSpPr>
          <p:cNvPr id="8" name="TextBox 7"/>
          <p:cNvSpPr txBox="1"/>
          <p:nvPr/>
        </p:nvSpPr>
        <p:spPr>
          <a:xfrm>
            <a:off x="6262111" y="1372195"/>
            <a:ext cx="2816644" cy="923330"/>
          </a:xfrm>
          <a:prstGeom prst="rect">
            <a:avLst/>
          </a:prstGeom>
          <a:noFill/>
        </p:spPr>
        <p:txBody>
          <a:bodyPr wrap="square" rtlCol="0">
            <a:spAutoFit/>
          </a:bodyPr>
          <a:lstStyle/>
          <a:p>
            <a:r>
              <a:rPr lang="en-US" dirty="0"/>
              <a:t>Identify where key data points are mapped from in your EHR</a:t>
            </a:r>
          </a:p>
        </p:txBody>
      </p:sp>
      <p:pic>
        <p:nvPicPr>
          <p:cNvPr id="9" name="Picture 8"/>
          <p:cNvPicPr>
            <a:picLocks noChangeAspect="1"/>
          </p:cNvPicPr>
          <p:nvPr/>
        </p:nvPicPr>
        <p:blipFill>
          <a:blip r:embed="rId4"/>
          <a:stretch>
            <a:fillRect/>
          </a:stretch>
        </p:blipFill>
        <p:spPr>
          <a:xfrm>
            <a:off x="1960419" y="3616016"/>
            <a:ext cx="5530995" cy="3010542"/>
          </a:xfrm>
          <a:prstGeom prst="rect">
            <a:avLst/>
          </a:prstGeom>
        </p:spPr>
      </p:pic>
      <p:pic>
        <p:nvPicPr>
          <p:cNvPr id="10" name="Content Placeholder 4"/>
          <p:cNvPicPr>
            <a:picLocks noChangeAspect="1"/>
          </p:cNvPicPr>
          <p:nvPr/>
        </p:nvPicPr>
        <p:blipFill rotWithShape="1">
          <a:blip r:embed="rId2"/>
          <a:srcRect l="55745" t="59856" r="22409" b="5726"/>
          <a:stretch/>
        </p:blipFill>
        <p:spPr bwMode="auto">
          <a:xfrm>
            <a:off x="15980" y="3928749"/>
            <a:ext cx="1905001" cy="175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381000" y="3429000"/>
            <a:ext cx="8382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3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a:t>
            </a:r>
          </a:p>
        </p:txBody>
      </p:sp>
      <p:sp>
        <p:nvSpPr>
          <p:cNvPr id="4" name="Slide Number Placeholder 3"/>
          <p:cNvSpPr>
            <a:spLocks noGrp="1"/>
          </p:cNvSpPr>
          <p:nvPr>
            <p:ph type="sldNum" sz="quarter" idx="12"/>
          </p:nvPr>
        </p:nvSpPr>
        <p:spPr/>
        <p:txBody>
          <a:bodyPr/>
          <a:lstStyle/>
          <a:p>
            <a:pPr>
              <a:defRPr/>
            </a:pPr>
            <a:fld id="{C7F46D97-9D14-4DFD-9619-5998510CF1EC}" type="slidenum">
              <a:rPr lang="en-US" altLang="en-US" smtClean="0"/>
              <a:pPr>
                <a:defRPr/>
              </a:pPr>
              <a:t>15</a:t>
            </a:fld>
            <a:endParaRPr lang="en-US" altLang="en-US" dirty="0"/>
          </a:p>
        </p:txBody>
      </p:sp>
      <p:grpSp>
        <p:nvGrpSpPr>
          <p:cNvPr id="6" name="Group 5"/>
          <p:cNvGrpSpPr/>
          <p:nvPr/>
        </p:nvGrpSpPr>
        <p:grpSpPr>
          <a:xfrm>
            <a:off x="5629249" y="1143000"/>
            <a:ext cx="3348229" cy="5225546"/>
            <a:chOff x="5257799" y="1175254"/>
            <a:chExt cx="3348229" cy="5225546"/>
          </a:xfrm>
        </p:grpSpPr>
        <p:pic>
          <p:nvPicPr>
            <p:cNvPr id="9" name="Picture 8"/>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295900" y="1175254"/>
              <a:ext cx="3310128" cy="1827007"/>
            </a:xfrm>
            <a:prstGeom prst="rect">
              <a:avLst/>
            </a:prstGeom>
            <a:ln w="25400">
              <a:noFill/>
            </a:ln>
            <a:effectLst>
              <a:glow rad="101600">
                <a:schemeClr val="bg1">
                  <a:lumMod val="50000"/>
                  <a:alpha val="75000"/>
                </a:schemeClr>
              </a:glow>
            </a:effectLst>
          </p:spPr>
        </p:pic>
        <p:sp>
          <p:nvSpPr>
            <p:cNvPr id="10" name="Freeform 19"/>
            <p:cNvSpPr/>
            <p:nvPr/>
          </p:nvSpPr>
          <p:spPr>
            <a:xfrm>
              <a:off x="5257799" y="1352107"/>
              <a:ext cx="2837405" cy="675779"/>
            </a:xfrm>
            <a:custGeom>
              <a:avLst/>
              <a:gdLst>
                <a:gd name="connsiteX0" fmla="*/ 0 w 3022600"/>
                <a:gd name="connsiteY0" fmla="*/ 457200 h 685800"/>
                <a:gd name="connsiteX1" fmla="*/ 660400 w 3022600"/>
                <a:gd name="connsiteY1" fmla="*/ 461433 h 685800"/>
                <a:gd name="connsiteX2" fmla="*/ 651933 w 3022600"/>
                <a:gd name="connsiteY2" fmla="*/ 0 h 685800"/>
                <a:gd name="connsiteX3" fmla="*/ 3022600 w 3022600"/>
                <a:gd name="connsiteY3" fmla="*/ 685800 h 685800"/>
                <a:gd name="connsiteX4" fmla="*/ 474133 w 3022600"/>
                <a:gd name="connsiteY4" fmla="*/ 681566 h 685800"/>
                <a:gd name="connsiteX5" fmla="*/ 0 w 3022600"/>
                <a:gd name="connsiteY5" fmla="*/ 457200 h 685800"/>
                <a:gd name="connsiteX0" fmla="*/ 0 w 2837405"/>
                <a:gd name="connsiteY0" fmla="*/ 457200 h 681566"/>
                <a:gd name="connsiteX1" fmla="*/ 660400 w 2837405"/>
                <a:gd name="connsiteY1" fmla="*/ 461433 h 681566"/>
                <a:gd name="connsiteX2" fmla="*/ 651933 w 2837405"/>
                <a:gd name="connsiteY2" fmla="*/ 0 h 681566"/>
                <a:gd name="connsiteX3" fmla="*/ 2837405 w 2837405"/>
                <a:gd name="connsiteY3" fmla="*/ 674225 h 681566"/>
                <a:gd name="connsiteX4" fmla="*/ 474133 w 2837405"/>
                <a:gd name="connsiteY4" fmla="*/ 681566 h 681566"/>
                <a:gd name="connsiteX5" fmla="*/ 0 w 2837405"/>
                <a:gd name="connsiteY5" fmla="*/ 457200 h 681566"/>
                <a:gd name="connsiteX0" fmla="*/ 0 w 2837405"/>
                <a:gd name="connsiteY0" fmla="*/ 457200 h 675779"/>
                <a:gd name="connsiteX1" fmla="*/ 660400 w 2837405"/>
                <a:gd name="connsiteY1" fmla="*/ 461433 h 675779"/>
                <a:gd name="connsiteX2" fmla="*/ 651933 w 2837405"/>
                <a:gd name="connsiteY2" fmla="*/ 0 h 675779"/>
                <a:gd name="connsiteX3" fmla="*/ 2837405 w 2837405"/>
                <a:gd name="connsiteY3" fmla="*/ 674225 h 675779"/>
                <a:gd name="connsiteX4" fmla="*/ 514645 w 2837405"/>
                <a:gd name="connsiteY4" fmla="*/ 675779 h 675779"/>
                <a:gd name="connsiteX5" fmla="*/ 0 w 2837405"/>
                <a:gd name="connsiteY5" fmla="*/ 457200 h 6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405" h="675779">
                  <a:moveTo>
                    <a:pt x="0" y="457200"/>
                  </a:moveTo>
                  <a:lnTo>
                    <a:pt x="660400" y="461433"/>
                  </a:lnTo>
                  <a:lnTo>
                    <a:pt x="651933" y="0"/>
                  </a:lnTo>
                  <a:lnTo>
                    <a:pt x="2837405" y="674225"/>
                  </a:lnTo>
                  <a:lnTo>
                    <a:pt x="514645" y="675779"/>
                  </a:lnTo>
                  <a:lnTo>
                    <a:pt x="0" y="457200"/>
                  </a:lnTo>
                  <a:close/>
                </a:path>
              </a:pathLst>
            </a:custGeom>
            <a:solidFill>
              <a:schemeClr val="accent3">
                <a:lumMod val="40000"/>
                <a:lumOff val="60000"/>
                <a:alpha val="75000"/>
              </a:schemeClr>
            </a:solidFill>
            <a:ln>
              <a:solidFill>
                <a:srgbClr val="158F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91200" y="2042142"/>
              <a:ext cx="2286000" cy="4358658"/>
            </a:xfrm>
            <a:prstGeom prst="rect">
              <a:avLst/>
            </a:prstGeom>
            <a:ln w="25400">
              <a:solidFill>
                <a:srgbClr val="FF0000"/>
              </a:solidFill>
            </a:ln>
          </p:spPr>
        </p:pic>
        <p:sp>
          <p:nvSpPr>
            <p:cNvPr id="12" name="Rectangle 11"/>
            <p:cNvSpPr/>
            <p:nvPr/>
          </p:nvSpPr>
          <p:spPr>
            <a:xfrm>
              <a:off x="5259983" y="1356341"/>
              <a:ext cx="653477" cy="4572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p:cNvPicPr>
            <a:picLocks noChangeAspect="1"/>
          </p:cNvPicPr>
          <p:nvPr/>
        </p:nvPicPr>
        <p:blipFill rotWithShape="1">
          <a:blip r:embed="rId4"/>
          <a:srcRect t="10000"/>
          <a:stretch/>
        </p:blipFill>
        <p:spPr>
          <a:xfrm>
            <a:off x="6170075" y="1986876"/>
            <a:ext cx="2304678" cy="4603869"/>
          </a:xfrm>
          <a:prstGeom prst="rect">
            <a:avLst/>
          </a:prstGeom>
          <a:ln w="28575">
            <a:solidFill>
              <a:srgbClr val="FF5050"/>
            </a:solidFill>
          </a:ln>
        </p:spPr>
      </p:pic>
      <p:sp>
        <p:nvSpPr>
          <p:cNvPr id="15" name="TextBox 14"/>
          <p:cNvSpPr txBox="1"/>
          <p:nvPr/>
        </p:nvSpPr>
        <p:spPr>
          <a:xfrm>
            <a:off x="-76200" y="915444"/>
            <a:ext cx="5333013" cy="3268587"/>
          </a:xfrm>
          <a:prstGeom prst="rect">
            <a:avLst/>
          </a:prstGeom>
          <a:noFill/>
        </p:spPr>
        <p:txBody>
          <a:bodyPr wrap="square" rtlCol="0">
            <a:spAutoFit/>
          </a:bodyPr>
          <a:lstStyle/>
          <a:p>
            <a:pPr marL="587375" indent="-342900">
              <a:lnSpc>
                <a:spcPct val="120000"/>
              </a:lnSpc>
              <a:buFont typeface="Arial" panose="020B0604020202020204" pitchFamily="34" charset="0"/>
              <a:buChar char="•"/>
            </a:pPr>
            <a:r>
              <a:rPr lang="en-US" sz="2400" dirty="0"/>
              <a:t>Quickly find and run reports / measures and dashboards</a:t>
            </a:r>
          </a:p>
          <a:p>
            <a:pPr marL="587375" indent="-342900">
              <a:lnSpc>
                <a:spcPct val="120000"/>
              </a:lnSpc>
              <a:buFont typeface="Arial" panose="020B0604020202020204" pitchFamily="34" charset="0"/>
              <a:buChar char="•"/>
            </a:pPr>
            <a:r>
              <a:rPr lang="en-US" sz="2400" dirty="0"/>
              <a:t>Collapsible / Expandable</a:t>
            </a:r>
          </a:p>
          <a:p>
            <a:pPr marL="587375" indent="-342900">
              <a:lnSpc>
                <a:spcPct val="120000"/>
              </a:lnSpc>
              <a:buFont typeface="Arial" panose="020B0604020202020204" pitchFamily="34" charset="0"/>
              <a:buChar char="•"/>
            </a:pPr>
            <a:r>
              <a:rPr lang="en-US" sz="2400" dirty="0"/>
              <a:t>Favorites – unique to each user</a:t>
            </a:r>
          </a:p>
          <a:p>
            <a:pPr marL="587375" indent="-342900">
              <a:lnSpc>
                <a:spcPct val="120000"/>
              </a:lnSpc>
              <a:buFont typeface="Arial" panose="020B0604020202020204" pitchFamily="34" charset="0"/>
              <a:buChar char="•"/>
            </a:pPr>
            <a:r>
              <a:rPr lang="en-US" sz="2400" dirty="0">
                <a:solidFill>
                  <a:schemeClr val="bg1">
                    <a:lumMod val="65000"/>
                  </a:schemeClr>
                </a:solidFill>
              </a:rPr>
              <a:t>Administration – with administrative privileges</a:t>
            </a:r>
          </a:p>
          <a:p>
            <a:pPr marL="587375" indent="-342900">
              <a:lnSpc>
                <a:spcPct val="12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72730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Sneak Peak</a:t>
            </a:r>
          </a:p>
        </p:txBody>
      </p:sp>
      <p:sp>
        <p:nvSpPr>
          <p:cNvPr id="3" name="Slide Number Placeholder 2"/>
          <p:cNvSpPr>
            <a:spLocks noGrp="1"/>
          </p:cNvSpPr>
          <p:nvPr>
            <p:ph type="sldNum" sz="quarter" idx="12"/>
          </p:nvPr>
        </p:nvSpPr>
        <p:spPr/>
        <p:txBody>
          <a:bodyPr/>
          <a:lstStyle/>
          <a:p>
            <a:pPr>
              <a:defRPr/>
            </a:pPr>
            <a:fld id="{DDCB19C9-DAA5-48AB-95DB-9C0A6CC06693}" type="slidenum">
              <a:rPr lang="en-US" altLang="en-US" smtClean="0"/>
              <a:pPr>
                <a:defRPr/>
              </a:pPr>
              <a:t>16</a:t>
            </a:fld>
            <a:endParaRPr lang="en-US" altLang="en-US" dirty="0"/>
          </a:p>
        </p:txBody>
      </p:sp>
      <p:grpSp>
        <p:nvGrpSpPr>
          <p:cNvPr id="6" name="Group 5"/>
          <p:cNvGrpSpPr/>
          <p:nvPr/>
        </p:nvGrpSpPr>
        <p:grpSpPr>
          <a:xfrm>
            <a:off x="450376" y="1162431"/>
            <a:ext cx="8236424" cy="4533138"/>
            <a:chOff x="450376" y="1162431"/>
            <a:chExt cx="8236424" cy="4533138"/>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1162431"/>
              <a:ext cx="8229600" cy="4533138"/>
            </a:xfrm>
            <a:prstGeom prst="rect">
              <a:avLst/>
            </a:prstGeom>
            <a:effectLst>
              <a:glow rad="63500">
                <a:schemeClr val="tx1">
                  <a:alpha val="40000"/>
                </a:schemeClr>
              </a:glo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0376" y="1162431"/>
              <a:ext cx="1889760" cy="4533138"/>
            </a:xfrm>
            <a:prstGeom prst="rect">
              <a:avLst/>
            </a:prstGeom>
            <a:effectLst/>
          </p:spPr>
        </p:pic>
      </p:grpSp>
      <p:sp>
        <p:nvSpPr>
          <p:cNvPr id="7" name="TextBox 6"/>
          <p:cNvSpPr txBox="1"/>
          <p:nvPr/>
        </p:nvSpPr>
        <p:spPr>
          <a:xfrm>
            <a:off x="4191000" y="3810000"/>
            <a:ext cx="3124200" cy="1815882"/>
          </a:xfrm>
          <a:prstGeom prst="rect">
            <a:avLst/>
          </a:prstGeom>
          <a:solidFill>
            <a:schemeClr val="accent5"/>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000" b="1" dirty="0">
              <a:solidFill>
                <a:schemeClr val="bg1"/>
              </a:solidFill>
            </a:endParaRPr>
          </a:p>
          <a:p>
            <a:pPr algn="ctr"/>
            <a:r>
              <a:rPr lang="en-US" b="1" dirty="0">
                <a:solidFill>
                  <a:schemeClr val="bg1"/>
                </a:solidFill>
              </a:rPr>
              <a:t>User Interface Navigation Changes</a:t>
            </a:r>
          </a:p>
          <a:p>
            <a:pPr algn="ctr"/>
            <a:endParaRPr lang="en-US" b="1" dirty="0">
              <a:solidFill>
                <a:schemeClr val="bg1"/>
              </a:solidFill>
            </a:endParaRPr>
          </a:p>
          <a:p>
            <a:pPr algn="ctr"/>
            <a:r>
              <a:rPr lang="en-US" b="1" dirty="0">
                <a:solidFill>
                  <a:schemeClr val="bg1"/>
                </a:solidFill>
              </a:rPr>
              <a:t> </a:t>
            </a:r>
            <a:r>
              <a:rPr lang="en-US" sz="2000" b="1" dirty="0">
                <a:solidFill>
                  <a:schemeClr val="bg1"/>
                </a:solidFill>
              </a:rPr>
              <a:t>Coming in December!</a:t>
            </a:r>
          </a:p>
          <a:p>
            <a:pPr algn="ctr"/>
            <a:endParaRPr lang="en-US" b="1" dirty="0">
              <a:solidFill>
                <a:schemeClr val="bg1"/>
              </a:solidFill>
            </a:endParaRPr>
          </a:p>
        </p:txBody>
      </p:sp>
    </p:spTree>
    <p:extLst>
      <p:ext uri="{BB962C8B-B14F-4D97-AF65-F5344CB8AC3E}">
        <p14:creationId xmlns:p14="http://schemas.microsoft.com/office/powerpoint/2010/main" val="76278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Icons</a:t>
            </a:r>
          </a:p>
        </p:txBody>
      </p:sp>
      <p:sp>
        <p:nvSpPr>
          <p:cNvPr id="16" name="Content Placeholder 15"/>
          <p:cNvSpPr>
            <a:spLocks noGrp="1"/>
          </p:cNvSpPr>
          <p:nvPr>
            <p:ph idx="1"/>
          </p:nvPr>
        </p:nvSpPr>
        <p:spPr>
          <a:xfrm>
            <a:off x="146922" y="823266"/>
            <a:ext cx="8719475" cy="5486400"/>
          </a:xfrm>
        </p:spPr>
        <p:txBody>
          <a:bodyPr/>
          <a:lstStyle/>
          <a:p>
            <a:r>
              <a:rPr lang="en-US" sz="2400" dirty="0"/>
              <a:t>Located in the right upper corner of reports, measures and dashboards</a:t>
            </a:r>
          </a:p>
          <a:p>
            <a:endParaRPr lang="en-US" sz="2400" dirty="0"/>
          </a:p>
          <a:p>
            <a:endParaRPr lang="en-US" sz="2400" dirty="0"/>
          </a:p>
          <a:p>
            <a:endParaRPr lang="en-US" sz="2400" dirty="0"/>
          </a:p>
          <a:p>
            <a:pPr>
              <a:lnSpc>
                <a:spcPct val="150000"/>
              </a:lnSpc>
            </a:pPr>
            <a:r>
              <a:rPr lang="en-US" sz="2400" dirty="0"/>
              <a:t>Common utility actions include</a:t>
            </a:r>
          </a:p>
          <a:p>
            <a:pPr lvl="1"/>
            <a:r>
              <a:rPr lang="en-US" sz="1400" dirty="0"/>
              <a:t>Export to Excel or PDF</a:t>
            </a:r>
          </a:p>
          <a:p>
            <a:pPr lvl="1"/>
            <a:r>
              <a:rPr lang="en-US" sz="1400" dirty="0"/>
              <a:t>Add Favorite</a:t>
            </a:r>
          </a:p>
          <a:p>
            <a:pPr lvl="1"/>
            <a:r>
              <a:rPr lang="en-US" sz="1400" dirty="0"/>
              <a:t>Email Azara Support</a:t>
            </a:r>
          </a:p>
          <a:p>
            <a:r>
              <a:rPr lang="en-US" sz="2400" dirty="0"/>
              <a:t>Other utility icons include</a:t>
            </a:r>
          </a:p>
        </p:txBody>
      </p:sp>
      <p:sp>
        <p:nvSpPr>
          <p:cNvPr id="3" name="Slide Number Placeholder 2"/>
          <p:cNvSpPr>
            <a:spLocks noGrp="1"/>
          </p:cNvSpPr>
          <p:nvPr>
            <p:ph type="sldNum" sz="quarter" idx="11"/>
          </p:nvPr>
        </p:nvSpPr>
        <p:spPr/>
        <p:txBody>
          <a:bodyPr/>
          <a:lstStyle/>
          <a:p>
            <a:pPr>
              <a:defRPr/>
            </a:pPr>
            <a:fld id="{9B37507C-CF7D-44F4-9538-2BDAFC577C4C}" type="slidenum">
              <a:rPr lang="en-US" altLang="en-US" smtClean="0"/>
              <a:pPr>
                <a:defRPr/>
              </a:pPr>
              <a:t>17</a:t>
            </a:fld>
            <a:endParaRPr lang="en-US" altLang="en-US" dirty="0"/>
          </a:p>
        </p:txBody>
      </p:sp>
      <p:pic>
        <p:nvPicPr>
          <p:cNvPr id="8" name="Picture 7"/>
          <p:cNvPicPr>
            <a:picLocks noChangeAspect="1"/>
          </p:cNvPicPr>
          <p:nvPr/>
        </p:nvPicPr>
        <p:blipFill rotWithShape="1">
          <a:blip r:embed="rId2"/>
          <a:srcRect t="1" b="43911"/>
          <a:stretch/>
        </p:blipFill>
        <p:spPr>
          <a:xfrm>
            <a:off x="593672" y="1907999"/>
            <a:ext cx="4992708" cy="1088666"/>
          </a:xfrm>
          <a:prstGeom prst="rect">
            <a:avLst/>
          </a:prstGeom>
        </p:spPr>
      </p:pic>
      <p:pic>
        <p:nvPicPr>
          <p:cNvPr id="9" name="Picture 8"/>
          <p:cNvPicPr>
            <a:picLocks noChangeAspect="1"/>
          </p:cNvPicPr>
          <p:nvPr/>
        </p:nvPicPr>
        <p:blipFill>
          <a:blip r:embed="rId3"/>
          <a:stretch>
            <a:fillRect/>
          </a:stretch>
        </p:blipFill>
        <p:spPr>
          <a:xfrm>
            <a:off x="573880" y="1603004"/>
            <a:ext cx="5064920" cy="403496"/>
          </a:xfrm>
          <a:prstGeom prst="rect">
            <a:avLst/>
          </a:prstGeom>
          <a:ln>
            <a:noFill/>
          </a:ln>
        </p:spPr>
      </p:pic>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72200" y="3214268"/>
            <a:ext cx="2230485" cy="1405395"/>
          </a:xfrm>
          <a:prstGeom prst="rect">
            <a:avLst/>
          </a:prstGeom>
          <a:ln w="19050">
            <a:solidFill>
              <a:srgbClr val="FF0000"/>
            </a:solidFill>
          </a:ln>
        </p:spPr>
      </p:pic>
      <p:sp>
        <p:nvSpPr>
          <p:cNvPr id="10" name="Rectangle 9"/>
          <p:cNvSpPr/>
          <p:nvPr/>
        </p:nvSpPr>
        <p:spPr>
          <a:xfrm>
            <a:off x="4218370" y="1640965"/>
            <a:ext cx="1344230" cy="24062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eform 19"/>
          <p:cNvSpPr/>
          <p:nvPr/>
        </p:nvSpPr>
        <p:spPr>
          <a:xfrm>
            <a:off x="5181600" y="1752600"/>
            <a:ext cx="3242394" cy="1465248"/>
          </a:xfrm>
          <a:custGeom>
            <a:avLst/>
            <a:gdLst>
              <a:gd name="connsiteX0" fmla="*/ 0 w 3022600"/>
              <a:gd name="connsiteY0" fmla="*/ 457200 h 685800"/>
              <a:gd name="connsiteX1" fmla="*/ 660400 w 3022600"/>
              <a:gd name="connsiteY1" fmla="*/ 461433 h 685800"/>
              <a:gd name="connsiteX2" fmla="*/ 651933 w 3022600"/>
              <a:gd name="connsiteY2" fmla="*/ 0 h 685800"/>
              <a:gd name="connsiteX3" fmla="*/ 3022600 w 3022600"/>
              <a:gd name="connsiteY3" fmla="*/ 685800 h 685800"/>
              <a:gd name="connsiteX4" fmla="*/ 474133 w 3022600"/>
              <a:gd name="connsiteY4" fmla="*/ 681566 h 685800"/>
              <a:gd name="connsiteX5" fmla="*/ 0 w 3022600"/>
              <a:gd name="connsiteY5" fmla="*/ 457200 h 685800"/>
              <a:gd name="connsiteX0" fmla="*/ 0 w 2837405"/>
              <a:gd name="connsiteY0" fmla="*/ 457200 h 681566"/>
              <a:gd name="connsiteX1" fmla="*/ 660400 w 2837405"/>
              <a:gd name="connsiteY1" fmla="*/ 461433 h 681566"/>
              <a:gd name="connsiteX2" fmla="*/ 651933 w 2837405"/>
              <a:gd name="connsiteY2" fmla="*/ 0 h 681566"/>
              <a:gd name="connsiteX3" fmla="*/ 2837405 w 2837405"/>
              <a:gd name="connsiteY3" fmla="*/ 674225 h 681566"/>
              <a:gd name="connsiteX4" fmla="*/ 474133 w 2837405"/>
              <a:gd name="connsiteY4" fmla="*/ 681566 h 681566"/>
              <a:gd name="connsiteX5" fmla="*/ 0 w 2837405"/>
              <a:gd name="connsiteY5" fmla="*/ 457200 h 681566"/>
              <a:gd name="connsiteX0" fmla="*/ 0 w 2837405"/>
              <a:gd name="connsiteY0" fmla="*/ 457200 h 675779"/>
              <a:gd name="connsiteX1" fmla="*/ 660400 w 2837405"/>
              <a:gd name="connsiteY1" fmla="*/ 461433 h 675779"/>
              <a:gd name="connsiteX2" fmla="*/ 651933 w 2837405"/>
              <a:gd name="connsiteY2" fmla="*/ 0 h 675779"/>
              <a:gd name="connsiteX3" fmla="*/ 2837405 w 2837405"/>
              <a:gd name="connsiteY3" fmla="*/ 674225 h 675779"/>
              <a:gd name="connsiteX4" fmla="*/ 514645 w 2837405"/>
              <a:gd name="connsiteY4" fmla="*/ 675779 h 675779"/>
              <a:gd name="connsiteX5" fmla="*/ 0 w 2837405"/>
              <a:gd name="connsiteY5" fmla="*/ 457200 h 675779"/>
              <a:gd name="connsiteX0" fmla="*/ 0 w 2837405"/>
              <a:gd name="connsiteY0" fmla="*/ 457200 h 3240849"/>
              <a:gd name="connsiteX1" fmla="*/ 660400 w 2837405"/>
              <a:gd name="connsiteY1" fmla="*/ 461433 h 3240849"/>
              <a:gd name="connsiteX2" fmla="*/ 651933 w 2837405"/>
              <a:gd name="connsiteY2" fmla="*/ 0 h 3240849"/>
              <a:gd name="connsiteX3" fmla="*/ 2837405 w 2837405"/>
              <a:gd name="connsiteY3" fmla="*/ 674225 h 3240849"/>
              <a:gd name="connsiteX4" fmla="*/ 234612 w 2837405"/>
              <a:gd name="connsiteY4" fmla="*/ 3240849 h 3240849"/>
              <a:gd name="connsiteX5" fmla="*/ 0 w 2837405"/>
              <a:gd name="connsiteY5" fmla="*/ 457200 h 3240849"/>
              <a:gd name="connsiteX0" fmla="*/ 0 w 1945873"/>
              <a:gd name="connsiteY0" fmla="*/ 457200 h 3240849"/>
              <a:gd name="connsiteX1" fmla="*/ 660400 w 1945873"/>
              <a:gd name="connsiteY1" fmla="*/ 461433 h 3240849"/>
              <a:gd name="connsiteX2" fmla="*/ 651933 w 1945873"/>
              <a:gd name="connsiteY2" fmla="*/ 0 h 3240849"/>
              <a:gd name="connsiteX3" fmla="*/ 1945873 w 1945873"/>
              <a:gd name="connsiteY3" fmla="*/ 3233357 h 3240849"/>
              <a:gd name="connsiteX4" fmla="*/ 234612 w 1945873"/>
              <a:gd name="connsiteY4" fmla="*/ 3240849 h 3240849"/>
              <a:gd name="connsiteX5" fmla="*/ 0 w 1945873"/>
              <a:gd name="connsiteY5" fmla="*/ 457200 h 3240849"/>
              <a:gd name="connsiteX0" fmla="*/ 0 w 1945873"/>
              <a:gd name="connsiteY0" fmla="*/ 290945 h 3074594"/>
              <a:gd name="connsiteX1" fmla="*/ 660400 w 1945873"/>
              <a:gd name="connsiteY1" fmla="*/ 295178 h 3074594"/>
              <a:gd name="connsiteX2" fmla="*/ 629073 w 1945873"/>
              <a:gd name="connsiteY2" fmla="*/ 0 h 3074594"/>
              <a:gd name="connsiteX3" fmla="*/ 1945873 w 1945873"/>
              <a:gd name="connsiteY3" fmla="*/ 3067102 h 3074594"/>
              <a:gd name="connsiteX4" fmla="*/ 234612 w 1945873"/>
              <a:gd name="connsiteY4" fmla="*/ 3074594 h 3074594"/>
              <a:gd name="connsiteX5" fmla="*/ 0 w 1945873"/>
              <a:gd name="connsiteY5" fmla="*/ 290945 h 3074594"/>
              <a:gd name="connsiteX0" fmla="*/ 0 w 1945873"/>
              <a:gd name="connsiteY0" fmla="*/ 290945 h 3074594"/>
              <a:gd name="connsiteX1" fmla="*/ 637540 w 1945873"/>
              <a:gd name="connsiteY1" fmla="*/ 253615 h 3074594"/>
              <a:gd name="connsiteX2" fmla="*/ 629073 w 1945873"/>
              <a:gd name="connsiteY2" fmla="*/ 0 h 3074594"/>
              <a:gd name="connsiteX3" fmla="*/ 1945873 w 1945873"/>
              <a:gd name="connsiteY3" fmla="*/ 3067102 h 3074594"/>
              <a:gd name="connsiteX4" fmla="*/ 234612 w 1945873"/>
              <a:gd name="connsiteY4" fmla="*/ 3074594 h 3074594"/>
              <a:gd name="connsiteX5" fmla="*/ 0 w 1945873"/>
              <a:gd name="connsiteY5" fmla="*/ 290945 h 3074594"/>
              <a:gd name="connsiteX0" fmla="*/ 39706 w 1711261"/>
              <a:gd name="connsiteY0" fmla="*/ 213756 h 3074594"/>
              <a:gd name="connsiteX1" fmla="*/ 402928 w 1711261"/>
              <a:gd name="connsiteY1" fmla="*/ 253615 h 3074594"/>
              <a:gd name="connsiteX2" fmla="*/ 394461 w 1711261"/>
              <a:gd name="connsiteY2" fmla="*/ 0 h 3074594"/>
              <a:gd name="connsiteX3" fmla="*/ 1711261 w 1711261"/>
              <a:gd name="connsiteY3" fmla="*/ 3067102 h 3074594"/>
              <a:gd name="connsiteX4" fmla="*/ 0 w 1711261"/>
              <a:gd name="connsiteY4" fmla="*/ 3074594 h 3074594"/>
              <a:gd name="connsiteX5" fmla="*/ 39706 w 1711261"/>
              <a:gd name="connsiteY5" fmla="*/ 213756 h 3074594"/>
              <a:gd name="connsiteX0" fmla="*/ 39706 w 1711261"/>
              <a:gd name="connsiteY0" fmla="*/ 213756 h 3074594"/>
              <a:gd name="connsiteX1" fmla="*/ 397212 w 1711261"/>
              <a:gd name="connsiteY1" fmla="*/ 212052 h 3074594"/>
              <a:gd name="connsiteX2" fmla="*/ 394461 w 1711261"/>
              <a:gd name="connsiteY2" fmla="*/ 0 h 3074594"/>
              <a:gd name="connsiteX3" fmla="*/ 1711261 w 1711261"/>
              <a:gd name="connsiteY3" fmla="*/ 3067102 h 3074594"/>
              <a:gd name="connsiteX4" fmla="*/ 0 w 1711261"/>
              <a:gd name="connsiteY4" fmla="*/ 3074594 h 3074594"/>
              <a:gd name="connsiteX5" fmla="*/ 39706 w 1711261"/>
              <a:gd name="connsiteY5" fmla="*/ 213756 h 3074594"/>
              <a:gd name="connsiteX0" fmla="*/ 336884 w 2008439"/>
              <a:gd name="connsiteY0" fmla="*/ 213756 h 3436791"/>
              <a:gd name="connsiteX1" fmla="*/ 694390 w 2008439"/>
              <a:gd name="connsiteY1" fmla="*/ 212052 h 3436791"/>
              <a:gd name="connsiteX2" fmla="*/ 691639 w 2008439"/>
              <a:gd name="connsiteY2" fmla="*/ 0 h 3436791"/>
              <a:gd name="connsiteX3" fmla="*/ 2008439 w 2008439"/>
              <a:gd name="connsiteY3" fmla="*/ 3067102 h 3436791"/>
              <a:gd name="connsiteX4" fmla="*/ 0 w 2008439"/>
              <a:gd name="connsiteY4" fmla="*/ 3436791 h 3436791"/>
              <a:gd name="connsiteX5" fmla="*/ 336884 w 2008439"/>
              <a:gd name="connsiteY5" fmla="*/ 213756 h 3436791"/>
              <a:gd name="connsiteX0" fmla="*/ 336884 w 2162743"/>
              <a:gd name="connsiteY0" fmla="*/ 213756 h 3436791"/>
              <a:gd name="connsiteX1" fmla="*/ 694390 w 2162743"/>
              <a:gd name="connsiteY1" fmla="*/ 212052 h 3436791"/>
              <a:gd name="connsiteX2" fmla="*/ 691639 w 2162743"/>
              <a:gd name="connsiteY2" fmla="*/ 0 h 3436791"/>
              <a:gd name="connsiteX3" fmla="*/ 2162743 w 2162743"/>
              <a:gd name="connsiteY3" fmla="*/ 3411486 h 3436791"/>
              <a:gd name="connsiteX4" fmla="*/ 0 w 2162743"/>
              <a:gd name="connsiteY4" fmla="*/ 3436791 h 3436791"/>
              <a:gd name="connsiteX5" fmla="*/ 336884 w 2162743"/>
              <a:gd name="connsiteY5" fmla="*/ 213756 h 3436791"/>
              <a:gd name="connsiteX0" fmla="*/ 336884 w 2162743"/>
              <a:gd name="connsiteY0" fmla="*/ 213756 h 3436791"/>
              <a:gd name="connsiteX1" fmla="*/ 694390 w 2162743"/>
              <a:gd name="connsiteY1" fmla="*/ 212052 h 3436791"/>
              <a:gd name="connsiteX2" fmla="*/ 691639 w 2162743"/>
              <a:gd name="connsiteY2" fmla="*/ 0 h 3436791"/>
              <a:gd name="connsiteX3" fmla="*/ 2162743 w 2162743"/>
              <a:gd name="connsiteY3" fmla="*/ 3436791 h 3436791"/>
              <a:gd name="connsiteX4" fmla="*/ 0 w 2162743"/>
              <a:gd name="connsiteY4" fmla="*/ 3436791 h 3436791"/>
              <a:gd name="connsiteX5" fmla="*/ 336884 w 2162743"/>
              <a:gd name="connsiteY5" fmla="*/ 213756 h 3436791"/>
              <a:gd name="connsiteX0" fmla="*/ 336884 w 3709156"/>
              <a:gd name="connsiteY0" fmla="*/ 213756 h 3436791"/>
              <a:gd name="connsiteX1" fmla="*/ 694390 w 3709156"/>
              <a:gd name="connsiteY1" fmla="*/ 212052 h 3436791"/>
              <a:gd name="connsiteX2" fmla="*/ 691639 w 3709156"/>
              <a:gd name="connsiteY2" fmla="*/ 0 h 3436791"/>
              <a:gd name="connsiteX3" fmla="*/ 3709156 w 3709156"/>
              <a:gd name="connsiteY3" fmla="*/ 3427367 h 3436791"/>
              <a:gd name="connsiteX4" fmla="*/ 0 w 3709156"/>
              <a:gd name="connsiteY4" fmla="*/ 3436791 h 3436791"/>
              <a:gd name="connsiteX5" fmla="*/ 336884 w 3709156"/>
              <a:gd name="connsiteY5" fmla="*/ 213756 h 3436791"/>
              <a:gd name="connsiteX0" fmla="*/ 0 w 3372272"/>
              <a:gd name="connsiteY0" fmla="*/ 213756 h 3442729"/>
              <a:gd name="connsiteX1" fmla="*/ 357506 w 3372272"/>
              <a:gd name="connsiteY1" fmla="*/ 212052 h 3442729"/>
              <a:gd name="connsiteX2" fmla="*/ 354755 w 3372272"/>
              <a:gd name="connsiteY2" fmla="*/ 0 h 3442729"/>
              <a:gd name="connsiteX3" fmla="*/ 3372272 w 3372272"/>
              <a:gd name="connsiteY3" fmla="*/ 3427367 h 3442729"/>
              <a:gd name="connsiteX4" fmla="*/ 1503329 w 3372272"/>
              <a:gd name="connsiteY4" fmla="*/ 3442729 h 3442729"/>
              <a:gd name="connsiteX5" fmla="*/ 0 w 3372272"/>
              <a:gd name="connsiteY5" fmla="*/ 213756 h 3442729"/>
              <a:gd name="connsiteX0" fmla="*/ 0 w 3983772"/>
              <a:gd name="connsiteY0" fmla="*/ 213756 h 3442729"/>
              <a:gd name="connsiteX1" fmla="*/ 357506 w 3983772"/>
              <a:gd name="connsiteY1" fmla="*/ 212052 h 3442729"/>
              <a:gd name="connsiteX2" fmla="*/ 354755 w 3983772"/>
              <a:gd name="connsiteY2" fmla="*/ 0 h 3442729"/>
              <a:gd name="connsiteX3" fmla="*/ 3983772 w 3983772"/>
              <a:gd name="connsiteY3" fmla="*/ 3415492 h 3442729"/>
              <a:gd name="connsiteX4" fmla="*/ 1503329 w 3983772"/>
              <a:gd name="connsiteY4" fmla="*/ 3442729 h 3442729"/>
              <a:gd name="connsiteX5" fmla="*/ 0 w 3983772"/>
              <a:gd name="connsiteY5" fmla="*/ 213756 h 3442729"/>
              <a:gd name="connsiteX0" fmla="*/ 0 w 3983772"/>
              <a:gd name="connsiteY0" fmla="*/ 213756 h 3442729"/>
              <a:gd name="connsiteX1" fmla="*/ 357506 w 3983772"/>
              <a:gd name="connsiteY1" fmla="*/ 212052 h 3442729"/>
              <a:gd name="connsiteX2" fmla="*/ 354755 w 3983772"/>
              <a:gd name="connsiteY2" fmla="*/ 0 h 3442729"/>
              <a:gd name="connsiteX3" fmla="*/ 3983772 w 3983772"/>
              <a:gd name="connsiteY3" fmla="*/ 3439243 h 3442729"/>
              <a:gd name="connsiteX4" fmla="*/ 1503329 w 3983772"/>
              <a:gd name="connsiteY4" fmla="*/ 3442729 h 3442729"/>
              <a:gd name="connsiteX5" fmla="*/ 0 w 3983772"/>
              <a:gd name="connsiteY5" fmla="*/ 213756 h 3442729"/>
              <a:gd name="connsiteX0" fmla="*/ 0 w 3983772"/>
              <a:gd name="connsiteY0" fmla="*/ 213756 h 3439243"/>
              <a:gd name="connsiteX1" fmla="*/ 357506 w 3983772"/>
              <a:gd name="connsiteY1" fmla="*/ 212052 h 3439243"/>
              <a:gd name="connsiteX2" fmla="*/ 354755 w 3983772"/>
              <a:gd name="connsiteY2" fmla="*/ 0 h 3439243"/>
              <a:gd name="connsiteX3" fmla="*/ 3983772 w 3983772"/>
              <a:gd name="connsiteY3" fmla="*/ 3439243 h 3439243"/>
              <a:gd name="connsiteX4" fmla="*/ 943264 w 3983772"/>
              <a:gd name="connsiteY4" fmla="*/ 2255196 h 3439243"/>
              <a:gd name="connsiteX5" fmla="*/ 0 w 3983772"/>
              <a:gd name="connsiteY5" fmla="*/ 213756 h 3439243"/>
              <a:gd name="connsiteX0" fmla="*/ 0 w 3423707"/>
              <a:gd name="connsiteY0" fmla="*/ 213756 h 2255196"/>
              <a:gd name="connsiteX1" fmla="*/ 357506 w 3423707"/>
              <a:gd name="connsiteY1" fmla="*/ 212052 h 2255196"/>
              <a:gd name="connsiteX2" fmla="*/ 354755 w 3423707"/>
              <a:gd name="connsiteY2" fmla="*/ 0 h 2255196"/>
              <a:gd name="connsiteX3" fmla="*/ 3423707 w 3423707"/>
              <a:gd name="connsiteY3" fmla="*/ 2227960 h 2255196"/>
              <a:gd name="connsiteX4" fmla="*/ 943264 w 3423707"/>
              <a:gd name="connsiteY4" fmla="*/ 2255196 h 2255196"/>
              <a:gd name="connsiteX5" fmla="*/ 0 w 3423707"/>
              <a:gd name="connsiteY5" fmla="*/ 213756 h 2255196"/>
              <a:gd name="connsiteX0" fmla="*/ 0 w 3423707"/>
              <a:gd name="connsiteY0" fmla="*/ 213756 h 2231445"/>
              <a:gd name="connsiteX1" fmla="*/ 357506 w 3423707"/>
              <a:gd name="connsiteY1" fmla="*/ 212052 h 2231445"/>
              <a:gd name="connsiteX2" fmla="*/ 354755 w 3423707"/>
              <a:gd name="connsiteY2" fmla="*/ 0 h 2231445"/>
              <a:gd name="connsiteX3" fmla="*/ 3423707 w 3423707"/>
              <a:gd name="connsiteY3" fmla="*/ 2227960 h 2231445"/>
              <a:gd name="connsiteX4" fmla="*/ 937548 w 3423707"/>
              <a:gd name="connsiteY4" fmla="*/ 2231445 h 2231445"/>
              <a:gd name="connsiteX5" fmla="*/ 0 w 3423707"/>
              <a:gd name="connsiteY5" fmla="*/ 213756 h 2231445"/>
              <a:gd name="connsiteX0" fmla="*/ 0 w 3423707"/>
              <a:gd name="connsiteY0" fmla="*/ 222481 h 2240170"/>
              <a:gd name="connsiteX1" fmla="*/ 357506 w 3423707"/>
              <a:gd name="connsiteY1" fmla="*/ 220777 h 2240170"/>
              <a:gd name="connsiteX2" fmla="*/ 388594 w 3423707"/>
              <a:gd name="connsiteY2" fmla="*/ 0 h 2240170"/>
              <a:gd name="connsiteX3" fmla="*/ 3423707 w 3423707"/>
              <a:gd name="connsiteY3" fmla="*/ 2236685 h 2240170"/>
              <a:gd name="connsiteX4" fmla="*/ 937548 w 3423707"/>
              <a:gd name="connsiteY4" fmla="*/ 2240170 h 2240170"/>
              <a:gd name="connsiteX5" fmla="*/ 0 w 3423707"/>
              <a:gd name="connsiteY5" fmla="*/ 222481 h 2240170"/>
              <a:gd name="connsiteX0" fmla="*/ 0 w 3423707"/>
              <a:gd name="connsiteY0" fmla="*/ 222481 h 2240170"/>
              <a:gd name="connsiteX1" fmla="*/ 436463 w 3423707"/>
              <a:gd name="connsiteY1" fmla="*/ 194603 h 2240170"/>
              <a:gd name="connsiteX2" fmla="*/ 388594 w 3423707"/>
              <a:gd name="connsiteY2" fmla="*/ 0 h 2240170"/>
              <a:gd name="connsiteX3" fmla="*/ 3423707 w 3423707"/>
              <a:gd name="connsiteY3" fmla="*/ 2236685 h 2240170"/>
              <a:gd name="connsiteX4" fmla="*/ 937548 w 3423707"/>
              <a:gd name="connsiteY4" fmla="*/ 2240170 h 2240170"/>
              <a:gd name="connsiteX5" fmla="*/ 0 w 3423707"/>
              <a:gd name="connsiteY5" fmla="*/ 222481 h 2240170"/>
              <a:gd name="connsiteX0" fmla="*/ 0 w 3423707"/>
              <a:gd name="connsiteY0" fmla="*/ 222481 h 2240170"/>
              <a:gd name="connsiteX1" fmla="*/ 391344 w 3423707"/>
              <a:gd name="connsiteY1" fmla="*/ 220777 h 2240170"/>
              <a:gd name="connsiteX2" fmla="*/ 388594 w 3423707"/>
              <a:gd name="connsiteY2" fmla="*/ 0 h 2240170"/>
              <a:gd name="connsiteX3" fmla="*/ 3423707 w 3423707"/>
              <a:gd name="connsiteY3" fmla="*/ 2236685 h 2240170"/>
              <a:gd name="connsiteX4" fmla="*/ 937548 w 3423707"/>
              <a:gd name="connsiteY4" fmla="*/ 2240170 h 2240170"/>
              <a:gd name="connsiteX5" fmla="*/ 0 w 3423707"/>
              <a:gd name="connsiteY5" fmla="*/ 222481 h 2240170"/>
              <a:gd name="connsiteX0" fmla="*/ 0 w 3079686"/>
              <a:gd name="connsiteY0" fmla="*/ 222481 h 2240170"/>
              <a:gd name="connsiteX1" fmla="*/ 391344 w 3079686"/>
              <a:gd name="connsiteY1" fmla="*/ 220777 h 2240170"/>
              <a:gd name="connsiteX2" fmla="*/ 388594 w 3079686"/>
              <a:gd name="connsiteY2" fmla="*/ 0 h 2240170"/>
              <a:gd name="connsiteX3" fmla="*/ 3079686 w 3079686"/>
              <a:gd name="connsiteY3" fmla="*/ 2149442 h 2240170"/>
              <a:gd name="connsiteX4" fmla="*/ 937548 w 3079686"/>
              <a:gd name="connsiteY4" fmla="*/ 2240170 h 2240170"/>
              <a:gd name="connsiteX5" fmla="*/ 0 w 3079686"/>
              <a:gd name="connsiteY5" fmla="*/ 222481 h 2240170"/>
              <a:gd name="connsiteX0" fmla="*/ 0 w 3079686"/>
              <a:gd name="connsiteY0" fmla="*/ 222481 h 2152927"/>
              <a:gd name="connsiteX1" fmla="*/ 391344 w 3079686"/>
              <a:gd name="connsiteY1" fmla="*/ 220777 h 2152927"/>
              <a:gd name="connsiteX2" fmla="*/ 388594 w 3079686"/>
              <a:gd name="connsiteY2" fmla="*/ 0 h 2152927"/>
              <a:gd name="connsiteX3" fmla="*/ 3079686 w 3079686"/>
              <a:gd name="connsiteY3" fmla="*/ 2149442 h 2152927"/>
              <a:gd name="connsiteX4" fmla="*/ 926269 w 3079686"/>
              <a:gd name="connsiteY4" fmla="*/ 2152927 h 2152927"/>
              <a:gd name="connsiteX5" fmla="*/ 0 w 3079686"/>
              <a:gd name="connsiteY5" fmla="*/ 222481 h 215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686" h="2152927">
                <a:moveTo>
                  <a:pt x="0" y="222481"/>
                </a:moveTo>
                <a:lnTo>
                  <a:pt x="391344" y="220777"/>
                </a:lnTo>
                <a:cubicBezTo>
                  <a:pt x="390427" y="147185"/>
                  <a:pt x="389511" y="73592"/>
                  <a:pt x="388594" y="0"/>
                </a:cubicBezTo>
                <a:lnTo>
                  <a:pt x="3079686" y="2149442"/>
                </a:lnTo>
                <a:lnTo>
                  <a:pt x="926269" y="2152927"/>
                </a:lnTo>
                <a:lnTo>
                  <a:pt x="0" y="222481"/>
                </a:lnTo>
                <a:close/>
              </a:path>
            </a:pathLst>
          </a:custGeom>
          <a:solidFill>
            <a:schemeClr val="accent3">
              <a:lumMod val="40000"/>
              <a:lumOff val="60000"/>
              <a:alpha val="75000"/>
            </a:schemeClr>
          </a:solidFill>
          <a:ln>
            <a:solidFill>
              <a:srgbClr val="158F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rotWithShape="1">
          <a:blip r:embed="rId5"/>
          <a:srcRect l="14528" t="21503" r="25601" b="20113"/>
          <a:stretch/>
        </p:blipFill>
        <p:spPr>
          <a:xfrm>
            <a:off x="4313021" y="1650261"/>
            <a:ext cx="237517" cy="231329"/>
          </a:xfrm>
          <a:prstGeom prst="rect">
            <a:avLst/>
          </a:prstGeom>
        </p:spPr>
      </p:pic>
      <p:grpSp>
        <p:nvGrpSpPr>
          <p:cNvPr id="45" name="Group 44"/>
          <p:cNvGrpSpPr/>
          <p:nvPr/>
        </p:nvGrpSpPr>
        <p:grpSpPr>
          <a:xfrm>
            <a:off x="1664598" y="5158070"/>
            <a:ext cx="3387193" cy="685940"/>
            <a:chOff x="1664598" y="5158070"/>
            <a:chExt cx="3387193" cy="685940"/>
          </a:xfrm>
        </p:grpSpPr>
        <p:pic>
          <p:nvPicPr>
            <p:cNvPr id="21" name="Picture 20"/>
            <p:cNvPicPr>
              <a:picLocks noChangeAspect="1"/>
            </p:cNvPicPr>
            <p:nvPr/>
          </p:nvPicPr>
          <p:blipFill>
            <a:blip r:embed="rId6"/>
            <a:stretch>
              <a:fillRect/>
            </a:stretch>
          </p:blipFill>
          <p:spPr>
            <a:xfrm>
              <a:off x="1956609" y="5188469"/>
              <a:ext cx="1044106" cy="655541"/>
            </a:xfrm>
            <a:prstGeom prst="rect">
              <a:avLst/>
            </a:prstGeom>
          </p:spPr>
        </p:pic>
        <p:pic>
          <p:nvPicPr>
            <p:cNvPr id="23" name="Picture 22"/>
            <p:cNvPicPr>
              <a:picLocks noChangeAspect="1"/>
            </p:cNvPicPr>
            <p:nvPr/>
          </p:nvPicPr>
          <p:blipFill rotWithShape="1">
            <a:blip r:embed="rId7"/>
            <a:srcRect l="11908" r="12963"/>
            <a:stretch/>
          </p:blipFill>
          <p:spPr>
            <a:xfrm>
              <a:off x="1664598" y="5214047"/>
              <a:ext cx="533400" cy="621183"/>
            </a:xfrm>
            <a:prstGeom prst="rect">
              <a:avLst/>
            </a:prstGeom>
          </p:spPr>
        </p:pic>
        <p:pic>
          <p:nvPicPr>
            <p:cNvPr id="24" name="Picture 23"/>
            <p:cNvPicPr>
              <a:picLocks noChangeAspect="1"/>
            </p:cNvPicPr>
            <p:nvPr/>
          </p:nvPicPr>
          <p:blipFill rotWithShape="1">
            <a:blip r:embed="rId8"/>
            <a:srcRect r="43521"/>
            <a:stretch/>
          </p:blipFill>
          <p:spPr>
            <a:xfrm>
              <a:off x="3000715" y="5158070"/>
              <a:ext cx="1483283" cy="677160"/>
            </a:xfrm>
            <a:prstGeom prst="rect">
              <a:avLst/>
            </a:prstGeom>
          </p:spPr>
        </p:pic>
        <p:pic>
          <p:nvPicPr>
            <p:cNvPr id="28" name="Picture 27"/>
            <p:cNvPicPr>
              <a:picLocks noChangeAspect="1"/>
            </p:cNvPicPr>
            <p:nvPr/>
          </p:nvPicPr>
          <p:blipFill rotWithShape="1">
            <a:blip r:embed="rId8"/>
            <a:srcRect l="72536" t="6970" r="5845" b="5826"/>
            <a:stretch/>
          </p:blipFill>
          <p:spPr>
            <a:xfrm>
              <a:off x="4483998" y="5176513"/>
              <a:ext cx="567793" cy="658717"/>
            </a:xfrm>
            <a:prstGeom prst="rect">
              <a:avLst/>
            </a:prstGeom>
          </p:spPr>
        </p:pic>
      </p:grpSp>
      <p:pic>
        <p:nvPicPr>
          <p:cNvPr id="30" name="Picture 29"/>
          <p:cNvPicPr>
            <a:picLocks noChangeAspect="1"/>
          </p:cNvPicPr>
          <p:nvPr/>
        </p:nvPicPr>
        <p:blipFill rotWithShape="1">
          <a:blip r:embed="rId5"/>
          <a:srcRect l="14528" t="21503" r="25601" b="20113"/>
          <a:stretch/>
        </p:blipFill>
        <p:spPr>
          <a:xfrm>
            <a:off x="6248400" y="3715856"/>
            <a:ext cx="237517" cy="231329"/>
          </a:xfrm>
          <a:prstGeom prst="rect">
            <a:avLst/>
          </a:prstGeom>
        </p:spPr>
      </p:pic>
      <p:sp>
        <p:nvSpPr>
          <p:cNvPr id="32" name="TextBox 31"/>
          <p:cNvSpPr txBox="1"/>
          <p:nvPr/>
        </p:nvSpPr>
        <p:spPr>
          <a:xfrm>
            <a:off x="6135057" y="3485024"/>
            <a:ext cx="841897"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Information</a:t>
            </a:r>
          </a:p>
        </p:txBody>
      </p:sp>
      <p:cxnSp>
        <p:nvCxnSpPr>
          <p:cNvPr id="34" name="Straight Connector 33"/>
          <p:cNvCxnSpPr>
            <a:endCxn id="30" idx="3"/>
          </p:cNvCxnSpPr>
          <p:nvPr/>
        </p:nvCxnSpPr>
        <p:spPr>
          <a:xfrm flipH="1">
            <a:off x="6485917" y="3657600"/>
            <a:ext cx="199076" cy="1739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2145" y="5713718"/>
            <a:ext cx="1273105"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Last Processed date</a:t>
            </a:r>
          </a:p>
        </p:txBody>
      </p:sp>
      <p:sp>
        <p:nvSpPr>
          <p:cNvPr id="39" name="TextBox 38"/>
          <p:cNvSpPr txBox="1"/>
          <p:nvPr/>
        </p:nvSpPr>
        <p:spPr>
          <a:xfrm>
            <a:off x="1511615" y="4764677"/>
            <a:ext cx="889987"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Add a widget</a:t>
            </a:r>
          </a:p>
        </p:txBody>
      </p:sp>
      <p:sp>
        <p:nvSpPr>
          <p:cNvPr id="40" name="TextBox 39"/>
          <p:cNvSpPr txBox="1"/>
          <p:nvPr/>
        </p:nvSpPr>
        <p:spPr>
          <a:xfrm>
            <a:off x="2286000" y="5961422"/>
            <a:ext cx="1024639"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Edit Dashboard</a:t>
            </a:r>
          </a:p>
        </p:txBody>
      </p:sp>
      <p:sp>
        <p:nvSpPr>
          <p:cNvPr id="41" name="TextBox 40"/>
          <p:cNvSpPr txBox="1"/>
          <p:nvPr/>
        </p:nvSpPr>
        <p:spPr>
          <a:xfrm>
            <a:off x="3098004" y="4781164"/>
            <a:ext cx="745717"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Line Chart</a:t>
            </a:r>
          </a:p>
        </p:txBody>
      </p:sp>
      <p:sp>
        <p:nvSpPr>
          <p:cNvPr id="42" name="TextBox 41"/>
          <p:cNvSpPr txBox="1"/>
          <p:nvPr/>
        </p:nvSpPr>
        <p:spPr>
          <a:xfrm>
            <a:off x="3769368" y="5961422"/>
            <a:ext cx="898003"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Column Chart</a:t>
            </a:r>
          </a:p>
        </p:txBody>
      </p:sp>
      <p:sp>
        <p:nvSpPr>
          <p:cNvPr id="43" name="TextBox 42"/>
          <p:cNvSpPr txBox="1"/>
          <p:nvPr/>
        </p:nvSpPr>
        <p:spPr>
          <a:xfrm>
            <a:off x="4363776" y="4780688"/>
            <a:ext cx="808235"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Show Table</a:t>
            </a:r>
          </a:p>
        </p:txBody>
      </p:sp>
      <p:sp>
        <p:nvSpPr>
          <p:cNvPr id="44" name="TextBox 43"/>
          <p:cNvSpPr txBox="1"/>
          <p:nvPr/>
        </p:nvSpPr>
        <p:spPr>
          <a:xfrm>
            <a:off x="5332108" y="5316569"/>
            <a:ext cx="601447" cy="230832"/>
          </a:xfrm>
          <a:prstGeom prst="rect">
            <a:avLst/>
          </a:prstGeom>
          <a:noFill/>
        </p:spPr>
        <p:txBody>
          <a:bodyPr wrap="none" rtlCol="0">
            <a:spAutoFit/>
          </a:bodyPr>
          <a:lstStyle/>
          <a:p>
            <a:r>
              <a:rPr lang="en-US" sz="900" dirty="0">
                <a:solidFill>
                  <a:schemeClr val="tx1">
                    <a:lumMod val="85000"/>
                    <a:lumOff val="15000"/>
                  </a:schemeClr>
                </a:solidFill>
                <a:latin typeface="Comic Sans MS" panose="030F0702030302020204" pitchFamily="66" charset="0"/>
              </a:rPr>
              <a:t>Options</a:t>
            </a:r>
          </a:p>
        </p:txBody>
      </p:sp>
      <p:cxnSp>
        <p:nvCxnSpPr>
          <p:cNvPr id="46" name="Straight Connector 45"/>
          <p:cNvCxnSpPr>
            <a:endCxn id="28" idx="3"/>
          </p:cNvCxnSpPr>
          <p:nvPr/>
        </p:nvCxnSpPr>
        <p:spPr>
          <a:xfrm flipH="1">
            <a:off x="5051791" y="5409689"/>
            <a:ext cx="293682" cy="9618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284922" y="5040477"/>
            <a:ext cx="199076" cy="1739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371324" y="5014548"/>
            <a:ext cx="199076" cy="1739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42" idx="0"/>
          </p:cNvCxnSpPr>
          <p:nvPr/>
        </p:nvCxnSpPr>
        <p:spPr>
          <a:xfrm>
            <a:off x="3956244" y="5752660"/>
            <a:ext cx="262126" cy="20876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740563" y="5638800"/>
            <a:ext cx="105870" cy="3052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03389" y="5551839"/>
            <a:ext cx="199076" cy="1739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83207" y="5056775"/>
            <a:ext cx="202793" cy="15727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34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Functionality|Filters</a:t>
            </a:r>
          </a:p>
        </p:txBody>
      </p:sp>
      <p:sp>
        <p:nvSpPr>
          <p:cNvPr id="3" name="Content Placeholder 2"/>
          <p:cNvSpPr>
            <a:spLocks noGrp="1"/>
          </p:cNvSpPr>
          <p:nvPr>
            <p:ph idx="1"/>
          </p:nvPr>
        </p:nvSpPr>
        <p:spPr>
          <a:xfrm>
            <a:off x="212262" y="1524000"/>
            <a:ext cx="8719475" cy="5410200"/>
          </a:xfrm>
        </p:spPr>
        <p:txBody>
          <a:bodyPr/>
          <a:lstStyle/>
          <a:p>
            <a:pPr marL="300038" indent="-300038">
              <a:spcAft>
                <a:spcPts val="0"/>
              </a:spcAft>
            </a:pPr>
            <a:r>
              <a:rPr lang="en-US" sz="2400" dirty="0"/>
              <a:t>Results can be filtered based on:</a:t>
            </a:r>
          </a:p>
          <a:p>
            <a:pPr marL="808038" lvl="1" indent="-300038"/>
            <a:r>
              <a:rPr lang="en-US" sz="2000" dirty="0"/>
              <a:t>Time periods</a:t>
            </a:r>
          </a:p>
          <a:p>
            <a:pPr marL="808038" lvl="1" indent="-300038"/>
            <a:r>
              <a:rPr lang="en-US" sz="2000" dirty="0"/>
              <a:t>Provider(s) </a:t>
            </a:r>
          </a:p>
          <a:p>
            <a:pPr marL="1208088" lvl="2" indent="-300038"/>
            <a:r>
              <a:rPr lang="en-US" sz="1600" dirty="0"/>
              <a:t>Rendering: Delivered care to the patient during an encounter </a:t>
            </a:r>
          </a:p>
          <a:p>
            <a:pPr marL="908050" lvl="2" indent="0">
              <a:buNone/>
            </a:pPr>
            <a:r>
              <a:rPr lang="en-US" sz="1600" dirty="0"/>
              <a:t>       during the time period selected</a:t>
            </a:r>
          </a:p>
          <a:p>
            <a:pPr marL="1208088" lvl="2" indent="-300038"/>
            <a:r>
              <a:rPr lang="en-US" sz="1600" dirty="0"/>
              <a:t>Usual: Also referred to as PCP, provider responsible for the care </a:t>
            </a:r>
          </a:p>
          <a:p>
            <a:pPr marL="908050" lvl="2" indent="0">
              <a:buNone/>
            </a:pPr>
            <a:r>
              <a:rPr lang="en-US" sz="1600" dirty="0"/>
              <a:t>       of the patient (not the PCP listed insurance billing purposes)</a:t>
            </a:r>
            <a:endParaRPr lang="en-US" sz="2000" dirty="0"/>
          </a:p>
          <a:p>
            <a:pPr marL="808038" lvl="1" indent="-300038"/>
            <a:r>
              <a:rPr lang="en-US" sz="2000" dirty="0"/>
              <a:t>Location(s) where service was rendered</a:t>
            </a:r>
          </a:p>
          <a:p>
            <a:pPr marL="808038" lvl="1" indent="-300038"/>
            <a:r>
              <a:rPr lang="en-US" sz="2000" dirty="0"/>
              <a:t>Payer Group – custom grouping of health insurance plans</a:t>
            </a:r>
          </a:p>
          <a:p>
            <a:pPr marL="808038" lvl="1" indent="-300038"/>
            <a:r>
              <a:rPr lang="en-US" sz="2000" dirty="0"/>
              <a:t>And more….</a:t>
            </a:r>
          </a:p>
          <a:p>
            <a:r>
              <a:rPr lang="en-US" sz="2400" dirty="0"/>
              <a:t>Use the funnel icon       to select desired parameters, filters and groupings</a:t>
            </a:r>
          </a:p>
          <a:p>
            <a:r>
              <a:rPr lang="en-US" sz="2400" dirty="0"/>
              <a:t>Click            and the Update</a:t>
            </a:r>
            <a:r>
              <a:rPr lang="en-US" sz="2400" b="1" dirty="0"/>
              <a:t> </a:t>
            </a:r>
            <a:r>
              <a:rPr lang="en-US" sz="2400" dirty="0"/>
              <a:t>button       to save</a:t>
            </a:r>
            <a:r>
              <a:rPr lang="en-US" dirty="0"/>
              <a:t>                         </a:t>
            </a:r>
          </a:p>
        </p:txBody>
      </p:sp>
      <p:sp>
        <p:nvSpPr>
          <p:cNvPr id="4" name="Slide Number Placeholder 3"/>
          <p:cNvSpPr>
            <a:spLocks noGrp="1"/>
          </p:cNvSpPr>
          <p:nvPr>
            <p:ph type="sldNum" sz="quarter" idx="11"/>
          </p:nvPr>
        </p:nvSpPr>
        <p:spPr/>
        <p:txBody>
          <a:bodyPr/>
          <a:lstStyle/>
          <a:p>
            <a:pPr>
              <a:defRPr/>
            </a:pPr>
            <a:fld id="{C7F46D97-9D14-4DFD-9619-5998510CF1EC}" type="slidenum">
              <a:rPr lang="en-US" altLang="en-US" smtClean="0"/>
              <a:pPr>
                <a:defRPr/>
              </a:pPr>
              <a:t>18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990600"/>
            <a:ext cx="6400800" cy="601418"/>
          </a:xfrm>
          <a:prstGeom prst="rect">
            <a:avLst/>
          </a:prstGeom>
          <a:effectLst>
            <a:glow rad="101600">
              <a:schemeClr val="bg1">
                <a:lumMod val="50000"/>
                <a:alpha val="75000"/>
              </a:schemeClr>
            </a:glo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a:ext>
            </a:extLst>
          </a:blip>
          <a:srcRect l="4173" t="4515" r="76662" b="85656"/>
          <a:stretch/>
        </p:blipFill>
        <p:spPr>
          <a:xfrm>
            <a:off x="3124200" y="5105400"/>
            <a:ext cx="304800" cy="228601"/>
          </a:xfrm>
          <a:prstGeom prst="rect">
            <a:avLst/>
          </a:prstGeom>
          <a:solidFill>
            <a:srgbClr val="FFFFFF">
              <a:shade val="85000"/>
            </a:srgbClr>
          </a:solidFill>
          <a:ln w="28575"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3">
            <a:extLst>
              <a:ext uri="{28A0092B-C50C-407E-A947-70E740481C1C}">
                <a14:useLocalDpi xmlns:a14="http://schemas.microsoft.com/office/drawing/2010/main"/>
              </a:ext>
            </a:extLst>
          </a:blip>
          <a:srcRect l="24367" t="4028" r="61014" b="86375"/>
          <a:stretch/>
        </p:blipFill>
        <p:spPr>
          <a:xfrm>
            <a:off x="5029200" y="5943600"/>
            <a:ext cx="228600" cy="228600"/>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stretch>
            <a:fillRect/>
          </a:stretch>
        </p:blipFill>
        <p:spPr>
          <a:xfrm>
            <a:off x="7086600" y="1066585"/>
            <a:ext cx="1752600" cy="266721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5"/>
          <a:srcRect l="30268" t="87144" r="57269" b="7876"/>
          <a:stretch/>
        </p:blipFill>
        <p:spPr>
          <a:xfrm>
            <a:off x="1371600" y="5943600"/>
            <a:ext cx="533401" cy="304800"/>
          </a:xfrm>
          <a:prstGeom prst="rect">
            <a:avLst/>
          </a:prstGeom>
        </p:spPr>
      </p:pic>
    </p:spTree>
    <p:extLst>
      <p:ext uri="{BB962C8B-B14F-4D97-AF65-F5344CB8AC3E}">
        <p14:creationId xmlns:p14="http://schemas.microsoft.com/office/powerpoint/2010/main" val="286968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Functionality|Sort, Search, Filter</a:t>
            </a:r>
          </a:p>
        </p:txBody>
      </p:sp>
      <p:sp>
        <p:nvSpPr>
          <p:cNvPr id="3" name="Content Placeholder 2"/>
          <p:cNvSpPr>
            <a:spLocks noGrp="1"/>
          </p:cNvSpPr>
          <p:nvPr>
            <p:ph idx="1"/>
          </p:nvPr>
        </p:nvSpPr>
        <p:spPr>
          <a:xfrm>
            <a:off x="168167" y="838200"/>
            <a:ext cx="8719475" cy="5410200"/>
          </a:xfrm>
        </p:spPr>
        <p:txBody>
          <a:bodyPr/>
          <a:lstStyle/>
          <a:p>
            <a:r>
              <a:rPr lang="en-US" sz="2400" dirty="0"/>
              <a:t>Detail on all registries and measures can be </a:t>
            </a:r>
          </a:p>
          <a:p>
            <a:pPr lvl="1"/>
            <a:r>
              <a:rPr lang="en-US" sz="2000" dirty="0"/>
              <a:t>Sorted on any column by clicking the column heading</a:t>
            </a:r>
          </a:p>
          <a:p>
            <a:pPr lvl="1"/>
            <a:r>
              <a:rPr lang="en-US" sz="2000" dirty="0"/>
              <a:t>Searched or filtered using the filter box at the top of each column</a:t>
            </a:r>
          </a:p>
          <a:p>
            <a:pPr lvl="1"/>
            <a:r>
              <a:rPr lang="en-US" sz="2000" dirty="0"/>
              <a:t>Roll over patient name for more demographics</a:t>
            </a:r>
          </a:p>
          <a:p>
            <a:pPr lvl="1"/>
            <a:endParaRPr lang="en-US" dirty="0"/>
          </a:p>
        </p:txBody>
      </p:sp>
      <p:sp>
        <p:nvSpPr>
          <p:cNvPr id="4" name="Slide Number Placeholder 3"/>
          <p:cNvSpPr>
            <a:spLocks noGrp="1"/>
          </p:cNvSpPr>
          <p:nvPr>
            <p:ph type="sldNum" sz="quarter" idx="11"/>
          </p:nvPr>
        </p:nvSpPr>
        <p:spPr/>
        <p:txBody>
          <a:bodyPr/>
          <a:lstStyle/>
          <a:p>
            <a:pPr>
              <a:defRPr/>
            </a:pPr>
            <a:fld id="{C7F46D97-9D14-4DFD-9619-5998510CF1EC}" type="slidenum">
              <a:rPr lang="en-US" altLang="en-US" smtClean="0"/>
              <a:pPr>
                <a:defRPr/>
              </a:pPr>
              <a:t>19</a:t>
            </a:fld>
            <a:endParaRPr lang="en-US" altLang="en-US" dirty="0"/>
          </a:p>
        </p:txBody>
      </p:sp>
      <p:grpSp>
        <p:nvGrpSpPr>
          <p:cNvPr id="13" name="Group 12"/>
          <p:cNvGrpSpPr/>
          <p:nvPr/>
        </p:nvGrpSpPr>
        <p:grpSpPr>
          <a:xfrm>
            <a:off x="571500" y="2514600"/>
            <a:ext cx="8001000" cy="3628740"/>
            <a:chOff x="0" y="1347930"/>
            <a:chExt cx="9144000" cy="4162140"/>
          </a:xfrm>
        </p:grpSpPr>
        <p:pic>
          <p:nvPicPr>
            <p:cNvPr id="12" name="Picture 11"/>
            <p:cNvPicPr>
              <a:picLocks noChangeAspect="1"/>
            </p:cNvPicPr>
            <p:nvPr/>
          </p:nvPicPr>
          <p:blipFill>
            <a:blip r:embed="rId2"/>
            <a:stretch>
              <a:fillRect/>
            </a:stretch>
          </p:blipFill>
          <p:spPr>
            <a:xfrm>
              <a:off x="0" y="1347930"/>
              <a:ext cx="9144000" cy="4162140"/>
            </a:xfrm>
            <a:prstGeom prst="rect">
              <a:avLst/>
            </a:prstGeom>
            <a:ln>
              <a:noFill/>
            </a:ln>
            <a:effectLst>
              <a:outerShdw blurRad="190500" algn="tl" rotWithShape="0">
                <a:srgbClr val="000000">
                  <a:alpha val="70000"/>
                </a:srgbClr>
              </a:outerShdw>
            </a:effectLst>
          </p:spPr>
        </p:pic>
        <p:sp>
          <p:nvSpPr>
            <p:cNvPr id="7" name="Rectangle 6"/>
            <p:cNvSpPr/>
            <p:nvPr/>
          </p:nvSpPr>
          <p:spPr>
            <a:xfrm>
              <a:off x="0" y="2895600"/>
              <a:ext cx="9144000" cy="26162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7421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Why are We Here? Quality Improvement in the Environment of Health Reform</a:t>
            </a:r>
          </a:p>
          <a:p>
            <a:r>
              <a:rPr lang="en-US" dirty="0"/>
              <a:t>Using CPCI  - The Basics</a:t>
            </a:r>
          </a:p>
          <a:p>
            <a:r>
              <a:rPr lang="en-US" dirty="0"/>
              <a:t>Pre-Visit Planning</a:t>
            </a:r>
          </a:p>
          <a:p>
            <a:r>
              <a:rPr lang="en-US" dirty="0"/>
              <a:t>Registries</a:t>
            </a:r>
          </a:p>
          <a:p>
            <a:r>
              <a:rPr lang="en-US" dirty="0"/>
              <a:t>Dashboards</a:t>
            </a:r>
          </a:p>
          <a:p>
            <a:r>
              <a:rPr lang="en-US" dirty="0"/>
              <a:t>Reports &amp; Scorecards</a:t>
            </a:r>
          </a:p>
          <a:p>
            <a:r>
              <a:rPr lang="en-US" dirty="0"/>
              <a:t>Measure Analyzer</a:t>
            </a:r>
          </a:p>
          <a:p>
            <a:r>
              <a:rPr lang="en-US" dirty="0"/>
              <a:t>Steps to Success</a:t>
            </a:r>
          </a:p>
          <a:p>
            <a:r>
              <a:rPr lang="en-US" dirty="0"/>
              <a:t>Questions</a:t>
            </a:r>
            <a:endParaRPr lang="en-US" sz="3200" dirty="0"/>
          </a:p>
          <a:p>
            <a:endParaRPr lang="en-US" sz="3200" dirty="0"/>
          </a:p>
          <a:p>
            <a:endParaRPr lang="en-US" sz="3200" dirty="0"/>
          </a:p>
        </p:txBody>
      </p:sp>
      <p:sp>
        <p:nvSpPr>
          <p:cNvPr id="4" name="Slide Number Placeholder 3"/>
          <p:cNvSpPr>
            <a:spLocks noGrp="1"/>
          </p:cNvSpPr>
          <p:nvPr>
            <p:ph type="sldNum" sz="quarter" idx="11"/>
          </p:nvPr>
        </p:nvSpPr>
        <p:spPr/>
        <p:txBody>
          <a:bodyPr/>
          <a:lstStyle/>
          <a:p>
            <a:pPr>
              <a:defRPr/>
            </a:pPr>
            <a:fld id="{9D2D4111-90E1-4E75-8969-B3EB08BB5078}" type="slidenum">
              <a:rPr lang="en-US" altLang="en-US" smtClean="0"/>
              <a:pPr>
                <a:defRPr/>
              </a:pPr>
              <a:t>2</a:t>
            </a:fld>
            <a:endParaRPr lang="en-US" altLang="en-US" dirty="0"/>
          </a:p>
        </p:txBody>
      </p:sp>
    </p:spTree>
    <p:extLst>
      <p:ext uri="{BB962C8B-B14F-4D97-AF65-F5344CB8AC3E}">
        <p14:creationId xmlns:p14="http://schemas.microsoft.com/office/powerpoint/2010/main" val="191311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Reporting Periods</a:t>
            </a:r>
          </a:p>
        </p:txBody>
      </p:sp>
      <p:sp>
        <p:nvSpPr>
          <p:cNvPr id="4" name="Content Placeholder 3"/>
          <p:cNvSpPr>
            <a:spLocks noGrp="1"/>
          </p:cNvSpPr>
          <p:nvPr>
            <p:ph idx="1"/>
          </p:nvPr>
        </p:nvSpPr>
        <p:spPr/>
        <p:txBody>
          <a:bodyPr/>
          <a:lstStyle/>
          <a:p>
            <a:pPr marL="0" indent="0">
              <a:buSzPct val="75000"/>
              <a:buNone/>
            </a:pPr>
            <a:r>
              <a:rPr lang="en-US" sz="2400" dirty="0"/>
              <a:t>There are four (4) main “Period Types” to run a Scorecard Report or individual measure in the Measure Analyzer</a:t>
            </a:r>
          </a:p>
          <a:p>
            <a:pPr lvl="1">
              <a:spcBef>
                <a:spcPts val="1200"/>
              </a:spcBef>
            </a:pPr>
            <a:r>
              <a:rPr lang="en-US" sz="2000" dirty="0"/>
              <a:t>Year (Calendar) 	</a:t>
            </a:r>
          </a:p>
          <a:p>
            <a:pPr lvl="1">
              <a:spcBef>
                <a:spcPts val="1200"/>
              </a:spcBef>
            </a:pPr>
            <a:r>
              <a:rPr lang="en-US" sz="2000" dirty="0"/>
              <a:t>Trailing Year</a:t>
            </a:r>
          </a:p>
          <a:p>
            <a:pPr lvl="2"/>
            <a:r>
              <a:rPr lang="en-US" sz="1400" dirty="0"/>
              <a:t>Provides a proxy for year-long performance at any point in the calendar year</a:t>
            </a:r>
          </a:p>
          <a:p>
            <a:pPr lvl="1">
              <a:spcBef>
                <a:spcPts val="1200"/>
              </a:spcBef>
            </a:pPr>
            <a:r>
              <a:rPr lang="en-US" sz="2000" dirty="0"/>
              <a:t>Quarter		</a:t>
            </a:r>
          </a:p>
          <a:p>
            <a:pPr lvl="1">
              <a:spcBef>
                <a:spcPts val="1200"/>
              </a:spcBef>
            </a:pPr>
            <a:r>
              <a:rPr lang="en-US" sz="2000" dirty="0"/>
              <a:t>Month</a:t>
            </a:r>
          </a:p>
          <a:p>
            <a:endParaRPr lang="en-US" sz="2400" dirty="0"/>
          </a:p>
        </p:txBody>
      </p:sp>
    </p:spTree>
    <p:extLst>
      <p:ext uri="{BB962C8B-B14F-4D97-AF65-F5344CB8AC3E}">
        <p14:creationId xmlns:p14="http://schemas.microsoft.com/office/powerpoint/2010/main" val="223593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Reporting Period Types</a:t>
            </a:r>
          </a:p>
        </p:txBody>
      </p:sp>
      <p:sp>
        <p:nvSpPr>
          <p:cNvPr id="4" name="Content Placeholder 2"/>
          <p:cNvSpPr>
            <a:spLocks noGrp="1"/>
          </p:cNvSpPr>
          <p:nvPr>
            <p:ph sz="quarter" idx="4294967295"/>
          </p:nvPr>
        </p:nvSpPr>
        <p:spPr>
          <a:xfrm>
            <a:off x="152400" y="914400"/>
            <a:ext cx="8839200" cy="5635649"/>
          </a:xfrm>
          <a:prstGeom prst="rect">
            <a:avLst/>
          </a:prstGeom>
        </p:spPr>
        <p:txBody>
          <a:bodyPr>
            <a:normAutofit/>
          </a:bodyPr>
          <a:lstStyle/>
          <a:p>
            <a:pPr marL="350837"/>
            <a:r>
              <a:rPr lang="en-US" sz="2400" dirty="0"/>
              <a:t>All period types follow and adhere to the same specification with regards to</a:t>
            </a:r>
          </a:p>
          <a:p>
            <a:pPr marL="750887" lvl="1"/>
            <a:r>
              <a:rPr lang="en-US" sz="2000" dirty="0"/>
              <a:t>The length of the measurement period</a:t>
            </a:r>
          </a:p>
          <a:p>
            <a:pPr marL="750887" lvl="1"/>
            <a:r>
              <a:rPr lang="en-US" sz="2000" dirty="0"/>
              <a:t>Patient age / gender criteria</a:t>
            </a:r>
          </a:p>
          <a:p>
            <a:pPr marL="750887" lvl="1"/>
            <a:r>
              <a:rPr lang="en-US" sz="2000" dirty="0"/>
              <a:t>Lookback period for a specific lab, diagnostic image or screening</a:t>
            </a:r>
            <a:endParaRPr lang="en-US" dirty="0"/>
          </a:p>
          <a:p>
            <a:pPr marL="350837"/>
            <a:r>
              <a:rPr lang="en-US" sz="2400" dirty="0"/>
              <a:t>Azara applies the specifications the </a:t>
            </a:r>
            <a:r>
              <a:rPr lang="en-US" sz="2400" i="1" u="sng" dirty="0"/>
              <a:t>same</a:t>
            </a:r>
            <a:r>
              <a:rPr lang="en-US" sz="2400" dirty="0"/>
              <a:t> across all period types within DRVS with the following key differences:</a:t>
            </a:r>
          </a:p>
          <a:p>
            <a:pPr marL="571500" lvl="1" indent="-279400"/>
            <a:r>
              <a:rPr lang="en-US" sz="2000" dirty="0"/>
              <a:t>Trailing Year</a:t>
            </a:r>
          </a:p>
          <a:p>
            <a:pPr marL="1030288" lvl="2" indent="-219075"/>
            <a:r>
              <a:rPr lang="en-US" sz="1600" dirty="0"/>
              <a:t>The measurement period start and end dates are shifted and include the trailing 12 months from the month you select e.g., the period for TY September 2014 is 10/1/13 thru 9/30/14</a:t>
            </a:r>
            <a:endParaRPr lang="en-US" sz="1400" dirty="0"/>
          </a:p>
          <a:p>
            <a:pPr marL="571500" lvl="1" indent="-279400"/>
            <a:r>
              <a:rPr lang="en-US" sz="2000" dirty="0"/>
              <a:t>Quarter and Month</a:t>
            </a:r>
          </a:p>
          <a:p>
            <a:pPr marL="1030288" lvl="2" indent="-219075"/>
            <a:r>
              <a:rPr lang="en-US" sz="1600" dirty="0"/>
              <a:t>The measurement period start and end dates are shifted e.g., t</a:t>
            </a:r>
            <a:r>
              <a:rPr lang="en-US" sz="1400" dirty="0"/>
              <a:t>he period for Q3 2014 is 7/1/14 thru 9/30/14</a:t>
            </a:r>
          </a:p>
          <a:p>
            <a:pPr marL="1030288" lvl="2" indent="-219075"/>
            <a:r>
              <a:rPr lang="en-US" sz="1600" dirty="0"/>
              <a:t>The patient must have a visit in the quarter (or month) – between 7/1/14 and 9/30/14</a:t>
            </a:r>
          </a:p>
        </p:txBody>
      </p:sp>
    </p:spTree>
    <p:extLst>
      <p:ext uri="{BB962C8B-B14F-4D97-AF65-F5344CB8AC3E}">
        <p14:creationId xmlns:p14="http://schemas.microsoft.com/office/powerpoint/2010/main" val="1096497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Non-year periods</a:t>
            </a:r>
            <a:endParaRPr lang="en-US" sz="2400" dirty="0"/>
          </a:p>
        </p:txBody>
      </p:sp>
      <p:cxnSp>
        <p:nvCxnSpPr>
          <p:cNvPr id="30" name="Straight Connector 29"/>
          <p:cNvCxnSpPr/>
          <p:nvPr/>
        </p:nvCxnSpPr>
        <p:spPr>
          <a:xfrm>
            <a:off x="7162800" y="6096000"/>
            <a:ext cx="1905000" cy="0"/>
          </a:xfrm>
          <a:prstGeom prst="line">
            <a:avLst/>
          </a:prstGeom>
          <a:ln w="9525">
            <a:solidFill>
              <a:srgbClr val="008000"/>
            </a:solidFill>
            <a:prstDash val="sysDot"/>
          </a:ln>
          <a:effectLst/>
        </p:spPr>
        <p:style>
          <a:lnRef idx="2">
            <a:schemeClr val="accent1"/>
          </a:lnRef>
          <a:fillRef idx="0">
            <a:schemeClr val="accent1"/>
          </a:fillRef>
          <a:effectRef idx="1">
            <a:schemeClr val="accent1"/>
          </a:effectRef>
          <a:fontRef idx="minor">
            <a:schemeClr val="tx1"/>
          </a:fontRef>
        </p:style>
      </p:cxnSp>
      <p:sp>
        <p:nvSpPr>
          <p:cNvPr id="5" name="Content Placeholder 3"/>
          <p:cNvSpPr>
            <a:spLocks noGrp="1"/>
          </p:cNvSpPr>
          <p:nvPr>
            <p:ph sz="quarter" idx="4294967295"/>
          </p:nvPr>
        </p:nvSpPr>
        <p:spPr>
          <a:xfrm>
            <a:off x="168167" y="914400"/>
            <a:ext cx="8839200" cy="5635649"/>
          </a:xfrm>
          <a:prstGeom prst="rect">
            <a:avLst/>
          </a:prstGeom>
        </p:spPr>
        <p:txBody>
          <a:bodyPr/>
          <a:lstStyle/>
          <a:p>
            <a:pPr marL="465137" indent="-457200"/>
            <a:r>
              <a:rPr lang="en-US" sz="2400" dirty="0"/>
              <a:t>Specifications, however, are typically written for a calendar year period </a:t>
            </a:r>
          </a:p>
          <a:p>
            <a:pPr marL="465137" indent="-457200"/>
            <a:r>
              <a:rPr lang="en-US" sz="2400" dirty="0"/>
              <a:t>For Quarter or Month:</a:t>
            </a:r>
          </a:p>
          <a:p>
            <a:pPr marL="865187" lvl="1" indent="-457200"/>
            <a:r>
              <a:rPr lang="en-US" sz="2000" dirty="0"/>
              <a:t>Encounter(s) must have occurred in the period</a:t>
            </a:r>
          </a:p>
          <a:p>
            <a:pPr marL="865187" lvl="1" indent="-457200"/>
            <a:r>
              <a:rPr lang="en-US" sz="2000" dirty="0"/>
              <a:t>Lookback period is the same as the year</a:t>
            </a:r>
          </a:p>
          <a:p>
            <a:pPr marL="1265237" lvl="2" indent="-457200"/>
            <a:r>
              <a:rPr lang="en-US" sz="1800" dirty="0"/>
              <a:t>For example, colonoscopy – the patient must have an encounter in the month (or quarter) but we look back 10 years for the colonoscopy</a:t>
            </a:r>
          </a:p>
          <a:p>
            <a:pPr marL="865187" lvl="1" indent="-457200"/>
            <a:r>
              <a:rPr lang="en-US" sz="2000" dirty="0"/>
              <a:t>End periods change depending on period type</a:t>
            </a:r>
          </a:p>
          <a:p>
            <a:pPr marL="865187" lvl="1" indent="-457200"/>
            <a:r>
              <a:rPr lang="en-US" sz="2000" dirty="0"/>
              <a:t>A patient’s age is calculated at the end of the period</a:t>
            </a:r>
          </a:p>
        </p:txBody>
      </p:sp>
    </p:spTree>
    <p:extLst>
      <p:ext uri="{BB962C8B-B14F-4D97-AF65-F5344CB8AC3E}">
        <p14:creationId xmlns:p14="http://schemas.microsoft.com/office/powerpoint/2010/main" val="219994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Non-Year Period Example</a:t>
            </a:r>
          </a:p>
        </p:txBody>
      </p:sp>
      <p:sp>
        <p:nvSpPr>
          <p:cNvPr id="3" name="Content Placeholder 2"/>
          <p:cNvSpPr>
            <a:spLocks noGrp="1"/>
          </p:cNvSpPr>
          <p:nvPr>
            <p:ph sz="quarter" idx="13"/>
          </p:nvPr>
        </p:nvSpPr>
        <p:spPr>
          <a:xfrm>
            <a:off x="152400" y="887993"/>
            <a:ext cx="8839200" cy="1752600"/>
          </a:xfrm>
        </p:spPr>
        <p:txBody>
          <a:bodyPr>
            <a:normAutofit/>
          </a:bodyPr>
          <a:lstStyle/>
          <a:p>
            <a:pPr marL="7937" indent="0">
              <a:spcAft>
                <a:spcPts val="0"/>
              </a:spcAft>
              <a:buNone/>
            </a:pPr>
            <a:r>
              <a:rPr lang="en-US" sz="2000" b="1" dirty="0"/>
              <a:t>Weight Assessment and Counseling for Children and Adolescents</a:t>
            </a:r>
          </a:p>
          <a:p>
            <a:pPr marL="233363" lvl="1" indent="0">
              <a:buNone/>
            </a:pPr>
            <a:r>
              <a:rPr lang="en-US" sz="1600" i="1" u="sng" dirty="0"/>
              <a:t>Denominator:</a:t>
            </a:r>
            <a:endParaRPr lang="en-US" sz="1600" dirty="0"/>
          </a:p>
          <a:p>
            <a:pPr marL="692150" lvl="2" indent="-233363">
              <a:buFont typeface="Arial" charset="0"/>
              <a:buChar char="•"/>
            </a:pPr>
            <a:r>
              <a:rPr lang="en-US" sz="1400" dirty="0"/>
              <a:t>Patients Ages 3-17</a:t>
            </a:r>
          </a:p>
          <a:p>
            <a:pPr marL="692150" lvl="2" indent="-233363">
              <a:buFont typeface="Arial" charset="0"/>
              <a:buChar char="•"/>
            </a:pPr>
            <a:r>
              <a:rPr lang="en-US" sz="1400" dirty="0"/>
              <a:t>Qualifying Encounter in the period</a:t>
            </a:r>
          </a:p>
        </p:txBody>
      </p:sp>
      <p:sp>
        <p:nvSpPr>
          <p:cNvPr id="30" name="Content Placeholder 2"/>
          <p:cNvSpPr txBox="1">
            <a:spLocks/>
          </p:cNvSpPr>
          <p:nvPr/>
        </p:nvSpPr>
        <p:spPr>
          <a:xfrm>
            <a:off x="3442028" y="913723"/>
            <a:ext cx="5638800" cy="5635649"/>
          </a:xfrm>
          <a:prstGeom prst="rect">
            <a:avLst/>
          </a:prstGeom>
        </p:spPr>
        <p:txBody>
          <a:bodyPr>
            <a:normAutofit/>
          </a:bodyPr>
          <a:lstStyle>
            <a:lvl1pPr marL="182880" indent="-365760" algn="l" defTabSz="457200" rtl="0" eaLnBrk="1" latinLnBrk="0" hangingPunct="1">
              <a:spcBef>
                <a:spcPts val="300"/>
              </a:spcBef>
              <a:spcAft>
                <a:spcPts val="600"/>
              </a:spcAft>
              <a:buClr>
                <a:schemeClr val="accent3"/>
              </a:buClr>
              <a:buFont typeface="Wingdings" pitchFamily="2" charset="2"/>
              <a:buChar char="§"/>
              <a:defRPr sz="2800" kern="1200">
                <a:solidFill>
                  <a:schemeClr val="tx1"/>
                </a:solidFill>
                <a:latin typeface="+mn-lt"/>
                <a:ea typeface="+mn-ea"/>
                <a:cs typeface="+mn-cs"/>
              </a:defRPr>
            </a:lvl1pPr>
            <a:lvl2pPr marL="548640" indent="-365760" algn="l" defTabSz="457200" rtl="0" eaLnBrk="1" latinLnBrk="0" hangingPunct="1">
              <a:spcBef>
                <a:spcPts val="300"/>
              </a:spcBef>
              <a:buClr>
                <a:schemeClr val="accent3"/>
              </a:buClr>
              <a:buFont typeface="Wingdings" pitchFamily="2"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Wingdings" pitchFamily="2"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937" indent="0">
              <a:spcAft>
                <a:spcPts val="0"/>
              </a:spcAft>
              <a:buFont typeface="Wingdings" pitchFamily="2" charset="2"/>
              <a:buNone/>
            </a:pPr>
            <a:endParaRPr lang="en-US" sz="2000" b="1" dirty="0"/>
          </a:p>
          <a:p>
            <a:pPr marL="233363" lvl="1" indent="0">
              <a:buFont typeface="Wingdings" pitchFamily="2" charset="2"/>
              <a:buNone/>
            </a:pPr>
            <a:r>
              <a:rPr lang="en-US" sz="1600" i="1" u="sng" dirty="0"/>
              <a:t>Numerator:</a:t>
            </a:r>
            <a:endParaRPr lang="en-US" sz="1600" dirty="0"/>
          </a:p>
          <a:p>
            <a:pPr marL="692150" lvl="2" indent="-233363">
              <a:buFont typeface="Arial" charset="0"/>
              <a:buChar char="•"/>
            </a:pPr>
            <a:r>
              <a:rPr lang="en-US" sz="1400" dirty="0"/>
              <a:t>BMI Percentile Recorded in the past 12 months</a:t>
            </a:r>
          </a:p>
          <a:p>
            <a:pPr marL="692150" lvl="2" indent="-233363">
              <a:buFont typeface="Arial" charset="0"/>
              <a:buChar char="•"/>
            </a:pPr>
            <a:r>
              <a:rPr lang="en-US" sz="1400" dirty="0"/>
              <a:t>Nutritional and Physical Activity Counseling in the past 12 months</a:t>
            </a:r>
          </a:p>
        </p:txBody>
      </p:sp>
      <p:grpSp>
        <p:nvGrpSpPr>
          <p:cNvPr id="5" name="Group 4"/>
          <p:cNvGrpSpPr/>
          <p:nvPr/>
        </p:nvGrpSpPr>
        <p:grpSpPr>
          <a:xfrm>
            <a:off x="76200" y="2133600"/>
            <a:ext cx="8976360" cy="1752600"/>
            <a:chOff x="76200" y="2133600"/>
            <a:chExt cx="8976360" cy="1752600"/>
          </a:xfrm>
        </p:grpSpPr>
        <p:sp>
          <p:nvSpPr>
            <p:cNvPr id="31" name="Line Callout 1 (Border and Accent Bar) 30"/>
            <p:cNvSpPr/>
            <p:nvPr/>
          </p:nvSpPr>
          <p:spPr>
            <a:xfrm rot="16200000">
              <a:off x="232879" y="2746935"/>
              <a:ext cx="601585" cy="914943"/>
            </a:xfrm>
            <a:prstGeom prst="accentBorderCallout1">
              <a:avLst>
                <a:gd name="adj1" fmla="val 18750"/>
                <a:gd name="adj2" fmla="val -8333"/>
                <a:gd name="adj3" fmla="val 18824"/>
                <a:gd name="adj4" fmla="val -5679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t"/>
            <a:lstStyle/>
            <a:p>
              <a:pPr marL="174625" indent="-106363">
                <a:buFont typeface="Arial" charset="0"/>
                <a:buChar char="•"/>
              </a:pPr>
              <a:r>
                <a:rPr lang="en-US" sz="1000" dirty="0">
                  <a:solidFill>
                    <a:schemeClr val="tx1"/>
                  </a:solidFill>
                </a:rPr>
                <a:t>Encounter</a:t>
              </a:r>
            </a:p>
            <a:p>
              <a:pPr marL="174625" indent="-106363">
                <a:buFont typeface="Arial" charset="0"/>
                <a:buChar char="•"/>
              </a:pPr>
              <a:r>
                <a:rPr lang="en-US" sz="1000" dirty="0">
                  <a:solidFill>
                    <a:schemeClr val="tx1"/>
                  </a:solidFill>
                </a:rPr>
                <a:t>BMI % Out of Range</a:t>
              </a:r>
            </a:p>
          </p:txBody>
        </p:sp>
        <p:sp>
          <p:nvSpPr>
            <p:cNvPr id="32" name="Line Callout 1 (Border and Accent Bar) 31"/>
            <p:cNvSpPr/>
            <p:nvPr/>
          </p:nvSpPr>
          <p:spPr>
            <a:xfrm rot="16200000">
              <a:off x="1109178" y="1938822"/>
              <a:ext cx="601586" cy="991142"/>
            </a:xfrm>
            <a:prstGeom prst="accentBorderCallout1">
              <a:avLst>
                <a:gd name="adj1" fmla="val 18750"/>
                <a:gd name="adj2" fmla="val -8333"/>
                <a:gd name="adj3" fmla="val 18741"/>
                <a:gd name="adj4" fmla="val -190812"/>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t"/>
            <a:lstStyle/>
            <a:p>
              <a:pPr marL="174625" indent="-106363">
                <a:buFont typeface="Arial" charset="0"/>
                <a:buChar char="•"/>
              </a:pPr>
              <a:r>
                <a:rPr lang="en-US" sz="1000" dirty="0">
                  <a:solidFill>
                    <a:schemeClr val="tx1"/>
                  </a:solidFill>
                </a:rPr>
                <a:t>Encounter</a:t>
              </a:r>
            </a:p>
            <a:p>
              <a:pPr marL="174625" indent="-106363">
                <a:buFont typeface="Arial" charset="0"/>
                <a:buChar char="•"/>
              </a:pPr>
              <a:r>
                <a:rPr lang="en-US" sz="1000" dirty="0">
                  <a:solidFill>
                    <a:schemeClr val="tx1"/>
                  </a:solidFill>
                </a:rPr>
                <a:t>Nutritional Counseling</a:t>
              </a:r>
            </a:p>
          </p:txBody>
        </p:sp>
        <p:sp>
          <p:nvSpPr>
            <p:cNvPr id="33" name="Line Callout 1 (Border and Accent Bar) 32"/>
            <p:cNvSpPr/>
            <p:nvPr/>
          </p:nvSpPr>
          <p:spPr>
            <a:xfrm rot="16200000">
              <a:off x="1680135" y="2746935"/>
              <a:ext cx="601585" cy="914943"/>
            </a:xfrm>
            <a:prstGeom prst="accentBorderCallout1">
              <a:avLst>
                <a:gd name="adj1" fmla="val 18750"/>
                <a:gd name="adj2" fmla="val -8333"/>
                <a:gd name="adj3" fmla="val 18824"/>
                <a:gd name="adj4" fmla="val -5679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rtlCol="0" anchor="t"/>
            <a:lstStyle/>
            <a:p>
              <a:pPr marL="174625" indent="-106363">
                <a:buFont typeface="Arial" charset="0"/>
                <a:buChar char="•"/>
              </a:pPr>
              <a:r>
                <a:rPr lang="en-US" sz="1000" dirty="0">
                  <a:solidFill>
                    <a:schemeClr val="tx1"/>
                  </a:solidFill>
                </a:rPr>
                <a:t>Encounter</a:t>
              </a:r>
            </a:p>
            <a:p>
              <a:pPr marL="174625" indent="-106363">
                <a:buFont typeface="Arial" charset="0"/>
                <a:buChar char="•"/>
              </a:pPr>
              <a:r>
                <a:rPr lang="en-US" sz="1000" dirty="0">
                  <a:solidFill>
                    <a:schemeClr val="tx1"/>
                  </a:solidFill>
                </a:rPr>
                <a:t>BMI % Out of Range</a:t>
              </a:r>
            </a:p>
          </p:txBody>
        </p:sp>
        <p:sp>
          <p:nvSpPr>
            <p:cNvPr id="34" name="Line Callout 1 (Border and Accent Bar) 33"/>
            <p:cNvSpPr/>
            <p:nvPr/>
          </p:nvSpPr>
          <p:spPr>
            <a:xfrm rot="5400000" flipH="1">
              <a:off x="6862279" y="2754309"/>
              <a:ext cx="601585" cy="914943"/>
            </a:xfrm>
            <a:prstGeom prst="accentBorderCallout1">
              <a:avLst>
                <a:gd name="adj1" fmla="val 18750"/>
                <a:gd name="adj2" fmla="val -8333"/>
                <a:gd name="adj3" fmla="val 18824"/>
                <a:gd name="adj4" fmla="val -5679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b"/>
            <a:lstStyle/>
            <a:p>
              <a:pPr marL="174625" indent="-106363">
                <a:buFont typeface="Arial" charset="0"/>
                <a:buChar char="•"/>
              </a:pPr>
              <a:r>
                <a:rPr lang="en-US" sz="1000" dirty="0">
                  <a:solidFill>
                    <a:schemeClr val="tx1"/>
                  </a:solidFill>
                </a:rPr>
                <a:t>Encounter</a:t>
              </a:r>
            </a:p>
            <a:p>
              <a:pPr marL="174625" indent="-106363">
                <a:buFont typeface="Arial" charset="0"/>
                <a:buChar char="•"/>
              </a:pPr>
              <a:r>
                <a:rPr lang="en-US" sz="1000" dirty="0">
                  <a:solidFill>
                    <a:schemeClr val="tx1"/>
                  </a:solidFill>
                </a:rPr>
                <a:t>BMI % Out of Range</a:t>
              </a:r>
            </a:p>
          </p:txBody>
        </p:sp>
        <p:sp>
          <p:nvSpPr>
            <p:cNvPr id="35" name="Line Callout 1 (Border and Accent Bar) 34"/>
            <p:cNvSpPr/>
            <p:nvPr/>
          </p:nvSpPr>
          <p:spPr>
            <a:xfrm rot="5400000" flipH="1">
              <a:off x="8233336" y="2754309"/>
              <a:ext cx="601585" cy="914943"/>
            </a:xfrm>
            <a:prstGeom prst="accentBorderCallout1">
              <a:avLst>
                <a:gd name="adj1" fmla="val 18750"/>
                <a:gd name="adj2" fmla="val -8333"/>
                <a:gd name="adj3" fmla="val 18824"/>
                <a:gd name="adj4" fmla="val -56791"/>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b"/>
            <a:lstStyle/>
            <a:p>
              <a:pPr marL="174625" indent="-106363">
                <a:buFont typeface="Arial" charset="0"/>
                <a:buChar char="•"/>
              </a:pPr>
              <a:r>
                <a:rPr lang="en-US" sz="1000" dirty="0">
                  <a:solidFill>
                    <a:schemeClr val="tx1"/>
                  </a:solidFill>
                </a:rPr>
                <a:t>Patient Turns 18 on March 17</a:t>
              </a:r>
              <a:r>
                <a:rPr lang="en-US" sz="1000" baseline="30000" dirty="0">
                  <a:solidFill>
                    <a:schemeClr val="tx1"/>
                  </a:solidFill>
                </a:rPr>
                <a:t>th</a:t>
              </a:r>
              <a:r>
                <a:rPr lang="en-US" sz="1000" dirty="0">
                  <a:solidFill>
                    <a:schemeClr val="tx1"/>
                  </a:solidFill>
                </a:rPr>
                <a:t> </a:t>
              </a:r>
            </a:p>
          </p:txBody>
        </p:sp>
        <p:grpSp>
          <p:nvGrpSpPr>
            <p:cNvPr id="36" name="Group 35"/>
            <p:cNvGrpSpPr/>
            <p:nvPr/>
          </p:nvGrpSpPr>
          <p:grpSpPr>
            <a:xfrm>
              <a:off x="91440" y="3657600"/>
              <a:ext cx="8961120" cy="228600"/>
              <a:chOff x="91440" y="4340697"/>
              <a:chExt cx="8961120" cy="304800"/>
            </a:xfrm>
          </p:grpSpPr>
          <p:sp>
            <p:nvSpPr>
              <p:cNvPr id="37" name="Rectangle 36"/>
              <p:cNvSpPr/>
              <p:nvPr/>
            </p:nvSpPr>
            <p:spPr>
              <a:xfrm>
                <a:off x="9144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Feb ‘15</a:t>
                </a:r>
              </a:p>
            </p:txBody>
          </p:sp>
          <p:sp>
            <p:nvSpPr>
              <p:cNvPr id="38" name="Rectangle 37"/>
              <p:cNvSpPr/>
              <p:nvPr/>
            </p:nvSpPr>
            <p:spPr>
              <a:xfrm>
                <a:off x="73152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Mar</a:t>
                </a:r>
              </a:p>
            </p:txBody>
          </p:sp>
          <p:sp>
            <p:nvSpPr>
              <p:cNvPr id="39" name="Rectangle 38"/>
              <p:cNvSpPr/>
              <p:nvPr/>
            </p:nvSpPr>
            <p:spPr>
              <a:xfrm>
                <a:off x="137160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Apr</a:t>
                </a:r>
              </a:p>
            </p:txBody>
          </p:sp>
          <p:sp>
            <p:nvSpPr>
              <p:cNvPr id="40" name="Rectangle 39"/>
              <p:cNvSpPr/>
              <p:nvPr/>
            </p:nvSpPr>
            <p:spPr>
              <a:xfrm>
                <a:off x="201168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May</a:t>
                </a:r>
              </a:p>
            </p:txBody>
          </p:sp>
          <p:sp>
            <p:nvSpPr>
              <p:cNvPr id="41" name="Rectangle 40"/>
              <p:cNvSpPr/>
              <p:nvPr/>
            </p:nvSpPr>
            <p:spPr>
              <a:xfrm>
                <a:off x="265176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Jun</a:t>
                </a:r>
              </a:p>
            </p:txBody>
          </p:sp>
          <p:sp>
            <p:nvSpPr>
              <p:cNvPr id="42" name="Rectangle 41"/>
              <p:cNvSpPr/>
              <p:nvPr/>
            </p:nvSpPr>
            <p:spPr>
              <a:xfrm>
                <a:off x="329184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Jul</a:t>
                </a:r>
              </a:p>
            </p:txBody>
          </p:sp>
          <p:sp>
            <p:nvSpPr>
              <p:cNvPr id="43" name="Rectangle 42"/>
              <p:cNvSpPr/>
              <p:nvPr/>
            </p:nvSpPr>
            <p:spPr>
              <a:xfrm>
                <a:off x="393192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Aug</a:t>
                </a:r>
              </a:p>
            </p:txBody>
          </p:sp>
          <p:sp>
            <p:nvSpPr>
              <p:cNvPr id="44" name="Rectangle 43"/>
              <p:cNvSpPr/>
              <p:nvPr/>
            </p:nvSpPr>
            <p:spPr>
              <a:xfrm>
                <a:off x="457200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Sep</a:t>
                </a:r>
              </a:p>
            </p:txBody>
          </p:sp>
          <p:sp>
            <p:nvSpPr>
              <p:cNvPr id="45" name="Rectangle 44"/>
              <p:cNvSpPr/>
              <p:nvPr/>
            </p:nvSpPr>
            <p:spPr>
              <a:xfrm>
                <a:off x="521208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Oct</a:t>
                </a:r>
              </a:p>
            </p:txBody>
          </p:sp>
          <p:sp>
            <p:nvSpPr>
              <p:cNvPr id="46" name="Rectangle 45"/>
              <p:cNvSpPr/>
              <p:nvPr/>
            </p:nvSpPr>
            <p:spPr>
              <a:xfrm>
                <a:off x="649224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Dec</a:t>
                </a:r>
              </a:p>
            </p:txBody>
          </p:sp>
          <p:sp>
            <p:nvSpPr>
              <p:cNvPr id="47" name="Rectangle 46"/>
              <p:cNvSpPr/>
              <p:nvPr/>
            </p:nvSpPr>
            <p:spPr>
              <a:xfrm>
                <a:off x="713232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Jan ‘16</a:t>
                </a:r>
              </a:p>
            </p:txBody>
          </p:sp>
          <p:sp>
            <p:nvSpPr>
              <p:cNvPr id="48" name="Rectangle 47"/>
              <p:cNvSpPr/>
              <p:nvPr/>
            </p:nvSpPr>
            <p:spPr>
              <a:xfrm>
                <a:off x="777240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Feb</a:t>
                </a:r>
              </a:p>
            </p:txBody>
          </p:sp>
          <p:sp>
            <p:nvSpPr>
              <p:cNvPr id="49" name="Rectangle 48"/>
              <p:cNvSpPr/>
              <p:nvPr/>
            </p:nvSpPr>
            <p:spPr>
              <a:xfrm>
                <a:off x="841248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Mar</a:t>
                </a:r>
              </a:p>
            </p:txBody>
          </p:sp>
          <p:sp>
            <p:nvSpPr>
              <p:cNvPr id="50" name="Rectangle 49"/>
              <p:cNvSpPr/>
              <p:nvPr/>
            </p:nvSpPr>
            <p:spPr>
              <a:xfrm>
                <a:off x="5852160" y="4340697"/>
                <a:ext cx="640080" cy="304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Nov</a:t>
                </a:r>
              </a:p>
            </p:txBody>
          </p:sp>
        </p:grpSp>
      </p:grpSp>
      <p:grpSp>
        <p:nvGrpSpPr>
          <p:cNvPr id="133" name="Group 132"/>
          <p:cNvGrpSpPr/>
          <p:nvPr/>
        </p:nvGrpSpPr>
        <p:grpSpPr>
          <a:xfrm>
            <a:off x="91440" y="3962400"/>
            <a:ext cx="7680960" cy="182880"/>
            <a:chOff x="76200" y="4800600"/>
            <a:chExt cx="7680960" cy="304800"/>
          </a:xfrm>
        </p:grpSpPr>
        <p:sp>
          <p:nvSpPr>
            <p:cNvPr id="134" name="Rectangle 133"/>
            <p:cNvSpPr/>
            <p:nvPr/>
          </p:nvSpPr>
          <p:spPr>
            <a:xfrm>
              <a:off x="76200" y="4800600"/>
              <a:ext cx="7680960" cy="304800"/>
            </a:xfrm>
            <a:prstGeom prst="rect">
              <a:avLst/>
            </a:prstGeom>
            <a:solidFill>
              <a:srgbClr val="00B0F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Feb </a:t>
              </a:r>
              <a:r>
                <a:rPr lang="uk-UA" sz="1000" dirty="0">
                  <a:solidFill>
                    <a:schemeClr val="tx1"/>
                  </a:solidFill>
                </a:rPr>
                <a:t>’</a:t>
              </a:r>
              <a:r>
                <a:rPr lang="en-US" sz="1000" dirty="0">
                  <a:solidFill>
                    <a:schemeClr val="tx1"/>
                  </a:solidFill>
                </a:rPr>
                <a:t>15 – Jan ‘16</a:t>
              </a:r>
            </a:p>
          </p:txBody>
        </p:sp>
        <p:sp>
          <p:nvSpPr>
            <p:cNvPr id="135" name="Rectangle 134"/>
            <p:cNvSpPr/>
            <p:nvPr/>
          </p:nvSpPr>
          <p:spPr>
            <a:xfrm>
              <a:off x="7117080" y="4800600"/>
              <a:ext cx="640080" cy="30480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nvGrpSpPr>
          <p:cNvPr id="136" name="Group 135"/>
          <p:cNvGrpSpPr/>
          <p:nvPr/>
        </p:nvGrpSpPr>
        <p:grpSpPr>
          <a:xfrm>
            <a:off x="721688" y="3962400"/>
            <a:ext cx="7680960" cy="182880"/>
            <a:chOff x="76200" y="4800600"/>
            <a:chExt cx="7680960" cy="304800"/>
          </a:xfrm>
        </p:grpSpPr>
        <p:sp>
          <p:nvSpPr>
            <p:cNvPr id="137" name="Rectangle 136"/>
            <p:cNvSpPr/>
            <p:nvPr/>
          </p:nvSpPr>
          <p:spPr>
            <a:xfrm>
              <a:off x="76200" y="4800600"/>
              <a:ext cx="7680960" cy="304800"/>
            </a:xfrm>
            <a:prstGeom prst="rect">
              <a:avLst/>
            </a:prstGeom>
            <a:solidFill>
              <a:srgbClr val="7030A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Mar </a:t>
              </a:r>
              <a:r>
                <a:rPr lang="uk-UA" sz="1000" dirty="0">
                  <a:solidFill>
                    <a:schemeClr val="tx1"/>
                  </a:solidFill>
                </a:rPr>
                <a:t>’</a:t>
              </a:r>
              <a:r>
                <a:rPr lang="en-US" sz="1000" dirty="0">
                  <a:solidFill>
                    <a:schemeClr val="tx1"/>
                  </a:solidFill>
                </a:rPr>
                <a:t>15 – Feb ‘16</a:t>
              </a:r>
            </a:p>
          </p:txBody>
        </p:sp>
        <p:sp>
          <p:nvSpPr>
            <p:cNvPr id="138" name="Rectangle 137"/>
            <p:cNvSpPr/>
            <p:nvPr/>
          </p:nvSpPr>
          <p:spPr>
            <a:xfrm>
              <a:off x="7117080" y="4800600"/>
              <a:ext cx="640080" cy="304800"/>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nvGrpSpPr>
          <p:cNvPr id="139" name="Group 138"/>
          <p:cNvGrpSpPr/>
          <p:nvPr/>
        </p:nvGrpSpPr>
        <p:grpSpPr>
          <a:xfrm>
            <a:off x="1371600" y="3962400"/>
            <a:ext cx="7680960" cy="182880"/>
            <a:chOff x="76200" y="4800600"/>
            <a:chExt cx="7680960" cy="304800"/>
          </a:xfrm>
        </p:grpSpPr>
        <p:sp>
          <p:nvSpPr>
            <p:cNvPr id="140" name="Rectangle 139"/>
            <p:cNvSpPr/>
            <p:nvPr/>
          </p:nvSpPr>
          <p:spPr>
            <a:xfrm>
              <a:off x="76200" y="4800600"/>
              <a:ext cx="7680960" cy="304800"/>
            </a:xfrm>
            <a:prstGeom prst="rect">
              <a:avLst/>
            </a:prstGeom>
            <a:solidFill>
              <a:srgbClr val="FFC00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Apr </a:t>
              </a:r>
              <a:r>
                <a:rPr lang="uk-UA" sz="1000" dirty="0">
                  <a:solidFill>
                    <a:schemeClr val="tx1"/>
                  </a:solidFill>
                </a:rPr>
                <a:t>’</a:t>
              </a:r>
              <a:r>
                <a:rPr lang="en-US" sz="1000" dirty="0">
                  <a:solidFill>
                    <a:schemeClr val="tx1"/>
                  </a:solidFill>
                </a:rPr>
                <a:t>15 – Mar ‘16</a:t>
              </a:r>
            </a:p>
          </p:txBody>
        </p:sp>
        <p:sp>
          <p:nvSpPr>
            <p:cNvPr id="141" name="Rectangle 140"/>
            <p:cNvSpPr/>
            <p:nvPr/>
          </p:nvSpPr>
          <p:spPr>
            <a:xfrm>
              <a:off x="7117080" y="4800600"/>
              <a:ext cx="640080" cy="304800"/>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nvGrpSpPr>
          <p:cNvPr id="142" name="Group 141"/>
          <p:cNvGrpSpPr/>
          <p:nvPr/>
        </p:nvGrpSpPr>
        <p:grpSpPr>
          <a:xfrm>
            <a:off x="1802744" y="4923695"/>
            <a:ext cx="6960256" cy="307207"/>
            <a:chOff x="838200" y="1447800"/>
            <a:chExt cx="6960256" cy="307207"/>
          </a:xfrm>
        </p:grpSpPr>
        <p:sp>
          <p:nvSpPr>
            <p:cNvPr id="143" name="Rectangle 142"/>
            <p:cNvSpPr/>
            <p:nvPr/>
          </p:nvSpPr>
          <p:spPr>
            <a:xfrm>
              <a:off x="2908628" y="1447800"/>
              <a:ext cx="990600" cy="30720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Encounter</a:t>
              </a:r>
            </a:p>
            <a:p>
              <a:pPr algn="ctr"/>
              <a:r>
                <a:rPr lang="en-US" sz="1000" dirty="0">
                  <a:solidFill>
                    <a:schemeClr val="tx1"/>
                  </a:solidFill>
                </a:rPr>
                <a:t>in Period</a:t>
              </a:r>
            </a:p>
          </p:txBody>
        </p:sp>
        <p:sp>
          <p:nvSpPr>
            <p:cNvPr id="144" name="Rectangle 143"/>
            <p:cNvSpPr/>
            <p:nvPr/>
          </p:nvSpPr>
          <p:spPr>
            <a:xfrm>
              <a:off x="3899228" y="1447800"/>
              <a:ext cx="990600" cy="30720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BMI Percentile</a:t>
              </a:r>
            </a:p>
            <a:p>
              <a:pPr algn="ctr"/>
              <a:r>
                <a:rPr lang="en-US" sz="1000" dirty="0">
                  <a:solidFill>
                    <a:schemeClr val="tx1"/>
                  </a:solidFill>
                </a:rPr>
                <a:t>in Last 12 Mths</a:t>
              </a:r>
            </a:p>
          </p:txBody>
        </p:sp>
        <p:sp>
          <p:nvSpPr>
            <p:cNvPr id="145" name="Rectangle 144"/>
            <p:cNvSpPr/>
            <p:nvPr/>
          </p:nvSpPr>
          <p:spPr>
            <a:xfrm>
              <a:off x="4889828" y="1447800"/>
              <a:ext cx="990600" cy="30720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Counseling</a:t>
              </a:r>
            </a:p>
            <a:p>
              <a:pPr algn="ctr"/>
              <a:r>
                <a:rPr lang="en-US" sz="1000" dirty="0">
                  <a:solidFill>
                    <a:schemeClr val="tx1"/>
                  </a:solidFill>
                </a:rPr>
                <a:t>in Last 12 Mths</a:t>
              </a:r>
            </a:p>
          </p:txBody>
        </p:sp>
        <p:sp>
          <p:nvSpPr>
            <p:cNvPr id="146" name="Rectangle 145"/>
            <p:cNvSpPr/>
            <p:nvPr/>
          </p:nvSpPr>
          <p:spPr>
            <a:xfrm>
              <a:off x="838200" y="1447800"/>
              <a:ext cx="990600" cy="30720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Period Type &amp;</a:t>
              </a:r>
            </a:p>
            <a:p>
              <a:pPr algn="ctr"/>
              <a:r>
                <a:rPr lang="en-US" sz="1000" b="1" dirty="0">
                  <a:solidFill>
                    <a:schemeClr val="tx1"/>
                  </a:solidFill>
                </a:rPr>
                <a:t>Period</a:t>
              </a:r>
            </a:p>
          </p:txBody>
        </p:sp>
        <p:sp>
          <p:nvSpPr>
            <p:cNvPr id="147" name="Rectangle 146"/>
            <p:cNvSpPr/>
            <p:nvPr/>
          </p:nvSpPr>
          <p:spPr>
            <a:xfrm>
              <a:off x="5969656" y="1447800"/>
              <a:ext cx="914400" cy="30720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Numerator</a:t>
              </a:r>
            </a:p>
          </p:txBody>
        </p:sp>
        <p:sp>
          <p:nvSpPr>
            <p:cNvPr id="148" name="Rectangle 147"/>
            <p:cNvSpPr/>
            <p:nvPr/>
          </p:nvSpPr>
          <p:spPr>
            <a:xfrm>
              <a:off x="6884056" y="1447800"/>
              <a:ext cx="914400" cy="30720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Denominator</a:t>
              </a:r>
            </a:p>
          </p:txBody>
        </p:sp>
        <p:sp>
          <p:nvSpPr>
            <p:cNvPr id="149" name="Rectangle 148"/>
            <p:cNvSpPr/>
            <p:nvPr/>
          </p:nvSpPr>
          <p:spPr>
            <a:xfrm>
              <a:off x="1918028" y="1447800"/>
              <a:ext cx="990600" cy="30720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Patient Age</a:t>
              </a:r>
            </a:p>
          </p:txBody>
        </p:sp>
      </p:grpSp>
      <p:grpSp>
        <p:nvGrpSpPr>
          <p:cNvPr id="150" name="Group 149"/>
          <p:cNvGrpSpPr/>
          <p:nvPr/>
        </p:nvGrpSpPr>
        <p:grpSpPr>
          <a:xfrm>
            <a:off x="1802744" y="5304695"/>
            <a:ext cx="6960256" cy="279185"/>
            <a:chOff x="838200" y="2209800"/>
            <a:chExt cx="6960256" cy="279185"/>
          </a:xfrm>
        </p:grpSpPr>
        <p:sp>
          <p:nvSpPr>
            <p:cNvPr id="151" name="Rectangle 150"/>
            <p:cNvSpPr/>
            <p:nvPr/>
          </p:nvSpPr>
          <p:spPr>
            <a:xfrm>
              <a:off x="2908628" y="22098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52" name="Rectangle 151"/>
            <p:cNvSpPr/>
            <p:nvPr/>
          </p:nvSpPr>
          <p:spPr>
            <a:xfrm>
              <a:off x="3899228" y="22098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53" name="Rectangle 152"/>
            <p:cNvSpPr/>
            <p:nvPr/>
          </p:nvSpPr>
          <p:spPr>
            <a:xfrm>
              <a:off x="4889828" y="22098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54" name="Rectangle 153"/>
            <p:cNvSpPr/>
            <p:nvPr/>
          </p:nvSpPr>
          <p:spPr>
            <a:xfrm>
              <a:off x="838200" y="22098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rPr>
                <a:t>Mth, Jan 2016</a:t>
              </a:r>
            </a:p>
          </p:txBody>
        </p:sp>
        <p:sp>
          <p:nvSpPr>
            <p:cNvPr id="155" name="Rectangle 154"/>
            <p:cNvSpPr/>
            <p:nvPr/>
          </p:nvSpPr>
          <p:spPr>
            <a:xfrm>
              <a:off x="5969656" y="2209801"/>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158F47"/>
                  </a:solidFill>
                </a:rPr>
                <a:t>Yes</a:t>
              </a:r>
            </a:p>
          </p:txBody>
        </p:sp>
        <p:sp>
          <p:nvSpPr>
            <p:cNvPr id="156" name="Rectangle 155"/>
            <p:cNvSpPr/>
            <p:nvPr/>
          </p:nvSpPr>
          <p:spPr>
            <a:xfrm>
              <a:off x="6884056" y="2209800"/>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158F47"/>
                  </a:solidFill>
                </a:rPr>
                <a:t>Yes</a:t>
              </a:r>
            </a:p>
          </p:txBody>
        </p:sp>
        <p:sp>
          <p:nvSpPr>
            <p:cNvPr id="157" name="Rectangle 156"/>
            <p:cNvSpPr/>
            <p:nvPr/>
          </p:nvSpPr>
          <p:spPr>
            <a:xfrm>
              <a:off x="1918028" y="2214665"/>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grpSp>
      <p:grpSp>
        <p:nvGrpSpPr>
          <p:cNvPr id="158" name="Group 157"/>
          <p:cNvGrpSpPr/>
          <p:nvPr/>
        </p:nvGrpSpPr>
        <p:grpSpPr>
          <a:xfrm>
            <a:off x="1802744" y="5584396"/>
            <a:ext cx="6960256" cy="278083"/>
            <a:chOff x="838200" y="2108501"/>
            <a:chExt cx="6960256" cy="278083"/>
          </a:xfrm>
        </p:grpSpPr>
        <p:sp>
          <p:nvSpPr>
            <p:cNvPr id="159" name="Rectangle 158"/>
            <p:cNvSpPr/>
            <p:nvPr/>
          </p:nvSpPr>
          <p:spPr>
            <a:xfrm>
              <a:off x="2908628" y="21085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ZapfDingbatsITC" charset="0"/>
                <a:buChar char="✘"/>
              </a:pPr>
              <a:r>
                <a:rPr lang="en-US" sz="1400" dirty="0">
                  <a:solidFill>
                    <a:srgbClr val="FF0000"/>
                  </a:solidFill>
                </a:rPr>
                <a:t> </a:t>
              </a:r>
            </a:p>
          </p:txBody>
        </p:sp>
        <p:sp>
          <p:nvSpPr>
            <p:cNvPr id="160" name="Rectangle 159"/>
            <p:cNvSpPr/>
            <p:nvPr/>
          </p:nvSpPr>
          <p:spPr>
            <a:xfrm>
              <a:off x="3899228" y="21085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61" name="Rectangle 160"/>
            <p:cNvSpPr/>
            <p:nvPr/>
          </p:nvSpPr>
          <p:spPr>
            <a:xfrm>
              <a:off x="4889828" y="21085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62" name="Rectangle 161"/>
            <p:cNvSpPr/>
            <p:nvPr/>
          </p:nvSpPr>
          <p:spPr>
            <a:xfrm>
              <a:off x="838200" y="2108501"/>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rPr>
                <a:t>Mth, Feb 2016</a:t>
              </a:r>
            </a:p>
          </p:txBody>
        </p:sp>
        <p:sp>
          <p:nvSpPr>
            <p:cNvPr id="163" name="Rectangle 162"/>
            <p:cNvSpPr/>
            <p:nvPr/>
          </p:nvSpPr>
          <p:spPr>
            <a:xfrm>
              <a:off x="5969656" y="2108501"/>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N/A</a:t>
              </a:r>
            </a:p>
          </p:txBody>
        </p:sp>
        <p:sp>
          <p:nvSpPr>
            <p:cNvPr id="164" name="Rectangle 163"/>
            <p:cNvSpPr/>
            <p:nvPr/>
          </p:nvSpPr>
          <p:spPr>
            <a:xfrm>
              <a:off x="6884056" y="2108501"/>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FF0000"/>
                  </a:solidFill>
                </a:rPr>
                <a:t>No</a:t>
              </a:r>
            </a:p>
          </p:txBody>
        </p:sp>
        <p:sp>
          <p:nvSpPr>
            <p:cNvPr id="165" name="Rectangle 164"/>
            <p:cNvSpPr/>
            <p:nvPr/>
          </p:nvSpPr>
          <p:spPr>
            <a:xfrm>
              <a:off x="1918028" y="2112264"/>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grpSp>
      <p:grpSp>
        <p:nvGrpSpPr>
          <p:cNvPr id="4" name="Group 3"/>
          <p:cNvGrpSpPr/>
          <p:nvPr/>
        </p:nvGrpSpPr>
        <p:grpSpPr>
          <a:xfrm>
            <a:off x="1802744" y="5857870"/>
            <a:ext cx="6960256" cy="279184"/>
            <a:chOff x="1091872" y="5857870"/>
            <a:chExt cx="6960256" cy="279184"/>
          </a:xfrm>
        </p:grpSpPr>
        <p:sp>
          <p:nvSpPr>
            <p:cNvPr id="167" name="Rectangle 166"/>
            <p:cNvSpPr/>
            <p:nvPr/>
          </p:nvSpPr>
          <p:spPr>
            <a:xfrm>
              <a:off x="3162300" y="585787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ZapfDingbatsITC" charset="0"/>
                <a:buChar char="✘"/>
              </a:pPr>
              <a:r>
                <a:rPr lang="en-US" sz="1400" dirty="0">
                  <a:solidFill>
                    <a:srgbClr val="FF0000"/>
                  </a:solidFill>
                </a:rPr>
                <a:t> </a:t>
              </a:r>
            </a:p>
          </p:txBody>
        </p:sp>
        <p:sp>
          <p:nvSpPr>
            <p:cNvPr id="168" name="Rectangle 167"/>
            <p:cNvSpPr/>
            <p:nvPr/>
          </p:nvSpPr>
          <p:spPr>
            <a:xfrm>
              <a:off x="4152900" y="585787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69" name="Rectangle 168"/>
            <p:cNvSpPr/>
            <p:nvPr/>
          </p:nvSpPr>
          <p:spPr>
            <a:xfrm>
              <a:off x="5143500" y="585787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70" name="Rectangle 169"/>
            <p:cNvSpPr/>
            <p:nvPr/>
          </p:nvSpPr>
          <p:spPr>
            <a:xfrm>
              <a:off x="1091872" y="585787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rPr>
                <a:t>Mth, Mar 2016</a:t>
              </a:r>
            </a:p>
          </p:txBody>
        </p:sp>
        <p:sp>
          <p:nvSpPr>
            <p:cNvPr id="171" name="Rectangle 170"/>
            <p:cNvSpPr/>
            <p:nvPr/>
          </p:nvSpPr>
          <p:spPr>
            <a:xfrm>
              <a:off x="6223328" y="5857870"/>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N/A</a:t>
              </a:r>
            </a:p>
          </p:txBody>
        </p:sp>
        <p:sp>
          <p:nvSpPr>
            <p:cNvPr id="172" name="Rectangle 171"/>
            <p:cNvSpPr/>
            <p:nvPr/>
          </p:nvSpPr>
          <p:spPr>
            <a:xfrm>
              <a:off x="7137728" y="5857870"/>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FF0000"/>
                  </a:solidFill>
                </a:rPr>
                <a:t>No</a:t>
              </a:r>
            </a:p>
          </p:txBody>
        </p:sp>
        <p:sp>
          <p:nvSpPr>
            <p:cNvPr id="173" name="Rectangle 172"/>
            <p:cNvSpPr/>
            <p:nvPr/>
          </p:nvSpPr>
          <p:spPr>
            <a:xfrm>
              <a:off x="2171700" y="5862734"/>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ZapfDingbatsITC" charset="0"/>
                <a:buChar char="✘"/>
              </a:pPr>
              <a:r>
                <a:rPr lang="en-US" sz="1400" dirty="0">
                  <a:solidFill>
                    <a:srgbClr val="FF0000"/>
                  </a:solidFill>
                </a:rPr>
                <a:t> </a:t>
              </a:r>
            </a:p>
          </p:txBody>
        </p:sp>
      </p:grpSp>
      <p:grpSp>
        <p:nvGrpSpPr>
          <p:cNvPr id="6" name="Group 5"/>
          <p:cNvGrpSpPr/>
          <p:nvPr/>
        </p:nvGrpSpPr>
        <p:grpSpPr>
          <a:xfrm>
            <a:off x="1802744" y="6126480"/>
            <a:ext cx="6960256" cy="274320"/>
            <a:chOff x="1091872" y="6126480"/>
            <a:chExt cx="6960256" cy="274320"/>
          </a:xfrm>
        </p:grpSpPr>
        <p:sp>
          <p:nvSpPr>
            <p:cNvPr id="175" name="Rectangle 174"/>
            <p:cNvSpPr/>
            <p:nvPr/>
          </p:nvSpPr>
          <p:spPr>
            <a:xfrm>
              <a:off x="3162300" y="612648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76" name="Rectangle 175"/>
            <p:cNvSpPr/>
            <p:nvPr/>
          </p:nvSpPr>
          <p:spPr>
            <a:xfrm>
              <a:off x="4152900" y="612648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77" name="Rectangle 176"/>
            <p:cNvSpPr/>
            <p:nvPr/>
          </p:nvSpPr>
          <p:spPr>
            <a:xfrm>
              <a:off x="5143500" y="612648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Wingdings" charset="2"/>
                <a:buChar char="ü"/>
              </a:pPr>
              <a:r>
                <a:rPr lang="en-US" sz="1600" dirty="0">
                  <a:solidFill>
                    <a:srgbClr val="158F47"/>
                  </a:solidFill>
                </a:rPr>
                <a:t> </a:t>
              </a:r>
            </a:p>
          </p:txBody>
        </p:sp>
        <p:sp>
          <p:nvSpPr>
            <p:cNvPr id="178" name="Rectangle 177"/>
            <p:cNvSpPr/>
            <p:nvPr/>
          </p:nvSpPr>
          <p:spPr>
            <a:xfrm>
              <a:off x="1091872" y="612648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tx1"/>
                  </a:solidFill>
                </a:rPr>
                <a:t>Qtr, Q1 2016</a:t>
              </a:r>
            </a:p>
          </p:txBody>
        </p:sp>
        <p:sp>
          <p:nvSpPr>
            <p:cNvPr id="179" name="Rectangle 178"/>
            <p:cNvSpPr/>
            <p:nvPr/>
          </p:nvSpPr>
          <p:spPr>
            <a:xfrm>
              <a:off x="6223328" y="6126480"/>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N/A</a:t>
              </a:r>
            </a:p>
          </p:txBody>
        </p:sp>
        <p:sp>
          <p:nvSpPr>
            <p:cNvPr id="180" name="Rectangle 179"/>
            <p:cNvSpPr/>
            <p:nvPr/>
          </p:nvSpPr>
          <p:spPr>
            <a:xfrm>
              <a:off x="7137728" y="6126480"/>
              <a:ext cx="9144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rgbClr val="FF0000"/>
                  </a:solidFill>
                </a:rPr>
                <a:t>No</a:t>
              </a:r>
            </a:p>
          </p:txBody>
        </p:sp>
        <p:sp>
          <p:nvSpPr>
            <p:cNvPr id="181" name="Rectangle 180"/>
            <p:cNvSpPr/>
            <p:nvPr/>
          </p:nvSpPr>
          <p:spPr>
            <a:xfrm>
              <a:off x="2171700" y="6126480"/>
              <a:ext cx="990600"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 indent="-57150" algn="ctr">
                <a:buFont typeface="ZapfDingbatsITC" charset="0"/>
                <a:buChar char="✘"/>
              </a:pPr>
              <a:r>
                <a:rPr lang="en-US" sz="1400" dirty="0">
                  <a:solidFill>
                    <a:srgbClr val="FF0000"/>
                  </a:solidFill>
                </a:rPr>
                <a:t> </a:t>
              </a:r>
            </a:p>
          </p:txBody>
        </p:sp>
      </p:grpSp>
      <p:grpSp>
        <p:nvGrpSpPr>
          <p:cNvPr id="182" name="Group 181"/>
          <p:cNvGrpSpPr/>
          <p:nvPr/>
        </p:nvGrpSpPr>
        <p:grpSpPr>
          <a:xfrm>
            <a:off x="1371600" y="3962400"/>
            <a:ext cx="7680960" cy="182880"/>
            <a:chOff x="76200" y="4800600"/>
            <a:chExt cx="7680960" cy="304800"/>
          </a:xfrm>
        </p:grpSpPr>
        <p:sp>
          <p:nvSpPr>
            <p:cNvPr id="183" name="Rectangle 182"/>
            <p:cNvSpPr/>
            <p:nvPr/>
          </p:nvSpPr>
          <p:spPr>
            <a:xfrm>
              <a:off x="76200" y="4800600"/>
              <a:ext cx="7680960" cy="304800"/>
            </a:xfrm>
            <a:prstGeom prst="rect">
              <a:avLst/>
            </a:prstGeom>
            <a:solidFill>
              <a:srgbClr val="00B05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Apr </a:t>
              </a:r>
              <a:r>
                <a:rPr lang="uk-UA" sz="1000" dirty="0">
                  <a:solidFill>
                    <a:schemeClr val="tx1"/>
                  </a:solidFill>
                </a:rPr>
                <a:t>’</a:t>
              </a:r>
              <a:r>
                <a:rPr lang="en-US" sz="1000" dirty="0">
                  <a:solidFill>
                    <a:schemeClr val="tx1"/>
                  </a:solidFill>
                </a:rPr>
                <a:t>15 – Mar ‘16</a:t>
              </a:r>
            </a:p>
          </p:txBody>
        </p:sp>
        <p:sp>
          <p:nvSpPr>
            <p:cNvPr id="184" name="Rectangle 183"/>
            <p:cNvSpPr/>
            <p:nvPr/>
          </p:nvSpPr>
          <p:spPr>
            <a:xfrm>
              <a:off x="5836920" y="4800600"/>
              <a:ext cx="1920240" cy="3048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nvGrpSpPr>
          <p:cNvPr id="185" name="Group 184"/>
          <p:cNvGrpSpPr/>
          <p:nvPr/>
        </p:nvGrpSpPr>
        <p:grpSpPr>
          <a:xfrm>
            <a:off x="91440" y="3962400"/>
            <a:ext cx="8961120" cy="868680"/>
            <a:chOff x="91440" y="4267200"/>
            <a:chExt cx="8961120" cy="868680"/>
          </a:xfrm>
        </p:grpSpPr>
        <p:grpSp>
          <p:nvGrpSpPr>
            <p:cNvPr id="186" name="Group 185"/>
            <p:cNvGrpSpPr/>
            <p:nvPr/>
          </p:nvGrpSpPr>
          <p:grpSpPr>
            <a:xfrm>
              <a:off x="91440" y="4267200"/>
              <a:ext cx="7680960" cy="182880"/>
              <a:chOff x="76200" y="4800600"/>
              <a:chExt cx="7680960" cy="304800"/>
            </a:xfrm>
          </p:grpSpPr>
          <p:sp>
            <p:nvSpPr>
              <p:cNvPr id="196" name="Rectangle 195"/>
              <p:cNvSpPr/>
              <p:nvPr/>
            </p:nvSpPr>
            <p:spPr>
              <a:xfrm>
                <a:off x="76200" y="4800600"/>
                <a:ext cx="7680960" cy="304800"/>
              </a:xfrm>
              <a:prstGeom prst="rect">
                <a:avLst/>
              </a:prstGeom>
              <a:solidFill>
                <a:srgbClr val="00B0F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Feb </a:t>
                </a:r>
                <a:r>
                  <a:rPr lang="uk-UA" sz="1000" dirty="0">
                    <a:solidFill>
                      <a:schemeClr val="tx1"/>
                    </a:solidFill>
                  </a:rPr>
                  <a:t>’</a:t>
                </a:r>
                <a:r>
                  <a:rPr lang="en-US" sz="1000" dirty="0">
                    <a:solidFill>
                      <a:schemeClr val="tx1"/>
                    </a:solidFill>
                  </a:rPr>
                  <a:t>15 – Jan ‘16</a:t>
                </a:r>
              </a:p>
            </p:txBody>
          </p:sp>
          <p:sp>
            <p:nvSpPr>
              <p:cNvPr id="197" name="Rectangle 196"/>
              <p:cNvSpPr/>
              <p:nvPr/>
            </p:nvSpPr>
            <p:spPr>
              <a:xfrm>
                <a:off x="7117080" y="4800600"/>
                <a:ext cx="640080" cy="304800"/>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nvGrpSpPr>
            <p:cNvPr id="187" name="Group 186"/>
            <p:cNvGrpSpPr/>
            <p:nvPr/>
          </p:nvGrpSpPr>
          <p:grpSpPr>
            <a:xfrm>
              <a:off x="721688" y="4495800"/>
              <a:ext cx="7680960" cy="182880"/>
              <a:chOff x="76200" y="4800600"/>
              <a:chExt cx="7680960" cy="304800"/>
            </a:xfrm>
          </p:grpSpPr>
          <p:sp>
            <p:nvSpPr>
              <p:cNvPr id="194" name="Rectangle 193"/>
              <p:cNvSpPr/>
              <p:nvPr/>
            </p:nvSpPr>
            <p:spPr>
              <a:xfrm>
                <a:off x="76200" y="4800600"/>
                <a:ext cx="7680960" cy="304800"/>
              </a:xfrm>
              <a:prstGeom prst="rect">
                <a:avLst/>
              </a:prstGeom>
              <a:solidFill>
                <a:srgbClr val="7030A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Mar </a:t>
                </a:r>
                <a:r>
                  <a:rPr lang="uk-UA" sz="1000" dirty="0">
                    <a:solidFill>
                      <a:schemeClr val="tx1"/>
                    </a:solidFill>
                  </a:rPr>
                  <a:t>’</a:t>
                </a:r>
                <a:r>
                  <a:rPr lang="en-US" sz="1000" dirty="0">
                    <a:solidFill>
                      <a:schemeClr val="tx1"/>
                    </a:solidFill>
                  </a:rPr>
                  <a:t>15 – Feb ‘16</a:t>
                </a:r>
              </a:p>
            </p:txBody>
          </p:sp>
          <p:sp>
            <p:nvSpPr>
              <p:cNvPr id="195" name="Rectangle 194"/>
              <p:cNvSpPr/>
              <p:nvPr/>
            </p:nvSpPr>
            <p:spPr>
              <a:xfrm>
                <a:off x="7117080" y="4800600"/>
                <a:ext cx="640080" cy="304800"/>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nvGrpSpPr>
            <p:cNvPr id="188" name="Group 187"/>
            <p:cNvGrpSpPr/>
            <p:nvPr/>
          </p:nvGrpSpPr>
          <p:grpSpPr>
            <a:xfrm>
              <a:off x="1371600" y="4724400"/>
              <a:ext cx="7680960" cy="182880"/>
              <a:chOff x="76200" y="4800600"/>
              <a:chExt cx="7680960" cy="304800"/>
            </a:xfrm>
          </p:grpSpPr>
          <p:sp>
            <p:nvSpPr>
              <p:cNvPr id="192" name="Rectangle 191"/>
              <p:cNvSpPr/>
              <p:nvPr/>
            </p:nvSpPr>
            <p:spPr>
              <a:xfrm>
                <a:off x="76200" y="4800600"/>
                <a:ext cx="7680960" cy="304800"/>
              </a:xfrm>
              <a:prstGeom prst="rect">
                <a:avLst/>
              </a:prstGeom>
              <a:solidFill>
                <a:srgbClr val="FFC00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Apr </a:t>
                </a:r>
                <a:r>
                  <a:rPr lang="uk-UA" sz="1000" dirty="0">
                    <a:solidFill>
                      <a:schemeClr val="tx1"/>
                    </a:solidFill>
                  </a:rPr>
                  <a:t>’</a:t>
                </a:r>
                <a:r>
                  <a:rPr lang="en-US" sz="1000" dirty="0">
                    <a:solidFill>
                      <a:schemeClr val="tx1"/>
                    </a:solidFill>
                  </a:rPr>
                  <a:t>15 – Mar ‘16</a:t>
                </a:r>
              </a:p>
            </p:txBody>
          </p:sp>
          <p:sp>
            <p:nvSpPr>
              <p:cNvPr id="193" name="Rectangle 192"/>
              <p:cNvSpPr/>
              <p:nvPr/>
            </p:nvSpPr>
            <p:spPr>
              <a:xfrm>
                <a:off x="7117080" y="4800600"/>
                <a:ext cx="640080" cy="304800"/>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nvGrpSpPr>
            <p:cNvPr id="189" name="Group 188"/>
            <p:cNvGrpSpPr/>
            <p:nvPr/>
          </p:nvGrpSpPr>
          <p:grpSpPr>
            <a:xfrm>
              <a:off x="1371600" y="4953000"/>
              <a:ext cx="7680960" cy="182880"/>
              <a:chOff x="76200" y="4800600"/>
              <a:chExt cx="7680960" cy="304800"/>
            </a:xfrm>
          </p:grpSpPr>
          <p:sp>
            <p:nvSpPr>
              <p:cNvPr id="190" name="Rectangle 189"/>
              <p:cNvSpPr/>
              <p:nvPr/>
            </p:nvSpPr>
            <p:spPr>
              <a:xfrm>
                <a:off x="76200" y="4800600"/>
                <a:ext cx="7680960" cy="304800"/>
              </a:xfrm>
              <a:prstGeom prst="rect">
                <a:avLst/>
              </a:prstGeom>
              <a:solidFill>
                <a:srgbClr val="00B050">
                  <a:alpha val="2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Apr </a:t>
                </a:r>
                <a:r>
                  <a:rPr lang="uk-UA" sz="1000" dirty="0">
                    <a:solidFill>
                      <a:schemeClr val="tx1"/>
                    </a:solidFill>
                  </a:rPr>
                  <a:t>’</a:t>
                </a:r>
                <a:r>
                  <a:rPr lang="en-US" sz="1000" dirty="0">
                    <a:solidFill>
                      <a:schemeClr val="tx1"/>
                    </a:solidFill>
                  </a:rPr>
                  <a:t>15 – Mar ‘16</a:t>
                </a:r>
              </a:p>
            </p:txBody>
          </p:sp>
          <p:sp>
            <p:nvSpPr>
              <p:cNvPr id="191" name="Rectangle 190"/>
              <p:cNvSpPr/>
              <p:nvPr/>
            </p:nvSpPr>
            <p:spPr>
              <a:xfrm>
                <a:off x="5836920" y="4800600"/>
                <a:ext cx="1920240" cy="3048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bg1"/>
                    </a:solidFill>
                  </a:rPr>
                  <a:t>Period</a:t>
                </a:r>
              </a:p>
            </p:txBody>
          </p:sp>
        </p:grpSp>
      </p:grpSp>
    </p:spTree>
    <p:extLst>
      <p:ext uri="{BB962C8B-B14F-4D97-AF65-F5344CB8AC3E}">
        <p14:creationId xmlns:p14="http://schemas.microsoft.com/office/powerpoint/2010/main" val="15677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dissolve">
                                      <p:cBhvr>
                                        <p:cTn id="7" dur="500"/>
                                        <p:tgtEl>
                                          <p:spTgt spid="142"/>
                                        </p:tgtEl>
                                      </p:cBhvr>
                                    </p:animEffect>
                                  </p:childTnLst>
                                </p:cTn>
                              </p:par>
                              <p:par>
                                <p:cTn id="8" presetID="2" presetClass="entr" presetSubtype="8"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 calcmode="lin" valueType="num">
                                      <p:cBhvr additive="base">
                                        <p:cTn id="10" dur="500" fill="hold"/>
                                        <p:tgtEl>
                                          <p:spTgt spid="133"/>
                                        </p:tgtEl>
                                        <p:attrNameLst>
                                          <p:attrName>ppt_x</p:attrName>
                                        </p:attrNameLst>
                                      </p:cBhvr>
                                      <p:tavLst>
                                        <p:tav tm="0">
                                          <p:val>
                                            <p:strVal val="0-#ppt_w/2"/>
                                          </p:val>
                                        </p:tav>
                                        <p:tav tm="100000">
                                          <p:val>
                                            <p:strVal val="#ppt_x"/>
                                          </p:val>
                                        </p:tav>
                                      </p:tavLst>
                                    </p:anim>
                                    <p:anim calcmode="lin" valueType="num">
                                      <p:cBhvr additive="base">
                                        <p:cTn id="11" dur="500" fill="hold"/>
                                        <p:tgtEl>
                                          <p:spTgt spid="13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3"/>
                                        </p:tgtEl>
                                        <p:attrNameLst>
                                          <p:attrName>style.visibility</p:attrName>
                                        </p:attrNameLst>
                                      </p:cBhvr>
                                      <p:to>
                                        <p:strVal val="hidden"/>
                                      </p:to>
                                    </p:set>
                                  </p:subTnLst>
                                </p:cTn>
                              </p:par>
                              <p:par>
                                <p:cTn id="12" presetID="2" presetClass="entr" presetSubtype="4" fill="hold" nodeType="withEffect">
                                  <p:stCondLst>
                                    <p:cond delay="0"/>
                                  </p:stCondLst>
                                  <p:childTnLst>
                                    <p:set>
                                      <p:cBhvr>
                                        <p:cTn id="13" dur="1" fill="hold">
                                          <p:stCondLst>
                                            <p:cond delay="0"/>
                                          </p:stCondLst>
                                        </p:cTn>
                                        <p:tgtEl>
                                          <p:spTgt spid="150"/>
                                        </p:tgtEl>
                                        <p:attrNameLst>
                                          <p:attrName>style.visibility</p:attrName>
                                        </p:attrNameLst>
                                      </p:cBhvr>
                                      <p:to>
                                        <p:strVal val="visible"/>
                                      </p:to>
                                    </p:set>
                                    <p:anim calcmode="lin" valueType="num">
                                      <p:cBhvr additive="base">
                                        <p:cTn id="14" dur="500" fill="hold"/>
                                        <p:tgtEl>
                                          <p:spTgt spid="150"/>
                                        </p:tgtEl>
                                        <p:attrNameLst>
                                          <p:attrName>ppt_x</p:attrName>
                                        </p:attrNameLst>
                                      </p:cBhvr>
                                      <p:tavLst>
                                        <p:tav tm="0">
                                          <p:val>
                                            <p:strVal val="#ppt_x"/>
                                          </p:val>
                                        </p:tav>
                                        <p:tav tm="100000">
                                          <p:val>
                                            <p:strVal val="#ppt_x"/>
                                          </p:val>
                                        </p:tav>
                                      </p:tavLst>
                                    </p:anim>
                                    <p:anim calcmode="lin" valueType="num">
                                      <p:cBhvr additive="base">
                                        <p:cTn id="15"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36"/>
                                        </p:tgtEl>
                                        <p:attrNameLst>
                                          <p:attrName>style.visibility</p:attrName>
                                        </p:attrNameLst>
                                      </p:cBhvr>
                                      <p:to>
                                        <p:strVal val="visible"/>
                                      </p:to>
                                    </p:set>
                                    <p:anim calcmode="lin" valueType="num">
                                      <p:cBhvr additive="base">
                                        <p:cTn id="20" dur="500" fill="hold"/>
                                        <p:tgtEl>
                                          <p:spTgt spid="136"/>
                                        </p:tgtEl>
                                        <p:attrNameLst>
                                          <p:attrName>ppt_x</p:attrName>
                                        </p:attrNameLst>
                                      </p:cBhvr>
                                      <p:tavLst>
                                        <p:tav tm="0">
                                          <p:val>
                                            <p:strVal val="0-#ppt_w/2"/>
                                          </p:val>
                                        </p:tav>
                                        <p:tav tm="100000">
                                          <p:val>
                                            <p:strVal val="#ppt_x"/>
                                          </p:val>
                                        </p:tav>
                                      </p:tavLst>
                                    </p:anim>
                                    <p:anim calcmode="lin" valueType="num">
                                      <p:cBhvr additive="base">
                                        <p:cTn id="21" dur="500" fill="hold"/>
                                        <p:tgtEl>
                                          <p:spTgt spid="1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6"/>
                                        </p:tgtEl>
                                        <p:attrNameLst>
                                          <p:attrName>style.visibility</p:attrName>
                                        </p:attrNameLst>
                                      </p:cBhvr>
                                      <p:to>
                                        <p:strVal val="hidden"/>
                                      </p:to>
                                    </p:set>
                                  </p:subTnLst>
                                </p:cTn>
                              </p:par>
                              <p:par>
                                <p:cTn id="22" presetID="2" presetClass="entr" presetSubtype="4" fill="hold" nodeType="with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additive="base">
                                        <p:cTn id="24" dur="500" fill="hold"/>
                                        <p:tgtEl>
                                          <p:spTgt spid="158"/>
                                        </p:tgtEl>
                                        <p:attrNameLst>
                                          <p:attrName>ppt_x</p:attrName>
                                        </p:attrNameLst>
                                      </p:cBhvr>
                                      <p:tavLst>
                                        <p:tav tm="0">
                                          <p:val>
                                            <p:strVal val="#ppt_x"/>
                                          </p:val>
                                        </p:tav>
                                        <p:tav tm="100000">
                                          <p:val>
                                            <p:strVal val="#ppt_x"/>
                                          </p:val>
                                        </p:tav>
                                      </p:tavLst>
                                    </p:anim>
                                    <p:anim calcmode="lin" valueType="num">
                                      <p:cBhvr additive="base">
                                        <p:cTn id="25"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9"/>
                                        </p:tgtEl>
                                        <p:attrNameLst>
                                          <p:attrName>style.visibility</p:attrName>
                                        </p:attrNameLst>
                                      </p:cBhvr>
                                      <p:to>
                                        <p:strVal val="visible"/>
                                      </p:to>
                                    </p:set>
                                    <p:anim calcmode="lin" valueType="num">
                                      <p:cBhvr additive="base">
                                        <p:cTn id="30" dur="500" fill="hold"/>
                                        <p:tgtEl>
                                          <p:spTgt spid="139"/>
                                        </p:tgtEl>
                                        <p:attrNameLst>
                                          <p:attrName>ppt_x</p:attrName>
                                        </p:attrNameLst>
                                      </p:cBhvr>
                                      <p:tavLst>
                                        <p:tav tm="0">
                                          <p:val>
                                            <p:strVal val="0-#ppt_w/2"/>
                                          </p:val>
                                        </p:tav>
                                        <p:tav tm="100000">
                                          <p:val>
                                            <p:strVal val="#ppt_x"/>
                                          </p:val>
                                        </p:tav>
                                      </p:tavLst>
                                    </p:anim>
                                    <p:anim calcmode="lin" valueType="num">
                                      <p:cBhvr additive="base">
                                        <p:cTn id="31" dur="500" fill="hold"/>
                                        <p:tgtEl>
                                          <p:spTgt spid="1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9"/>
                                        </p:tgtEl>
                                        <p:attrNameLst>
                                          <p:attrName>style.visibility</p:attrName>
                                        </p:attrNameLst>
                                      </p:cBhvr>
                                      <p:to>
                                        <p:strVal val="hidden"/>
                                      </p:to>
                                    </p:set>
                                  </p:subTnLst>
                                </p:cTn>
                              </p:par>
                              <p:par>
                                <p:cTn id="32" presetID="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82"/>
                                        </p:tgtEl>
                                        <p:attrNameLst>
                                          <p:attrName>style.visibility</p:attrName>
                                        </p:attrNameLst>
                                      </p:cBhvr>
                                      <p:to>
                                        <p:strVal val="visible"/>
                                      </p:to>
                                    </p:set>
                                    <p:anim calcmode="lin" valueType="num">
                                      <p:cBhvr additive="base">
                                        <p:cTn id="40" dur="500" fill="hold"/>
                                        <p:tgtEl>
                                          <p:spTgt spid="182"/>
                                        </p:tgtEl>
                                        <p:attrNameLst>
                                          <p:attrName>ppt_x</p:attrName>
                                        </p:attrNameLst>
                                      </p:cBhvr>
                                      <p:tavLst>
                                        <p:tav tm="0">
                                          <p:val>
                                            <p:strVal val="0-#ppt_w/2"/>
                                          </p:val>
                                        </p:tav>
                                        <p:tav tm="100000">
                                          <p:val>
                                            <p:strVal val="#ppt_x"/>
                                          </p:val>
                                        </p:tav>
                                      </p:tavLst>
                                    </p:anim>
                                    <p:anim calcmode="lin" valueType="num">
                                      <p:cBhvr additive="base">
                                        <p:cTn id="41" dur="500" fill="hold"/>
                                        <p:tgtEl>
                                          <p:spTgt spid="18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2"/>
                                        </p:tgtEl>
                                        <p:attrNameLst>
                                          <p:attrName>style.visibility</p:attrName>
                                        </p:attrNameLst>
                                      </p:cBhvr>
                                      <p:to>
                                        <p:strVal val="hidden"/>
                                      </p:to>
                                    </p:set>
                                  </p:subTnLst>
                                </p:cTn>
                              </p:par>
                              <p:par>
                                <p:cTn id="42" presetID="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85"/>
                                        </p:tgtEl>
                                        <p:attrNameLst>
                                          <p:attrName>style.visibility</p:attrName>
                                        </p:attrNameLst>
                                      </p:cBhvr>
                                      <p:to>
                                        <p:strVal val="visible"/>
                                      </p:to>
                                    </p:set>
                                    <p:animEffect transition="in" filter="blinds(horizontal)">
                                      <p:cBhvr>
                                        <p:cTn id="50"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Dashboards, Reports and Measures</a:t>
            </a:r>
          </a:p>
        </p:txBody>
      </p:sp>
      <p:sp>
        <p:nvSpPr>
          <p:cNvPr id="3" name="Content Placeholder 2"/>
          <p:cNvSpPr>
            <a:spLocks noGrp="1"/>
          </p:cNvSpPr>
          <p:nvPr>
            <p:ph sz="quarter" idx="13"/>
          </p:nvPr>
        </p:nvSpPr>
        <p:spPr>
          <a:xfrm>
            <a:off x="168167" y="990600"/>
            <a:ext cx="8991600" cy="5635649"/>
          </a:xfrm>
          <a:prstGeom prst="rect">
            <a:avLst/>
          </a:prstGeom>
        </p:spPr>
        <p:txBody>
          <a:bodyPr>
            <a:noAutofit/>
          </a:bodyPr>
          <a:lstStyle/>
          <a:p>
            <a:pPr marL="457200" indent="-342900">
              <a:spcBef>
                <a:spcPts val="1800"/>
              </a:spcBef>
              <a:buSzPct val="100000"/>
            </a:pPr>
            <a:r>
              <a:rPr lang="en-US" sz="2400" i="1" dirty="0">
                <a:solidFill>
                  <a:schemeClr val="accent3"/>
                </a:solidFill>
              </a:rPr>
              <a:t>Dashboards</a:t>
            </a:r>
            <a:r>
              <a:rPr lang="en-US" sz="2400" dirty="0"/>
              <a:t> present data as a series of widgets in a graphical format</a:t>
            </a:r>
          </a:p>
          <a:p>
            <a:pPr marL="457200" indent="-342900">
              <a:spcBef>
                <a:spcPts val="1800"/>
              </a:spcBef>
              <a:buSzPct val="100000"/>
            </a:pPr>
            <a:r>
              <a:rPr lang="en-US" sz="2400" dirty="0"/>
              <a:t>Three (3) </a:t>
            </a:r>
            <a:r>
              <a:rPr lang="en-US" sz="2400" i="1" dirty="0">
                <a:solidFill>
                  <a:schemeClr val="accent3"/>
                </a:solidFill>
              </a:rPr>
              <a:t>Reports</a:t>
            </a:r>
            <a:r>
              <a:rPr lang="en-US" sz="2400" dirty="0"/>
              <a:t> provide needed views for different roles</a:t>
            </a:r>
          </a:p>
          <a:p>
            <a:pPr marL="858838" lvl="1" indent="-223838"/>
            <a:r>
              <a:rPr lang="en-US" sz="1800" dirty="0"/>
              <a:t>Patient Visit Planning</a:t>
            </a:r>
          </a:p>
          <a:p>
            <a:pPr marL="858838" lvl="1" indent="-223838"/>
            <a:r>
              <a:rPr lang="en-US" sz="1800" dirty="0"/>
              <a:t>Clinical Registry Reports</a:t>
            </a:r>
          </a:p>
          <a:p>
            <a:pPr marL="1258888" lvl="2" indent="-225425">
              <a:buFont typeface="Lucida Grande"/>
              <a:buChar char="﹘"/>
            </a:pPr>
            <a:r>
              <a:rPr lang="en-US" sz="1600" dirty="0"/>
              <a:t>Patient Level Detail for specific Chronic Conditions (e.g., Diabetes, Hypertension) or Preventive Care Segments (e.g., Adult Female, Adult Male)</a:t>
            </a:r>
          </a:p>
          <a:p>
            <a:pPr marL="858838" lvl="1" indent="-223838"/>
            <a:r>
              <a:rPr lang="en-US" sz="1800" dirty="0"/>
              <a:t>Performance Management Reports</a:t>
            </a:r>
          </a:p>
          <a:p>
            <a:pPr marL="1258888" lvl="2" indent="-225425">
              <a:buFont typeface="Lucida Grande"/>
              <a:buChar char="﹘"/>
            </a:pPr>
            <a:r>
              <a:rPr lang="en-US" sz="1600" dirty="0"/>
              <a:t>Aggregated Data for Meaningful Use, UDS, PCMH, Grant Programs</a:t>
            </a:r>
          </a:p>
          <a:p>
            <a:pPr marL="457200" indent="-342900">
              <a:spcBef>
                <a:spcPts val="1800"/>
              </a:spcBef>
              <a:buSzPct val="100000"/>
            </a:pPr>
            <a:r>
              <a:rPr lang="en-US" sz="2400" dirty="0"/>
              <a:t>The </a:t>
            </a:r>
            <a:r>
              <a:rPr lang="en-US" sz="2400" i="1" dirty="0">
                <a:solidFill>
                  <a:schemeClr val="accent3"/>
                </a:solidFill>
              </a:rPr>
              <a:t>Measure Analyzer</a:t>
            </a:r>
            <a:r>
              <a:rPr lang="en-US" sz="2400" dirty="0">
                <a:solidFill>
                  <a:schemeClr val="accent3"/>
                </a:solidFill>
              </a:rPr>
              <a:t> </a:t>
            </a:r>
            <a:r>
              <a:rPr lang="en-US" sz="2400" dirty="0"/>
              <a:t>allows users to complete ad-hoc analysis for specific measures (e.g., A1c &gt; 9)</a:t>
            </a:r>
          </a:p>
          <a:p>
            <a:pPr marL="858838" lvl="1" indent="-223838"/>
            <a:r>
              <a:rPr lang="en-US" sz="1800" dirty="0"/>
              <a:t>Review trends</a:t>
            </a:r>
          </a:p>
          <a:p>
            <a:pPr marL="858838" lvl="1" indent="-223838"/>
            <a:r>
              <a:rPr lang="en-US" sz="1800" dirty="0"/>
              <a:t>Benchmark providers</a:t>
            </a:r>
          </a:p>
          <a:p>
            <a:pPr marL="858838" lvl="1" indent="-223838"/>
            <a:r>
              <a:rPr lang="en-US" sz="1800" dirty="0"/>
              <a:t>Identify outliers and disparities in care</a:t>
            </a:r>
          </a:p>
        </p:txBody>
      </p:sp>
    </p:spTree>
    <p:extLst>
      <p:ext uri="{BB962C8B-B14F-4D97-AF65-F5344CB8AC3E}">
        <p14:creationId xmlns:p14="http://schemas.microsoft.com/office/powerpoint/2010/main" val="45845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queens.edu/images/Blair%20College%20of%20Health/Headers/Lean%20Huddle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112" y="2743200"/>
            <a:ext cx="7115175"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prstGeom prst="rect">
            <a:avLst/>
          </a:prstGeom>
        </p:spPr>
        <p:txBody>
          <a:bodyPr>
            <a:normAutofit/>
          </a:bodyPr>
          <a:lstStyle/>
          <a:p>
            <a:r>
              <a:rPr lang="en-US" dirty="0"/>
              <a:t>Pre-Visit Planning (PVP)</a:t>
            </a:r>
          </a:p>
        </p:txBody>
      </p:sp>
      <p:sp>
        <p:nvSpPr>
          <p:cNvPr id="5" name="Content Placeholder 4"/>
          <p:cNvSpPr>
            <a:spLocks noGrp="1"/>
          </p:cNvSpPr>
          <p:nvPr>
            <p:ph idx="4294967295"/>
          </p:nvPr>
        </p:nvSpPr>
        <p:spPr>
          <a:xfrm>
            <a:off x="319088" y="762000"/>
            <a:ext cx="8824912" cy="5562600"/>
          </a:xfrm>
          <a:prstGeom prst="rect">
            <a:avLst/>
          </a:prstGeom>
        </p:spPr>
        <p:txBody>
          <a:bodyPr/>
          <a:lstStyle/>
          <a:p>
            <a:pPr marL="123825" indent="0" algn="ctr">
              <a:spcBef>
                <a:spcPts val="600"/>
              </a:spcBef>
              <a:buNone/>
            </a:pPr>
            <a:endParaRPr lang="en-US" sz="2000" i="1" dirty="0">
              <a:solidFill>
                <a:srgbClr val="00B050"/>
              </a:solidFill>
            </a:endParaRPr>
          </a:p>
          <a:p>
            <a:pPr marL="123825" indent="0" algn="ctr">
              <a:spcBef>
                <a:spcPts val="600"/>
              </a:spcBef>
              <a:buNone/>
            </a:pPr>
            <a:r>
              <a:rPr lang="en-US" sz="3200" i="1" dirty="0">
                <a:solidFill>
                  <a:schemeClr val="accent3"/>
                </a:solidFill>
              </a:rPr>
              <a:t>Building Evidence Based Quality</a:t>
            </a:r>
          </a:p>
          <a:p>
            <a:pPr marL="123825" indent="0" algn="ctr">
              <a:spcBef>
                <a:spcPts val="600"/>
              </a:spcBef>
              <a:buNone/>
            </a:pPr>
            <a:r>
              <a:rPr lang="en-US" sz="3200" i="1" dirty="0">
                <a:solidFill>
                  <a:schemeClr val="accent3"/>
                </a:solidFill>
              </a:rPr>
              <a:t>Into Every Day Practice</a:t>
            </a:r>
          </a:p>
        </p:txBody>
      </p:sp>
    </p:spTree>
    <p:extLst>
      <p:ext uri="{BB962C8B-B14F-4D97-AF65-F5344CB8AC3E}">
        <p14:creationId xmlns:p14="http://schemas.microsoft.com/office/powerpoint/2010/main" val="2816042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Visit Planning Report</a:t>
            </a:r>
          </a:p>
        </p:txBody>
      </p:sp>
      <p:sp>
        <p:nvSpPr>
          <p:cNvPr id="3" name="Slide Number Placeholder 2"/>
          <p:cNvSpPr>
            <a:spLocks noGrp="1"/>
          </p:cNvSpPr>
          <p:nvPr>
            <p:ph type="sldNum" sz="quarter" idx="12"/>
          </p:nvPr>
        </p:nvSpPr>
        <p:spPr/>
        <p:txBody>
          <a:bodyPr/>
          <a:lstStyle/>
          <a:p>
            <a:pPr>
              <a:defRPr/>
            </a:pPr>
            <a:fld id="{69D6EA7D-0FFF-465F-BDD2-C539ABFC0A43}" type="slidenum">
              <a:rPr lang="en-US" altLang="en-US" smtClean="0"/>
              <a:pPr>
                <a:defRPr/>
              </a:pPr>
              <a:t>26</a:t>
            </a:fld>
            <a:endParaRPr lang="en-US" altLang="en-US" dirty="0"/>
          </a:p>
        </p:txBody>
      </p:sp>
      <p:pic>
        <p:nvPicPr>
          <p:cNvPr id="5" name="Picture 4"/>
          <p:cNvPicPr>
            <a:picLocks noChangeAspect="1"/>
          </p:cNvPicPr>
          <p:nvPr/>
        </p:nvPicPr>
        <p:blipFill>
          <a:blip r:embed="rId2"/>
          <a:stretch>
            <a:fillRect/>
          </a:stretch>
        </p:blipFill>
        <p:spPr>
          <a:xfrm>
            <a:off x="228600" y="1295400"/>
            <a:ext cx="8571014" cy="4082952"/>
          </a:xfrm>
          <a:prstGeom prst="rect">
            <a:avLst/>
          </a:prstGeom>
          <a:ln>
            <a:noFill/>
          </a:ln>
          <a:effectLst>
            <a:outerShdw blurRad="190500" algn="tl" rotWithShape="0">
              <a:srgbClr val="000000">
                <a:alpha val="70000"/>
              </a:srgbClr>
            </a:outerShdw>
          </a:effectLst>
        </p:spPr>
      </p:pic>
      <p:sp>
        <p:nvSpPr>
          <p:cNvPr id="6" name="Rectangle 5"/>
          <p:cNvSpPr/>
          <p:nvPr/>
        </p:nvSpPr>
        <p:spPr>
          <a:xfrm>
            <a:off x="228600" y="2057400"/>
            <a:ext cx="1552699"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65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Out for Patient Care</a:t>
            </a:r>
          </a:p>
        </p:txBody>
      </p:sp>
      <p:sp>
        <p:nvSpPr>
          <p:cNvPr id="3" name="Slide Number Placeholder 2"/>
          <p:cNvSpPr>
            <a:spLocks noGrp="1"/>
          </p:cNvSpPr>
          <p:nvPr>
            <p:ph type="sldNum" sz="quarter" idx="12"/>
          </p:nvPr>
        </p:nvSpPr>
        <p:spPr/>
        <p:txBody>
          <a:bodyPr/>
          <a:lstStyle/>
          <a:p>
            <a:pPr>
              <a:defRPr/>
            </a:pPr>
            <a:fld id="{69D6EA7D-0FFF-465F-BDD2-C539ABFC0A43}" type="slidenum">
              <a:rPr lang="en-US" altLang="en-US" smtClean="0"/>
              <a:pPr>
                <a:defRPr/>
              </a:pPr>
              <a:t>27</a:t>
            </a:fld>
            <a:endParaRPr lang="en-US" altLang="en-US" dirty="0"/>
          </a:p>
        </p:txBody>
      </p:sp>
      <p:sp>
        <p:nvSpPr>
          <p:cNvPr id="4" name="Content Placeholder 2"/>
          <p:cNvSpPr txBox="1">
            <a:spLocks/>
          </p:cNvSpPr>
          <p:nvPr/>
        </p:nvSpPr>
        <p:spPr>
          <a:xfrm>
            <a:off x="152400" y="898501"/>
            <a:ext cx="8839200" cy="5635649"/>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725">
              <a:spcAft>
                <a:spcPts val="0"/>
              </a:spcAft>
            </a:pPr>
            <a:r>
              <a:rPr lang="en-US" altLang="en-US" sz="2400" dirty="0">
                <a:cs typeface="Arial" charset="0"/>
              </a:rPr>
              <a:t>Pre-Visit Planning Report facilitates</a:t>
            </a:r>
          </a:p>
          <a:p>
            <a:pPr marL="123825" indent="0">
              <a:spcBef>
                <a:spcPts val="0"/>
              </a:spcBef>
              <a:spcAft>
                <a:spcPts val="0"/>
              </a:spcAft>
              <a:buNone/>
            </a:pPr>
            <a:r>
              <a:rPr lang="en-US" altLang="en-US" sz="2400" i="1" dirty="0">
                <a:solidFill>
                  <a:schemeClr val="accent3"/>
                </a:solidFill>
                <a:cs typeface="Arial" charset="0"/>
              </a:rPr>
              <a:t>more efficient</a:t>
            </a:r>
            <a:r>
              <a:rPr lang="en-US" altLang="en-US" sz="2400" dirty="0">
                <a:solidFill>
                  <a:schemeClr val="accent3"/>
                </a:solidFill>
                <a:cs typeface="Arial" charset="0"/>
              </a:rPr>
              <a:t> </a:t>
            </a:r>
            <a:r>
              <a:rPr lang="en-US" altLang="en-US" sz="2400" dirty="0">
                <a:cs typeface="Arial" charset="0"/>
              </a:rPr>
              <a:t>planning for </a:t>
            </a:r>
            <a:r>
              <a:rPr lang="en-US" altLang="en-US" sz="2400" i="1" dirty="0">
                <a:solidFill>
                  <a:schemeClr val="accent3"/>
                </a:solidFill>
                <a:cs typeface="Arial" charset="0"/>
              </a:rPr>
              <a:t>preventive</a:t>
            </a:r>
          </a:p>
          <a:p>
            <a:pPr marL="123825" indent="0">
              <a:spcBef>
                <a:spcPts val="0"/>
              </a:spcBef>
              <a:buNone/>
            </a:pPr>
            <a:r>
              <a:rPr lang="en-US" altLang="en-US" sz="2400" i="1" dirty="0">
                <a:solidFill>
                  <a:schemeClr val="accent3"/>
                </a:solidFill>
                <a:cs typeface="Arial" charset="0"/>
              </a:rPr>
              <a:t>and chronic care, all in one report</a:t>
            </a:r>
            <a:endParaRPr lang="en-US" sz="2400" dirty="0">
              <a:solidFill>
                <a:schemeClr val="accent3"/>
              </a:solidFill>
            </a:endParaRPr>
          </a:p>
          <a:p>
            <a:pPr marL="641350" lvl="1"/>
            <a:r>
              <a:rPr lang="en-US" altLang="en-US" sz="2000" dirty="0"/>
              <a:t>Relevant and actionable items</a:t>
            </a:r>
          </a:p>
          <a:p>
            <a:pPr marL="641350" lvl="1" indent="0">
              <a:spcBef>
                <a:spcPts val="0"/>
              </a:spcBef>
              <a:buFont typeface="Arial" panose="020B0604020202020204" pitchFamily="34" charset="0"/>
              <a:buNone/>
            </a:pPr>
            <a:r>
              <a:rPr lang="en-US" altLang="en-US" sz="2000" dirty="0"/>
              <a:t>to help teams prepare for visits</a:t>
            </a:r>
          </a:p>
          <a:p>
            <a:pPr marL="641350" lvl="1"/>
            <a:r>
              <a:rPr lang="en-US" altLang="en-US" sz="2000" dirty="0"/>
              <a:t>Active diagnoses and relevant risk factors</a:t>
            </a:r>
          </a:p>
          <a:p>
            <a:pPr marL="641350" lvl="1"/>
            <a:r>
              <a:rPr lang="en-US" altLang="en-US" sz="2000" dirty="0"/>
              <a:t>Visit planning alerts based on evidence based and notational standards</a:t>
            </a:r>
          </a:p>
          <a:p>
            <a:pPr marL="641350" lvl="1"/>
            <a:r>
              <a:rPr lang="en-US" altLang="en-US" sz="2000" dirty="0"/>
              <a:t>Alerts trigger when clinical parameters, labs or screenings are (a) missing, (b) overdue or (c) out of range</a:t>
            </a:r>
          </a:p>
          <a:p>
            <a:pPr marL="641350" lvl="1"/>
            <a:r>
              <a:rPr lang="en-US" altLang="en-US" sz="2000" dirty="0"/>
              <a:t>Alerts are configurable for the center, not individual users</a:t>
            </a:r>
            <a:endParaRPr lang="en-US" sz="2000" dirty="0"/>
          </a:p>
          <a:p>
            <a:pPr marL="61913">
              <a:spcBef>
                <a:spcPts val="1800"/>
              </a:spcBef>
              <a:spcAft>
                <a:spcPts val="0"/>
              </a:spcAft>
              <a:defRPr/>
            </a:pPr>
            <a:r>
              <a:rPr lang="en-US" sz="2400" dirty="0"/>
              <a:t>An efficient clinical management tool,  where </a:t>
            </a:r>
            <a:r>
              <a:rPr lang="en-US" sz="2400" i="1" dirty="0">
                <a:solidFill>
                  <a:schemeClr val="accent3"/>
                </a:solidFill>
              </a:rPr>
              <a:t>success on measures is a by-product </a:t>
            </a:r>
            <a:r>
              <a:rPr lang="en-US" sz="2400" dirty="0"/>
              <a:t>of use</a:t>
            </a:r>
          </a:p>
          <a:p>
            <a:pPr marL="641350" lvl="1">
              <a:defRPr/>
            </a:pPr>
            <a:r>
              <a:rPr lang="en-US" sz="2000" dirty="0"/>
              <a:t>Enables care team to anticipate patient needs and plan for their day</a:t>
            </a:r>
          </a:p>
        </p:txBody>
      </p:sp>
      <p:grpSp>
        <p:nvGrpSpPr>
          <p:cNvPr id="5" name="Group 4"/>
          <p:cNvGrpSpPr/>
          <p:nvPr/>
        </p:nvGrpSpPr>
        <p:grpSpPr>
          <a:xfrm>
            <a:off x="5486400" y="1008140"/>
            <a:ext cx="3657600" cy="1703653"/>
            <a:chOff x="5486400" y="685800"/>
            <a:chExt cx="3657600" cy="1703653"/>
          </a:xfrm>
        </p:grpSpPr>
        <p:pic>
          <p:nvPicPr>
            <p:cNvPr id="6" name="Picture 7" descr="http://www.entrepreneur.com/dbimages/article/topimage/1410301958-2-want-start-pr-firm-focus-4-things-fir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685800"/>
              <a:ext cx="3657600" cy="1678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86100" y="1681567"/>
              <a:ext cx="1858201" cy="707886"/>
            </a:xfrm>
            <a:prstGeom prst="rect">
              <a:avLst/>
            </a:prstGeom>
            <a:noFill/>
          </p:spPr>
          <p:txBody>
            <a:bodyPr wrap="none" rtlCol="0">
              <a:spAutoFit/>
            </a:bodyPr>
            <a:lstStyle/>
            <a:p>
              <a:r>
                <a:rPr lang="en-US" sz="4000" b="1" dirty="0">
                  <a:solidFill>
                    <a:schemeClr val="bg1"/>
                  </a:solidFill>
                  <a:latin typeface="Century Gothic" panose="020B0502020202020204" pitchFamily="34" charset="0"/>
                  <a:ea typeface="Gulim" panose="020B0600000101010101" pitchFamily="34" charset="-127"/>
                </a:rPr>
                <a:t>FOCUS</a:t>
              </a:r>
            </a:p>
          </p:txBody>
        </p:sp>
      </p:grpSp>
    </p:spTree>
    <p:extLst>
      <p:ext uri="{BB962C8B-B14F-4D97-AF65-F5344CB8AC3E}">
        <p14:creationId xmlns:p14="http://schemas.microsoft.com/office/powerpoint/2010/main" val="118137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Patient Visit Planning</a:t>
            </a:r>
          </a:p>
        </p:txBody>
      </p:sp>
      <p:sp>
        <p:nvSpPr>
          <p:cNvPr id="7" name="Content Placeholder 6"/>
          <p:cNvSpPr>
            <a:spLocks noGrp="1"/>
          </p:cNvSpPr>
          <p:nvPr>
            <p:ph idx="1"/>
          </p:nvPr>
        </p:nvSpPr>
        <p:spPr/>
        <p:txBody>
          <a:bodyPr/>
          <a:lstStyle/>
          <a:p>
            <a:pPr>
              <a:spcAft>
                <a:spcPts val="0"/>
              </a:spcAft>
            </a:pPr>
            <a:r>
              <a:rPr lang="en-US" sz="2400" dirty="0"/>
              <a:t>Run the PVP</a:t>
            </a:r>
          </a:p>
          <a:p>
            <a:pPr lvl="1"/>
            <a:r>
              <a:rPr lang="en-US" sz="2000" dirty="0"/>
              <a:t>Prospectively to prepare and plan for patients’ upcoming appointments </a:t>
            </a:r>
          </a:p>
          <a:p>
            <a:pPr lvl="1">
              <a:spcAft>
                <a:spcPts val="600"/>
              </a:spcAft>
            </a:pPr>
            <a:r>
              <a:rPr lang="en-US" sz="2000" dirty="0"/>
              <a:t>Retrospectively to review the success of care teams planning, preparation and execution (based on patients’ most recent encounter) </a:t>
            </a:r>
          </a:p>
          <a:p>
            <a:r>
              <a:rPr lang="en-US" sz="2400" dirty="0"/>
              <a:t>Reports may be exported and printed as a PDF tear sheet or viewed on desktop</a:t>
            </a:r>
          </a:p>
          <a:p>
            <a:pPr marL="0" indent="0">
              <a:buNone/>
            </a:pPr>
            <a:endParaRPr lang="en-US" dirty="0"/>
          </a:p>
        </p:txBody>
      </p:sp>
      <p:pic>
        <p:nvPicPr>
          <p:cNvPr id="9" name="Picture 8"/>
          <p:cNvPicPr>
            <a:picLocks noChangeAspect="1"/>
          </p:cNvPicPr>
          <p:nvPr/>
        </p:nvPicPr>
        <p:blipFill>
          <a:blip r:embed="rId3"/>
          <a:stretch>
            <a:fillRect/>
          </a:stretch>
        </p:blipFill>
        <p:spPr>
          <a:xfrm>
            <a:off x="296917" y="3505200"/>
            <a:ext cx="8584324" cy="20835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0197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Patient Visit Planning|Details</a:t>
            </a:r>
          </a:p>
        </p:txBody>
      </p:sp>
      <p:sp>
        <p:nvSpPr>
          <p:cNvPr id="7" name="Content Placeholder 6"/>
          <p:cNvSpPr>
            <a:spLocks noGrp="1"/>
          </p:cNvSpPr>
          <p:nvPr>
            <p:ph sz="half" idx="1"/>
          </p:nvPr>
        </p:nvSpPr>
        <p:spPr>
          <a:xfrm>
            <a:off x="457200" y="914400"/>
            <a:ext cx="4038600" cy="4525963"/>
          </a:xfrm>
        </p:spPr>
        <p:txBody>
          <a:bodyPr/>
          <a:lstStyle/>
          <a:p>
            <a:pPr>
              <a:buFont typeface="+mj-lt"/>
              <a:buAutoNum type="arabicParenR"/>
            </a:pPr>
            <a:r>
              <a:rPr lang="en-US" sz="1600" dirty="0"/>
              <a:t>Change date to pull past, current or future appointments</a:t>
            </a:r>
          </a:p>
          <a:p>
            <a:pPr>
              <a:buAutoNum type="arabicParenR"/>
            </a:pPr>
            <a:r>
              <a:rPr lang="en-US" sz="1600" dirty="0"/>
              <a:t>Add filters to narrow search criteria</a:t>
            </a:r>
          </a:p>
          <a:p>
            <a:pPr>
              <a:buAutoNum type="arabicParenR"/>
            </a:pPr>
            <a:r>
              <a:rPr lang="en-US" sz="1600" dirty="0"/>
              <a:t>Blue letters show providers names starting with that letter who have patients scheduled</a:t>
            </a:r>
          </a:p>
        </p:txBody>
      </p:sp>
      <p:sp>
        <p:nvSpPr>
          <p:cNvPr id="8" name="Content Placeholder 7"/>
          <p:cNvSpPr>
            <a:spLocks noGrp="1"/>
          </p:cNvSpPr>
          <p:nvPr>
            <p:ph sz="half" idx="2"/>
          </p:nvPr>
        </p:nvSpPr>
        <p:spPr>
          <a:xfrm>
            <a:off x="4648200" y="914400"/>
            <a:ext cx="4038600" cy="4525963"/>
          </a:xfrm>
        </p:spPr>
        <p:txBody>
          <a:bodyPr/>
          <a:lstStyle/>
          <a:p>
            <a:pPr>
              <a:buFont typeface="+mj-lt"/>
              <a:buAutoNum type="arabicParenR" startAt="4"/>
            </a:pPr>
            <a:r>
              <a:rPr lang="en-US" sz="1600" dirty="0"/>
              <a:t>Show / hide provider’s schedule</a:t>
            </a:r>
          </a:p>
          <a:p>
            <a:pPr>
              <a:buFont typeface="+mj-lt"/>
              <a:buAutoNum type="arabicParenR" startAt="4"/>
            </a:pPr>
            <a:r>
              <a:rPr lang="en-US" sz="1600" dirty="0"/>
              <a:t>Use MRN to add walk-ins or late add patients under provider ‘W’</a:t>
            </a:r>
          </a:p>
          <a:p>
            <a:pPr>
              <a:buFont typeface="+mj-lt"/>
              <a:buAutoNum type="arabicParenR" startAt="4"/>
            </a:pPr>
            <a:r>
              <a:rPr lang="en-US" sz="1600" dirty="0"/>
              <a:t>View number of providers with a schedule and total number of appointments per provider</a:t>
            </a:r>
          </a:p>
          <a:p>
            <a:pPr>
              <a:buFont typeface="+mj-lt"/>
              <a:buAutoNum type="arabicParenR" startAt="4"/>
            </a:pPr>
            <a:endParaRPr lang="en-US" sz="1600" dirty="0"/>
          </a:p>
          <a:p>
            <a:endParaRPr lang="en-US" sz="1600" dirty="0"/>
          </a:p>
        </p:txBody>
      </p:sp>
      <p:sp>
        <p:nvSpPr>
          <p:cNvPr id="3" name="Slide Number Placeholder 2"/>
          <p:cNvSpPr>
            <a:spLocks noGrp="1"/>
          </p:cNvSpPr>
          <p:nvPr>
            <p:ph type="sldNum" sz="quarter" idx="11"/>
          </p:nvPr>
        </p:nvSpPr>
        <p:spPr>
          <a:xfrm>
            <a:off x="6477000" y="6248400"/>
            <a:ext cx="2133600" cy="365125"/>
          </a:xfrm>
        </p:spPr>
        <p:txBody>
          <a:bodyPr/>
          <a:lstStyle/>
          <a:p>
            <a:pPr>
              <a:defRPr/>
            </a:pPr>
            <a:fld id="{69D6EA7D-0FFF-465F-BDD2-C539ABFC0A43}" type="slidenum">
              <a:rPr lang="en-US" altLang="en-US" smtClean="0"/>
              <a:pPr>
                <a:defRPr/>
              </a:pPr>
              <a:t>29</a:t>
            </a:fld>
            <a:endParaRPr lang="en-US" altLang="en-US" dirty="0"/>
          </a:p>
        </p:txBody>
      </p:sp>
      <p:grpSp>
        <p:nvGrpSpPr>
          <p:cNvPr id="16" name="Group 15"/>
          <p:cNvGrpSpPr/>
          <p:nvPr/>
        </p:nvGrpSpPr>
        <p:grpSpPr>
          <a:xfrm>
            <a:off x="457200" y="2590800"/>
            <a:ext cx="7559147" cy="3657600"/>
            <a:chOff x="518053" y="2453483"/>
            <a:chExt cx="7559147" cy="3657600"/>
          </a:xfrm>
        </p:grpSpPr>
        <p:pic>
          <p:nvPicPr>
            <p:cNvPr id="5" name="Picture 4"/>
            <p:cNvPicPr>
              <a:picLocks noChangeAspect="1"/>
            </p:cNvPicPr>
            <p:nvPr/>
          </p:nvPicPr>
          <p:blipFill rotWithShape="1">
            <a:blip r:embed="rId2"/>
            <a:srcRect b="16878"/>
            <a:stretch/>
          </p:blipFill>
          <p:spPr>
            <a:xfrm>
              <a:off x="762000" y="2453483"/>
              <a:ext cx="7315200" cy="3657600"/>
            </a:xfrm>
            <a:prstGeom prst="rect">
              <a:avLst/>
            </a:prstGeom>
          </p:spPr>
        </p:pic>
        <p:sp>
          <p:nvSpPr>
            <p:cNvPr id="9" name="Flowchart: Connector 8"/>
            <p:cNvSpPr/>
            <p:nvPr/>
          </p:nvSpPr>
          <p:spPr bwMode="auto">
            <a:xfrm>
              <a:off x="1366165" y="2736548"/>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solidFill>
                    <a:schemeClr val="dk1"/>
                  </a:solidFill>
                  <a:latin typeface="+mn-lt"/>
                  <a:ea typeface="+mn-ea"/>
                  <a:cs typeface="+mn-cs"/>
                </a:rPr>
                <a:t>1</a:t>
              </a:r>
            </a:p>
          </p:txBody>
        </p:sp>
        <p:sp>
          <p:nvSpPr>
            <p:cNvPr id="10" name="Flowchart: Connector 9"/>
            <p:cNvSpPr/>
            <p:nvPr/>
          </p:nvSpPr>
          <p:spPr bwMode="auto">
            <a:xfrm>
              <a:off x="4724400" y="2726395"/>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2</a:t>
              </a:r>
              <a:endParaRPr lang="en-US" sz="1200" dirty="0">
                <a:solidFill>
                  <a:schemeClr val="dk1"/>
                </a:solidFill>
                <a:latin typeface="+mn-lt"/>
                <a:ea typeface="+mn-ea"/>
                <a:cs typeface="+mn-cs"/>
              </a:endParaRPr>
            </a:p>
          </p:txBody>
        </p:sp>
        <p:sp>
          <p:nvSpPr>
            <p:cNvPr id="11" name="Flowchart: Connector 10"/>
            <p:cNvSpPr/>
            <p:nvPr/>
          </p:nvSpPr>
          <p:spPr bwMode="auto">
            <a:xfrm>
              <a:off x="1524000" y="3429000"/>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solidFill>
                    <a:schemeClr val="dk1"/>
                  </a:solidFill>
                  <a:latin typeface="+mn-lt"/>
                  <a:ea typeface="+mn-ea"/>
                  <a:cs typeface="+mn-cs"/>
                </a:rPr>
                <a:t>3</a:t>
              </a:r>
            </a:p>
          </p:txBody>
        </p:sp>
        <p:sp>
          <p:nvSpPr>
            <p:cNvPr id="12" name="Flowchart: Connector 11"/>
            <p:cNvSpPr/>
            <p:nvPr/>
          </p:nvSpPr>
          <p:spPr bwMode="auto">
            <a:xfrm>
              <a:off x="518053" y="3657600"/>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4</a:t>
              </a:r>
              <a:endParaRPr lang="en-US" sz="1200" dirty="0">
                <a:solidFill>
                  <a:schemeClr val="dk1"/>
                </a:solidFill>
                <a:latin typeface="+mn-lt"/>
                <a:ea typeface="+mn-ea"/>
                <a:cs typeface="+mn-cs"/>
              </a:endParaRPr>
            </a:p>
          </p:txBody>
        </p:sp>
        <p:sp>
          <p:nvSpPr>
            <p:cNvPr id="13" name="Flowchart: Connector 12"/>
            <p:cNvSpPr/>
            <p:nvPr/>
          </p:nvSpPr>
          <p:spPr bwMode="auto">
            <a:xfrm>
              <a:off x="5486400" y="4072724"/>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5</a:t>
              </a:r>
              <a:endParaRPr lang="en-US" sz="1200" dirty="0">
                <a:solidFill>
                  <a:schemeClr val="dk1"/>
                </a:solidFill>
                <a:latin typeface="+mn-lt"/>
                <a:ea typeface="+mn-ea"/>
                <a:cs typeface="+mn-cs"/>
              </a:endParaRPr>
            </a:p>
          </p:txBody>
        </p:sp>
        <p:sp>
          <p:nvSpPr>
            <p:cNvPr id="15" name="Flowchart: Connector 14"/>
            <p:cNvSpPr/>
            <p:nvPr/>
          </p:nvSpPr>
          <p:spPr bwMode="auto">
            <a:xfrm>
              <a:off x="6858000" y="3413643"/>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6</a:t>
              </a:r>
              <a:endParaRPr lang="en-US" sz="1200" dirty="0">
                <a:solidFill>
                  <a:schemeClr val="dk1"/>
                </a:solidFill>
                <a:latin typeface="+mn-lt"/>
                <a:ea typeface="+mn-ea"/>
                <a:cs typeface="+mn-cs"/>
              </a:endParaRPr>
            </a:p>
          </p:txBody>
        </p:sp>
      </p:grpSp>
      <p:sp>
        <p:nvSpPr>
          <p:cNvPr id="17" name="Rectangle 16"/>
          <p:cNvSpPr/>
          <p:nvPr/>
        </p:nvSpPr>
        <p:spPr bwMode="auto">
          <a:xfrm>
            <a:off x="4724400" y="4324341"/>
            <a:ext cx="609600" cy="171459"/>
          </a:xfrm>
          <a:prstGeom prst="rect">
            <a:avLst/>
          </a:prstGeom>
          <a:noFill/>
          <a:ln w="1270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Tree>
    <p:extLst>
      <p:ext uri="{BB962C8B-B14F-4D97-AF65-F5344CB8AC3E}">
        <p14:creationId xmlns:p14="http://schemas.microsoft.com/office/powerpoint/2010/main" val="11650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68275" y="122238"/>
            <a:ext cx="8712200" cy="639762"/>
          </a:xfrm>
        </p:spPr>
        <p:txBody>
          <a:bodyPr/>
          <a:lstStyle/>
          <a:p>
            <a:r>
              <a:rPr lang="en-US" altLang="en-US" dirty="0"/>
              <a:t>Your Data Can Put You in the Driver’s Seat</a:t>
            </a:r>
          </a:p>
        </p:txBody>
      </p:sp>
      <p:sp>
        <p:nvSpPr>
          <p:cNvPr id="95235" name="Content Placeholder 1"/>
          <p:cNvSpPr>
            <a:spLocks noGrp="1"/>
          </p:cNvSpPr>
          <p:nvPr>
            <p:ph idx="1"/>
          </p:nvPr>
        </p:nvSpPr>
        <p:spPr>
          <a:xfrm>
            <a:off x="166688" y="914400"/>
            <a:ext cx="8720137" cy="5410200"/>
          </a:xfrm>
        </p:spPr>
        <p:txBody>
          <a:bodyPr/>
          <a:lstStyle/>
          <a:p>
            <a:r>
              <a:rPr lang="en-US" altLang="en-US" sz="2400" dirty="0"/>
              <a:t>Reimbursement Reform is coming (here), knowing your patient population and having confidence in the quality of care provided (the data) is one of the most important pieces of information you can have for negotiation of payer contracts and proving superior care delivery.</a:t>
            </a:r>
          </a:p>
          <a:p>
            <a:endParaRPr lang="en-US" altLang="en-US" sz="2400" dirty="0"/>
          </a:p>
        </p:txBody>
      </p:sp>
      <p:sp>
        <p:nvSpPr>
          <p:cNvPr id="952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buFontTx/>
              <a:buNone/>
            </a:pPr>
            <a:fld id="{A970C15A-6115-4A67-9D9F-6DD662A1098A}" type="slidenum">
              <a:rPr lang="en-US" altLang="en-US" sz="1000" smtClean="0">
                <a:solidFill>
                  <a:srgbClr val="404040"/>
                </a:solidFill>
              </a:rPr>
              <a:pPr>
                <a:spcBef>
                  <a:spcPct val="0"/>
                </a:spcBef>
                <a:buFontTx/>
                <a:buNone/>
              </a:pPr>
              <a:t>3</a:t>
            </a:fld>
            <a:endParaRPr lang="en-US" altLang="en-US" sz="1000" dirty="0">
              <a:solidFill>
                <a:srgbClr val="404040"/>
              </a:solidFill>
            </a:endParaRPr>
          </a:p>
        </p:txBody>
      </p:sp>
      <p:pic>
        <p:nvPicPr>
          <p:cNvPr id="952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 Planning|Configuration</a:t>
            </a:r>
          </a:p>
        </p:txBody>
      </p:sp>
      <p:sp>
        <p:nvSpPr>
          <p:cNvPr id="3" name="Slide Number Placeholder 2"/>
          <p:cNvSpPr>
            <a:spLocks noGrp="1"/>
          </p:cNvSpPr>
          <p:nvPr>
            <p:ph type="sldNum" sz="quarter" idx="12"/>
          </p:nvPr>
        </p:nvSpPr>
        <p:spPr/>
        <p:txBody>
          <a:bodyPr/>
          <a:lstStyle/>
          <a:p>
            <a:pPr>
              <a:defRPr/>
            </a:pPr>
            <a:fld id="{69D6EA7D-0FFF-465F-BDD2-C539ABFC0A43}" type="slidenum">
              <a:rPr lang="en-US" altLang="en-US" smtClean="0"/>
              <a:pPr>
                <a:defRPr/>
              </a:pPr>
              <a:t>30</a:t>
            </a:fld>
            <a:endParaRPr lang="en-US" altLang="en-US" dirty="0"/>
          </a:p>
        </p:txBody>
      </p:sp>
      <p:sp>
        <p:nvSpPr>
          <p:cNvPr id="4" name="Content Placeholder 2"/>
          <p:cNvSpPr txBox="1">
            <a:spLocks/>
          </p:cNvSpPr>
          <p:nvPr/>
        </p:nvSpPr>
        <p:spPr>
          <a:xfrm>
            <a:off x="125413" y="884646"/>
            <a:ext cx="8839200" cy="5635649"/>
          </a:xfrm>
          <a:prstGeom prst="rect">
            <a:avLst/>
          </a:prstGeom>
        </p:spPr>
        <p:txBody>
          <a:bodyPr rtlCol="0">
            <a:no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en-US" sz="2200" dirty="0"/>
              <a:t>Initial settings are stock, </a:t>
            </a:r>
            <a:r>
              <a:rPr lang="en-US" sz="2200" i="1" dirty="0">
                <a:solidFill>
                  <a:schemeClr val="accent3"/>
                </a:solidFill>
              </a:rPr>
              <a:t>you can adjust most alerts for your practice’s needs</a:t>
            </a:r>
            <a:endParaRPr lang="en-US" sz="2200" dirty="0">
              <a:solidFill>
                <a:schemeClr val="accent3"/>
              </a:solidFill>
            </a:endParaRPr>
          </a:p>
          <a:p>
            <a:pPr lvl="1"/>
            <a:r>
              <a:rPr lang="en-US" sz="1800" dirty="0"/>
              <a:t>Alerts can be turned on / off</a:t>
            </a:r>
          </a:p>
          <a:p>
            <a:pPr lvl="1"/>
            <a:r>
              <a:rPr lang="en-US" sz="1800" dirty="0"/>
              <a:t>Alerts can be associated with specific diagnoses</a:t>
            </a:r>
          </a:p>
          <a:p>
            <a:pPr lvl="1"/>
            <a:r>
              <a:rPr lang="en-US" sz="1800" dirty="0"/>
              <a:t>Look back timeframes can be varied and modified</a:t>
            </a:r>
          </a:p>
          <a:p>
            <a:pPr lvl="1"/>
            <a:r>
              <a:rPr lang="en-US" sz="1800" dirty="0"/>
              <a:t>Min and Max values for labs and blood pressure can be changed</a:t>
            </a:r>
          </a:p>
          <a:p>
            <a:pPr lvl="1"/>
            <a:r>
              <a:rPr lang="en-US" sz="1800" dirty="0"/>
              <a:t>New Alerts will NOT be enabled automatically, they must be enabled by the site</a:t>
            </a:r>
          </a:p>
          <a:p>
            <a:pPr>
              <a:spcBef>
                <a:spcPts val="1800"/>
              </a:spcBef>
              <a:spcAft>
                <a:spcPts val="0"/>
              </a:spcAft>
              <a:defRPr/>
            </a:pPr>
            <a:r>
              <a:rPr lang="en-US" sz="2200" dirty="0"/>
              <a:t>Practices should </a:t>
            </a:r>
            <a:r>
              <a:rPr lang="en-US" sz="2200" i="1" dirty="0">
                <a:solidFill>
                  <a:schemeClr val="accent3"/>
                </a:solidFill>
              </a:rPr>
              <a:t>evaluate the set-up in Administration </a:t>
            </a:r>
            <a:r>
              <a:rPr lang="en-US" sz="2200" dirty="0"/>
              <a:t>and decide if adjustments are needed</a:t>
            </a:r>
          </a:p>
          <a:p>
            <a:pPr>
              <a:spcBef>
                <a:spcPts val="1800"/>
              </a:spcBef>
              <a:spcAft>
                <a:spcPts val="0"/>
              </a:spcAft>
              <a:defRPr/>
            </a:pPr>
            <a:r>
              <a:rPr lang="en-US" sz="2200" dirty="0"/>
              <a:t>Changes made </a:t>
            </a:r>
            <a:r>
              <a:rPr lang="en-US" sz="2200" i="1" dirty="0">
                <a:solidFill>
                  <a:schemeClr val="accent3"/>
                </a:solidFill>
              </a:rPr>
              <a:t>will affect the entire practice’s view </a:t>
            </a:r>
            <a:r>
              <a:rPr lang="en-US" sz="2200" dirty="0"/>
              <a:t>of the Visit Planning report, they can’t be made for individuals at this time</a:t>
            </a:r>
          </a:p>
          <a:p>
            <a:pPr>
              <a:spcBef>
                <a:spcPts val="1800"/>
              </a:spcBef>
              <a:spcAft>
                <a:spcPts val="0"/>
              </a:spcAft>
              <a:defRPr/>
            </a:pPr>
            <a:r>
              <a:rPr lang="en-US" sz="2200" dirty="0"/>
              <a:t>Enabling and disabling (turning alerts on/off ) occurs immediately in your system, but</a:t>
            </a:r>
            <a:r>
              <a:rPr lang="en-US" sz="2200" dirty="0">
                <a:solidFill>
                  <a:schemeClr val="accent3"/>
                </a:solidFill>
              </a:rPr>
              <a:t> </a:t>
            </a:r>
            <a:r>
              <a:rPr lang="en-US" sz="2200" i="1" dirty="0">
                <a:solidFill>
                  <a:schemeClr val="accent3"/>
                </a:solidFill>
              </a:rPr>
              <a:t>all other configuration changes will be active in your system the next day</a:t>
            </a:r>
            <a:endParaRPr lang="en-US" sz="2200" dirty="0">
              <a:solidFill>
                <a:schemeClr val="accent3"/>
              </a:solidFill>
            </a:endParaRPr>
          </a:p>
        </p:txBody>
      </p:sp>
    </p:spTree>
    <p:extLst>
      <p:ext uri="{BB962C8B-B14F-4D97-AF65-F5344CB8AC3E}">
        <p14:creationId xmlns:p14="http://schemas.microsoft.com/office/powerpoint/2010/main" val="2677781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PVP| A Day in Your CHC</a:t>
            </a:r>
          </a:p>
        </p:txBody>
      </p:sp>
      <p:sp>
        <p:nvSpPr>
          <p:cNvPr id="4" name="Content Placeholder 3"/>
          <p:cNvSpPr>
            <a:spLocks noGrp="1"/>
          </p:cNvSpPr>
          <p:nvPr>
            <p:ph idx="1"/>
          </p:nvPr>
        </p:nvSpPr>
        <p:spPr/>
        <p:txBody>
          <a:bodyPr/>
          <a:lstStyle/>
          <a:p>
            <a:r>
              <a:rPr lang="en-US" dirty="0"/>
              <a:t>Generate the PVP for the next day</a:t>
            </a:r>
          </a:p>
          <a:p>
            <a:r>
              <a:rPr lang="en-US" dirty="0"/>
              <a:t>Review to identify care gaps</a:t>
            </a:r>
          </a:p>
          <a:p>
            <a:r>
              <a:rPr lang="en-US" dirty="0"/>
              <a:t>Discuss with the team how you might use the PVP</a:t>
            </a:r>
          </a:p>
          <a:p>
            <a:pPr lvl="1"/>
            <a:r>
              <a:rPr lang="en-US" dirty="0"/>
              <a:t>Are there patients with special needs?</a:t>
            </a:r>
          </a:p>
          <a:p>
            <a:pPr lvl="1"/>
            <a:r>
              <a:rPr lang="en-US" dirty="0"/>
              <a:t>At risk?</a:t>
            </a:r>
          </a:p>
          <a:p>
            <a:pPr lvl="1"/>
            <a:r>
              <a:rPr lang="en-US" dirty="0"/>
              <a:t>Scheduling bottlenecks based on schedule  or patient needs</a:t>
            </a:r>
          </a:p>
          <a:p>
            <a:pPr lvl="1"/>
            <a:r>
              <a:rPr lang="en-US" dirty="0"/>
              <a:t>Are there extra services needed?</a:t>
            </a:r>
          </a:p>
          <a:p>
            <a:r>
              <a:rPr lang="en-US" dirty="0"/>
              <a:t>Is everyone working at the top of their ability?</a:t>
            </a:r>
          </a:p>
          <a:p>
            <a:r>
              <a:rPr lang="en-US" dirty="0"/>
              <a:t>Do you need to consider new workflows?</a:t>
            </a:r>
          </a:p>
          <a:p>
            <a:r>
              <a:rPr lang="en-US" dirty="0"/>
              <a:t>Do you see things you’ve done, but they don’t show on the report?</a:t>
            </a:r>
          </a:p>
          <a:p>
            <a:endParaRPr lang="en-US" dirty="0"/>
          </a:p>
        </p:txBody>
      </p:sp>
      <p:sp>
        <p:nvSpPr>
          <p:cNvPr id="3" name="Slide Number Placeholder 2"/>
          <p:cNvSpPr>
            <a:spLocks noGrp="1"/>
          </p:cNvSpPr>
          <p:nvPr>
            <p:ph type="sldNum" sz="quarter" idx="11"/>
          </p:nvPr>
        </p:nvSpPr>
        <p:spPr/>
        <p:txBody>
          <a:bodyPr/>
          <a:lstStyle/>
          <a:p>
            <a:pPr>
              <a:defRPr/>
            </a:pPr>
            <a:fld id="{69D6EA7D-0FFF-465F-BDD2-C539ABFC0A43}" type="slidenum">
              <a:rPr lang="en-US" altLang="en-US" smtClean="0"/>
              <a:pPr>
                <a:defRPr/>
              </a:pPr>
              <a:t>31</a:t>
            </a:fld>
            <a:endParaRPr lang="en-US" alt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9050"/>
            <a:ext cx="2143125" cy="1790700"/>
          </a:xfrm>
          <a:prstGeom prst="rect">
            <a:avLst/>
          </a:prstGeom>
        </p:spPr>
      </p:pic>
    </p:spTree>
    <p:extLst>
      <p:ext uri="{BB962C8B-B14F-4D97-AF65-F5344CB8AC3E}">
        <p14:creationId xmlns:p14="http://schemas.microsoft.com/office/powerpoint/2010/main" val="14672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Registries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6600" y="25908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43000" y="1295400"/>
            <a:ext cx="6858000" cy="1077218"/>
          </a:xfrm>
          <a:prstGeom prst="rect">
            <a:avLst/>
          </a:prstGeom>
        </p:spPr>
        <p:txBody>
          <a:bodyPr wrap="square">
            <a:spAutoFit/>
          </a:bodyPr>
          <a:lstStyle/>
          <a:p>
            <a:pPr marL="123825" indent="0" algn="ctr">
              <a:spcBef>
                <a:spcPts val="600"/>
              </a:spcBef>
              <a:buNone/>
            </a:pPr>
            <a:r>
              <a:rPr lang="en-US" sz="3200" i="1" dirty="0">
                <a:solidFill>
                  <a:schemeClr val="accent3"/>
                </a:solidFill>
              </a:rPr>
              <a:t>Additional Investigation of Data and Coordination of Touches with Patients</a:t>
            </a:r>
          </a:p>
        </p:txBody>
      </p:sp>
    </p:spTree>
    <p:extLst>
      <p:ext uri="{BB962C8B-B14F-4D97-AF65-F5344CB8AC3E}">
        <p14:creationId xmlns:p14="http://schemas.microsoft.com/office/powerpoint/2010/main" val="288560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1657350"/>
            <a:ext cx="18859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Registry Reports</a:t>
            </a:r>
          </a:p>
        </p:txBody>
      </p:sp>
      <p:sp>
        <p:nvSpPr>
          <p:cNvPr id="3" name="Content Placeholder 2"/>
          <p:cNvSpPr>
            <a:spLocks noGrp="1"/>
          </p:cNvSpPr>
          <p:nvPr>
            <p:ph idx="1"/>
          </p:nvPr>
        </p:nvSpPr>
        <p:spPr/>
        <p:txBody>
          <a:bodyPr>
            <a:noAutofit/>
          </a:bodyPr>
          <a:lstStyle/>
          <a:p>
            <a:pPr marL="114300" indent="0">
              <a:buNone/>
            </a:pPr>
            <a:r>
              <a:rPr lang="en-US" b="1" dirty="0"/>
              <a:t>Current Clinical Registry Reports include:</a:t>
            </a:r>
          </a:p>
          <a:p>
            <a:pPr lvl="1"/>
            <a:r>
              <a:rPr lang="en-US" dirty="0"/>
              <a:t>Adult Female Primary Care</a:t>
            </a:r>
          </a:p>
          <a:p>
            <a:pPr lvl="1"/>
            <a:r>
              <a:rPr lang="en-US" dirty="0"/>
              <a:t>Adult Male Primary Care</a:t>
            </a:r>
          </a:p>
          <a:p>
            <a:pPr lvl="1"/>
            <a:r>
              <a:rPr lang="en-US" dirty="0"/>
              <a:t>Pediatric Primary Care</a:t>
            </a:r>
          </a:p>
          <a:p>
            <a:pPr lvl="1"/>
            <a:r>
              <a:rPr lang="en-US" dirty="0"/>
              <a:t>Immunizations (Childhood)</a:t>
            </a:r>
          </a:p>
          <a:p>
            <a:pPr lvl="1"/>
            <a:r>
              <a:rPr lang="en-US" dirty="0"/>
              <a:t>Diabetes Labs &amp; Services</a:t>
            </a:r>
          </a:p>
          <a:p>
            <a:pPr lvl="1"/>
            <a:r>
              <a:rPr lang="en-US" dirty="0"/>
              <a:t>Asthma Status &amp; Management</a:t>
            </a:r>
          </a:p>
          <a:p>
            <a:pPr lvl="1"/>
            <a:r>
              <a:rPr lang="en-US" dirty="0"/>
              <a:t>Hypertension</a:t>
            </a:r>
          </a:p>
          <a:p>
            <a:pPr lvl="1"/>
            <a:r>
              <a:rPr lang="en-US" dirty="0"/>
              <a:t>HIV</a:t>
            </a:r>
          </a:p>
          <a:p>
            <a:pPr lvl="1"/>
            <a:r>
              <a:rPr lang="en-US" dirty="0"/>
              <a:t>Depression</a:t>
            </a:r>
          </a:p>
          <a:p>
            <a:pPr lvl="1"/>
            <a:endParaRPr lang="en-US" dirty="0"/>
          </a:p>
        </p:txBody>
      </p:sp>
      <p:sp>
        <p:nvSpPr>
          <p:cNvPr id="15" name="Rectangle 14"/>
          <p:cNvSpPr/>
          <p:nvPr/>
        </p:nvSpPr>
        <p:spPr>
          <a:xfrm>
            <a:off x="5486400" y="3698728"/>
            <a:ext cx="1752600" cy="304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en-US" dirty="0">
              <a:solidFill>
                <a:prstClr val="white"/>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4000" y="1657350"/>
            <a:ext cx="2133600" cy="5022351"/>
          </a:xfrm>
          <a:prstGeom prst="rect">
            <a:avLst/>
          </a:prstGeom>
          <a:effectLst>
            <a:glow rad="63500">
              <a:schemeClr val="tx1">
                <a:alpha val="40000"/>
              </a:schemeClr>
            </a:glow>
          </a:effectLst>
        </p:spPr>
      </p:pic>
    </p:spTree>
    <p:extLst>
      <p:ext uri="{BB962C8B-B14F-4D97-AF65-F5344CB8AC3E}">
        <p14:creationId xmlns:p14="http://schemas.microsoft.com/office/powerpoint/2010/main" val="3990865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Registry Reports</a:t>
            </a:r>
          </a:p>
        </p:txBody>
      </p:sp>
      <p:sp>
        <p:nvSpPr>
          <p:cNvPr id="3" name="Content Placeholder 2"/>
          <p:cNvSpPr>
            <a:spLocks noGrp="1"/>
          </p:cNvSpPr>
          <p:nvPr>
            <p:ph idx="1"/>
          </p:nvPr>
        </p:nvSpPr>
        <p:spPr/>
        <p:txBody>
          <a:bodyPr>
            <a:noAutofit/>
          </a:bodyPr>
          <a:lstStyle/>
          <a:p>
            <a:r>
              <a:rPr lang="en-US" sz="2000" dirty="0"/>
              <a:t>Population management tool for chronic conditions and preventive care, referral management, as well as data quality</a:t>
            </a:r>
          </a:p>
          <a:p>
            <a:r>
              <a:rPr lang="en-US" sz="2000" dirty="0"/>
              <a:t>Allow you to create reports with patient level detail that can be used to:</a:t>
            </a:r>
          </a:p>
          <a:p>
            <a:pPr lvl="1"/>
            <a:r>
              <a:rPr lang="en-US" sz="1600" dirty="0"/>
              <a:t>Retrospectively analyze data based on their most recent encounter</a:t>
            </a:r>
          </a:p>
          <a:p>
            <a:pPr lvl="1"/>
            <a:r>
              <a:rPr lang="en-US" sz="1600" dirty="0"/>
              <a:t>Prospectively identify patients who need to be seen or need services at upcoming appointments</a:t>
            </a:r>
          </a:p>
          <a:p>
            <a:r>
              <a:rPr lang="en-US" sz="2000" dirty="0"/>
              <a:t>A common set of data elements is in each report (e.g., Patient Name, MRN) and a set of data elements specific to the Chronic Disease or Preventive Care category</a:t>
            </a:r>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t="3597" b="8764"/>
          <a:stretch/>
        </p:blipFill>
        <p:spPr>
          <a:xfrm>
            <a:off x="914400" y="3886200"/>
            <a:ext cx="7315200" cy="2286000"/>
          </a:xfrm>
          <a:prstGeom prst="rect">
            <a:avLst/>
          </a:prstGeom>
          <a:effectLst>
            <a:glow rad="101600">
              <a:schemeClr val="bg1">
                <a:lumMod val="50000"/>
                <a:alpha val="75000"/>
              </a:schemeClr>
            </a:glow>
          </a:effectLst>
        </p:spPr>
      </p:pic>
    </p:spTree>
    <p:extLst>
      <p:ext uri="{BB962C8B-B14F-4D97-AF65-F5344CB8AC3E}">
        <p14:creationId xmlns:p14="http://schemas.microsoft.com/office/powerpoint/2010/main" val="809598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5929563"/>
            <a:ext cx="1733550" cy="952500"/>
          </a:xfrm>
          <a:prstGeom prst="rect">
            <a:avLst/>
          </a:prstGeom>
          <a:solidFill>
            <a:schemeClr val="bg1"/>
          </a:solidFill>
          <a:ln>
            <a:noFill/>
            <a:headEnd/>
            <a:tailEnd/>
          </a:ln>
          <a:effectLst/>
        </p:spPr>
        <p:style>
          <a:lnRef idx="1">
            <a:schemeClr val="accent5"/>
          </a:lnRef>
          <a:fillRef idx="2">
            <a:schemeClr val="accent5"/>
          </a:fillRef>
          <a:effectRef idx="1">
            <a:schemeClr val="accent5"/>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1200" dirty="0">
              <a:solidFill>
                <a:srgbClr val="000000"/>
              </a:solidFill>
            </a:endParaRPr>
          </a:p>
        </p:txBody>
      </p:sp>
      <p:sp>
        <p:nvSpPr>
          <p:cNvPr id="62467" name="Title 1"/>
          <p:cNvSpPr>
            <a:spLocks noGrp="1"/>
          </p:cNvSpPr>
          <p:nvPr>
            <p:ph type="title"/>
          </p:nvPr>
        </p:nvSpPr>
        <p:spPr/>
        <p:txBody>
          <a:bodyPr/>
          <a:lstStyle/>
          <a:p>
            <a:r>
              <a:rPr lang="en-US" altLang="en-US" dirty="0"/>
              <a:t>Diabetes Registry|Low Hanging Fruit for QI</a:t>
            </a:r>
          </a:p>
        </p:txBody>
      </p:sp>
      <p:sp>
        <p:nvSpPr>
          <p:cNvPr id="14" name="Rectangle 13"/>
          <p:cNvSpPr/>
          <p:nvPr/>
        </p:nvSpPr>
        <p:spPr>
          <a:xfrm rot="19508528">
            <a:off x="5944101" y="2970767"/>
            <a:ext cx="1479587" cy="830997"/>
          </a:xfrm>
          <a:prstGeom prst="rect">
            <a:avLst/>
          </a:prstGeom>
          <a:noFill/>
        </p:spPr>
        <p:txBody>
          <a:bodyPr>
            <a:spAutoFit/>
          </a:bodyPr>
          <a:lstStyle/>
          <a:p>
            <a:pPr algn="ctr" eaLnBrk="1" fontAlgn="auto" hangingPunct="1">
              <a:spcBef>
                <a:spcPts val="0"/>
              </a:spcBef>
              <a:spcAft>
                <a:spcPts val="0"/>
              </a:spcAft>
              <a:defRPr/>
            </a:pPr>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Demo Data</a:t>
            </a:r>
          </a:p>
        </p:txBody>
      </p:sp>
      <p:sp>
        <p:nvSpPr>
          <p:cNvPr id="62473" name="TextBox 10"/>
          <p:cNvSpPr txBox="1">
            <a:spLocks noChangeArrowheads="1"/>
          </p:cNvSpPr>
          <p:nvPr/>
        </p:nvSpPr>
        <p:spPr bwMode="auto">
          <a:xfrm>
            <a:off x="242888" y="982663"/>
            <a:ext cx="6167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1800" i="1" dirty="0"/>
              <a:t>Sort by A1c ascending to find patients who have not been tested.</a:t>
            </a:r>
          </a:p>
        </p:txBody>
      </p:sp>
      <p:grpSp>
        <p:nvGrpSpPr>
          <p:cNvPr id="9" name="Group 8"/>
          <p:cNvGrpSpPr/>
          <p:nvPr/>
        </p:nvGrpSpPr>
        <p:grpSpPr>
          <a:xfrm>
            <a:off x="76200" y="1219201"/>
            <a:ext cx="9034719" cy="5280276"/>
            <a:chOff x="-76200" y="1219200"/>
            <a:chExt cx="9279194" cy="5383933"/>
          </a:xfrm>
        </p:grpSpPr>
        <p:grpSp>
          <p:nvGrpSpPr>
            <p:cNvPr id="6" name="Group 5"/>
            <p:cNvGrpSpPr/>
            <p:nvPr/>
          </p:nvGrpSpPr>
          <p:grpSpPr>
            <a:xfrm>
              <a:off x="115459" y="1816152"/>
              <a:ext cx="8913081" cy="4786981"/>
              <a:chOff x="78519" y="1676400"/>
              <a:chExt cx="8913081" cy="4786981"/>
            </a:xfrm>
          </p:grpSpPr>
          <p:pic>
            <p:nvPicPr>
              <p:cNvPr id="5" name="Picture 4"/>
              <p:cNvPicPr>
                <a:picLocks noChangeAspect="1"/>
              </p:cNvPicPr>
              <p:nvPr/>
            </p:nvPicPr>
            <p:blipFill>
              <a:blip r:embed="rId3">
                <a:grayscl/>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78519" y="1676400"/>
                <a:ext cx="8913081" cy="4786981"/>
              </a:xfrm>
              <a:prstGeom prst="rect">
                <a:avLst/>
              </a:prstGeom>
              <a:ln>
                <a:noFill/>
              </a:ln>
              <a:effectLst>
                <a:outerShdw blurRad="190500" algn="tl" rotWithShape="0">
                  <a:srgbClr val="000000">
                    <a:alpha val="70000"/>
                  </a:srgbClr>
                </a:outerShdw>
              </a:effectLst>
            </p:spPr>
          </p:pic>
          <p:sp>
            <p:nvSpPr>
              <p:cNvPr id="3" name="Rectangle 2"/>
              <p:cNvSpPr>
                <a:spLocks noChangeArrowheads="1"/>
              </p:cNvSpPr>
              <p:nvPr/>
            </p:nvSpPr>
            <p:spPr bwMode="auto">
              <a:xfrm>
                <a:off x="3897283" y="1676400"/>
                <a:ext cx="957811" cy="4664655"/>
              </a:xfrm>
              <a:prstGeom prst="rect">
                <a:avLst/>
              </a:prstGeom>
              <a:noFill/>
              <a:ln w="19050">
                <a:solidFill>
                  <a:schemeClr val="accent2"/>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defRPr/>
                </a:pPr>
                <a:endParaRPr lang="en-US" altLang="en-US" sz="1200" dirty="0">
                  <a:solidFill>
                    <a:srgbClr val="000000"/>
                  </a:solidFill>
                </a:endParaRPr>
              </a:p>
            </p:txBody>
          </p:sp>
        </p:grpSp>
        <p:pic>
          <p:nvPicPr>
            <p:cNvPr id="8" name="Picture 7"/>
            <p:cNvPicPr>
              <a:picLocks noChangeAspect="1"/>
            </p:cNvPicPr>
            <p:nvPr/>
          </p:nvPicPr>
          <p:blipFill>
            <a:blip r:embed="rId5"/>
            <a:stretch>
              <a:fillRect/>
            </a:stretch>
          </p:blipFill>
          <p:spPr>
            <a:xfrm>
              <a:off x="-76200" y="1219200"/>
              <a:ext cx="9279194" cy="750186"/>
            </a:xfrm>
            <a:prstGeom prst="rect">
              <a:avLst/>
            </a:prstGeom>
          </p:spPr>
        </p:pic>
      </p:grpSp>
    </p:spTree>
    <p:extLst>
      <p:ext uri="{BB962C8B-B14F-4D97-AF65-F5344CB8AC3E}">
        <p14:creationId xmlns:p14="http://schemas.microsoft.com/office/powerpoint/2010/main" val="3726819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5905500"/>
            <a:ext cx="1733550" cy="952500"/>
          </a:xfrm>
          <a:prstGeom prst="rect">
            <a:avLst/>
          </a:prstGeom>
          <a:solidFill>
            <a:schemeClr val="bg1"/>
          </a:solidFill>
          <a:ln>
            <a:noFill/>
            <a:headEnd/>
            <a:tailEnd/>
          </a:ln>
          <a:effectLst/>
        </p:spPr>
        <p:style>
          <a:lnRef idx="1">
            <a:schemeClr val="accent5"/>
          </a:lnRef>
          <a:fillRef idx="2">
            <a:schemeClr val="accent5"/>
          </a:fillRef>
          <a:effectRef idx="1">
            <a:schemeClr val="accent5"/>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sz="1200" dirty="0">
              <a:solidFill>
                <a:srgbClr val="000000"/>
              </a:solidFill>
            </a:endParaRPr>
          </a:p>
        </p:txBody>
      </p:sp>
      <p:sp>
        <p:nvSpPr>
          <p:cNvPr id="63491" name="Title 1"/>
          <p:cNvSpPr>
            <a:spLocks noGrp="1"/>
          </p:cNvSpPr>
          <p:nvPr>
            <p:ph type="title"/>
          </p:nvPr>
        </p:nvSpPr>
        <p:spPr/>
        <p:txBody>
          <a:bodyPr/>
          <a:lstStyle/>
          <a:p>
            <a:r>
              <a:rPr lang="en-US" altLang="en-US" dirty="0"/>
              <a:t>Diabetes Registry - Low Hanging Fruit for QI</a:t>
            </a:r>
          </a:p>
        </p:txBody>
      </p:sp>
      <p:sp>
        <p:nvSpPr>
          <p:cNvPr id="14" name="Rectangle 13"/>
          <p:cNvSpPr/>
          <p:nvPr/>
        </p:nvSpPr>
        <p:spPr>
          <a:xfrm rot="19508528">
            <a:off x="5944101" y="2970767"/>
            <a:ext cx="1479587" cy="830997"/>
          </a:xfrm>
          <a:prstGeom prst="rect">
            <a:avLst/>
          </a:prstGeom>
          <a:noFill/>
        </p:spPr>
        <p:txBody>
          <a:bodyPr>
            <a:spAutoFit/>
          </a:bodyPr>
          <a:lstStyle/>
          <a:p>
            <a:pPr algn="ctr" eaLnBrk="1" fontAlgn="auto" hangingPunct="1">
              <a:spcBef>
                <a:spcPts val="0"/>
              </a:spcBef>
              <a:spcAft>
                <a:spcPts val="0"/>
              </a:spcAft>
              <a:defRPr/>
            </a:pPr>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Demo Data</a:t>
            </a:r>
          </a:p>
        </p:txBody>
      </p:sp>
      <p:sp>
        <p:nvSpPr>
          <p:cNvPr id="11" name="TextBox 10"/>
          <p:cNvSpPr txBox="1"/>
          <p:nvPr/>
        </p:nvSpPr>
        <p:spPr>
          <a:xfrm>
            <a:off x="242888" y="904875"/>
            <a:ext cx="6667500" cy="923925"/>
          </a:xfrm>
          <a:prstGeom prst="rect">
            <a:avLst/>
          </a:prstGeom>
          <a:noFill/>
        </p:spPr>
        <p:txBody>
          <a:bodyPr wrap="none">
            <a:spAutoFit/>
          </a:bodyPr>
          <a:lstStyle/>
          <a:p>
            <a:pPr eaLnBrk="1" hangingPunct="1">
              <a:defRPr/>
            </a:pPr>
            <a:r>
              <a:rPr lang="en-US" i="1" dirty="0"/>
              <a:t>Sort by A1c descending to find :</a:t>
            </a:r>
          </a:p>
          <a:p>
            <a:pPr marL="285750" indent="-285750" eaLnBrk="1" hangingPunct="1">
              <a:buFontTx/>
              <a:buChar char="-"/>
              <a:defRPr/>
            </a:pPr>
            <a:r>
              <a:rPr lang="en-US" i="1" dirty="0"/>
              <a:t>Data quality issues such as Glucose results mis-entered in A1c field</a:t>
            </a:r>
          </a:p>
          <a:p>
            <a:pPr marL="285750" indent="-285750" eaLnBrk="1" hangingPunct="1">
              <a:buFontTx/>
              <a:buChar char="-"/>
              <a:defRPr/>
            </a:pPr>
            <a:r>
              <a:rPr lang="en-US" i="1" dirty="0"/>
              <a:t>Out of control patients at risk for stroke, hospitalization, etc.</a:t>
            </a:r>
          </a:p>
        </p:txBody>
      </p:sp>
      <p:grpSp>
        <p:nvGrpSpPr>
          <p:cNvPr id="10" name="Group 9"/>
          <p:cNvGrpSpPr/>
          <p:nvPr/>
        </p:nvGrpSpPr>
        <p:grpSpPr>
          <a:xfrm>
            <a:off x="168275" y="1925948"/>
            <a:ext cx="8888413" cy="4448175"/>
            <a:chOff x="76200" y="1906001"/>
            <a:chExt cx="9067800" cy="4494799"/>
          </a:xfrm>
        </p:grpSpPr>
        <p:grpSp>
          <p:nvGrpSpPr>
            <p:cNvPr id="8" name="Group 7"/>
            <p:cNvGrpSpPr/>
            <p:nvPr/>
          </p:nvGrpSpPr>
          <p:grpSpPr>
            <a:xfrm>
              <a:off x="76200" y="2286000"/>
              <a:ext cx="9067800" cy="4114800"/>
              <a:chOff x="76200" y="2049886"/>
              <a:chExt cx="9067800" cy="3661703"/>
            </a:xfrm>
          </p:grpSpPr>
          <p:pic>
            <p:nvPicPr>
              <p:cNvPr id="7" name="Picture 6"/>
              <p:cNvPicPr>
                <a:picLocks noChangeAspect="1"/>
              </p:cNvPicPr>
              <p:nvPr/>
            </p:nvPicPr>
            <p:blipFill>
              <a:blip r:embed="rId2"/>
              <a:stretch>
                <a:fillRect/>
              </a:stretch>
            </p:blipFill>
            <p:spPr>
              <a:xfrm>
                <a:off x="76200" y="2049886"/>
                <a:ext cx="9067800" cy="3661703"/>
              </a:xfrm>
              <a:prstGeom prst="rect">
                <a:avLst/>
              </a:prstGeom>
              <a:ln>
                <a:noFill/>
              </a:ln>
              <a:effectLst>
                <a:outerShdw blurRad="190500" algn="tl" rotWithShape="0">
                  <a:srgbClr val="000000">
                    <a:alpha val="70000"/>
                  </a:srgbClr>
                </a:outerShdw>
              </a:effectLst>
            </p:spPr>
          </p:pic>
          <p:sp>
            <p:nvSpPr>
              <p:cNvPr id="3" name="Rectangle 2"/>
              <p:cNvSpPr>
                <a:spLocks noChangeArrowheads="1"/>
              </p:cNvSpPr>
              <p:nvPr/>
            </p:nvSpPr>
            <p:spPr bwMode="auto">
              <a:xfrm>
                <a:off x="5192826" y="2060540"/>
                <a:ext cx="498290" cy="3640394"/>
              </a:xfrm>
              <a:prstGeom prst="rect">
                <a:avLst/>
              </a:prstGeom>
              <a:noFill/>
              <a:ln w="19050">
                <a:solidFill>
                  <a:srgbClr val="FF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defRPr/>
                </a:pPr>
                <a:endParaRPr lang="en-US" altLang="en-US" sz="1200" dirty="0">
                  <a:solidFill>
                    <a:srgbClr val="000000"/>
                  </a:solidFill>
                </a:endParaRPr>
              </a:p>
            </p:txBody>
          </p:sp>
          <p:sp>
            <p:nvSpPr>
              <p:cNvPr id="4" name="TextBox 3"/>
              <p:cNvSpPr txBox="1"/>
              <p:nvPr/>
            </p:nvSpPr>
            <p:spPr>
              <a:xfrm>
                <a:off x="5275521" y="3355531"/>
                <a:ext cx="386979" cy="223138"/>
              </a:xfrm>
              <a:prstGeom prst="rect">
                <a:avLst/>
              </a:prstGeom>
              <a:solidFill>
                <a:schemeClr val="bg1"/>
              </a:solidFill>
            </p:spPr>
            <p:txBody>
              <a:bodyPr wrap="square" rtlCol="0">
                <a:spAutoFit/>
              </a:bodyPr>
              <a:lstStyle/>
              <a:p>
                <a:pPr algn="r"/>
                <a:r>
                  <a:rPr lang="en-US" sz="850" dirty="0">
                    <a:solidFill>
                      <a:schemeClr val="bg1">
                        <a:lumMod val="50000"/>
                      </a:schemeClr>
                    </a:solidFill>
                  </a:rPr>
                  <a:t>235</a:t>
                </a:r>
              </a:p>
            </p:txBody>
          </p:sp>
        </p:grpSp>
        <p:pic>
          <p:nvPicPr>
            <p:cNvPr id="9" name="Picture 8"/>
            <p:cNvPicPr>
              <a:picLocks noChangeAspect="1"/>
            </p:cNvPicPr>
            <p:nvPr/>
          </p:nvPicPr>
          <p:blipFill rotWithShape="1">
            <a:blip r:embed="rId3"/>
            <a:srcRect t="-14797"/>
            <a:stretch/>
          </p:blipFill>
          <p:spPr>
            <a:xfrm>
              <a:off x="76200" y="1906001"/>
              <a:ext cx="9049109" cy="384112"/>
            </a:xfrm>
            <a:prstGeom prst="rect">
              <a:avLst/>
            </a:prstGeom>
            <a:ln>
              <a:noFill/>
            </a:ln>
            <a:effectLst>
              <a:outerShdw blurRad="190500" algn="tl" rotWithShape="0">
                <a:srgbClr val="000000">
                  <a:alpha val="70000"/>
                </a:srgbClr>
              </a:outerShdw>
            </a:effectLst>
          </p:spPr>
        </p:pic>
      </p:grpSp>
      <p:sp>
        <p:nvSpPr>
          <p:cNvPr id="2" name="Oval 1"/>
          <p:cNvSpPr/>
          <p:nvPr/>
        </p:nvSpPr>
        <p:spPr bwMode="auto">
          <a:xfrm>
            <a:off x="5161196" y="3631847"/>
            <a:ext cx="533400" cy="492436"/>
          </a:xfrm>
          <a:prstGeom prst="ellipse">
            <a:avLst/>
          </a:prstGeom>
          <a:noFill/>
          <a:ln w="28575">
            <a:solidFill>
              <a:schemeClr val="accent2"/>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Tree>
    <p:extLst>
      <p:ext uri="{BB962C8B-B14F-4D97-AF65-F5344CB8AC3E}">
        <p14:creationId xmlns:p14="http://schemas.microsoft.com/office/powerpoint/2010/main" val="1344653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Registry/Log</a:t>
            </a:r>
          </a:p>
        </p:txBody>
      </p:sp>
      <p:sp>
        <p:nvSpPr>
          <p:cNvPr id="13" name="TextBox 12"/>
          <p:cNvSpPr txBox="1"/>
          <p:nvPr/>
        </p:nvSpPr>
        <p:spPr>
          <a:xfrm>
            <a:off x="168167" y="5410200"/>
            <a:ext cx="8713074" cy="830997"/>
          </a:xfrm>
          <a:prstGeom prst="rect">
            <a:avLst/>
          </a:prstGeom>
          <a:noFill/>
        </p:spPr>
        <p:txBody>
          <a:bodyPr wrap="square" rtlCol="0">
            <a:spAutoFit/>
          </a:bodyPr>
          <a:lstStyle/>
          <a:p>
            <a:r>
              <a:rPr lang="en-US" sz="2400" dirty="0"/>
              <a:t>Use the data to understand which stage referrals are get ‘caught’ in to help direct staffing, process, or advocacy changes.</a:t>
            </a:r>
          </a:p>
        </p:txBody>
      </p:sp>
      <p:pic>
        <p:nvPicPr>
          <p:cNvPr id="4" name="Picture 3"/>
          <p:cNvPicPr>
            <a:picLocks noChangeAspect="1"/>
          </p:cNvPicPr>
          <p:nvPr/>
        </p:nvPicPr>
        <p:blipFill>
          <a:blip r:embed="rId2"/>
          <a:stretch>
            <a:fillRect/>
          </a:stretch>
        </p:blipFill>
        <p:spPr>
          <a:xfrm>
            <a:off x="203791" y="1002316"/>
            <a:ext cx="8458200" cy="2346635"/>
          </a:xfrm>
          <a:prstGeom prst="rect">
            <a:avLst/>
          </a:prstGeom>
        </p:spPr>
      </p:pic>
      <p:pic>
        <p:nvPicPr>
          <p:cNvPr id="11" name="Picture 10"/>
          <p:cNvPicPr>
            <a:picLocks noChangeAspect="1"/>
          </p:cNvPicPr>
          <p:nvPr/>
        </p:nvPicPr>
        <p:blipFill>
          <a:blip r:embed="rId3"/>
          <a:stretch>
            <a:fillRect/>
          </a:stretch>
        </p:blipFill>
        <p:spPr>
          <a:xfrm>
            <a:off x="114181" y="3153645"/>
            <a:ext cx="7320879" cy="1308037"/>
          </a:xfrm>
          <a:prstGeom prst="rect">
            <a:avLst/>
          </a:prstGeom>
        </p:spPr>
      </p:pic>
      <p:pic>
        <p:nvPicPr>
          <p:cNvPr id="12" name="Picture 11"/>
          <p:cNvPicPr>
            <a:picLocks noChangeAspect="1"/>
          </p:cNvPicPr>
          <p:nvPr/>
        </p:nvPicPr>
        <p:blipFill>
          <a:blip r:embed="rId4"/>
          <a:stretch>
            <a:fillRect/>
          </a:stretch>
        </p:blipFill>
        <p:spPr>
          <a:xfrm>
            <a:off x="2073532" y="4047723"/>
            <a:ext cx="7066924" cy="1435972"/>
          </a:xfrm>
          <a:prstGeom prst="rect">
            <a:avLst/>
          </a:prstGeom>
        </p:spPr>
      </p:pic>
      <p:sp>
        <p:nvSpPr>
          <p:cNvPr id="19" name="Double Bracket 18"/>
          <p:cNvSpPr/>
          <p:nvPr/>
        </p:nvSpPr>
        <p:spPr>
          <a:xfrm>
            <a:off x="5029199" y="1752600"/>
            <a:ext cx="3566160" cy="22860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cxnSp>
        <p:nvCxnSpPr>
          <p:cNvPr id="21" name="Straight Connector 20"/>
          <p:cNvCxnSpPr/>
          <p:nvPr/>
        </p:nvCxnSpPr>
        <p:spPr>
          <a:xfrm flipH="1">
            <a:off x="3505200" y="2057400"/>
            <a:ext cx="1523999" cy="2438400"/>
          </a:xfrm>
          <a:prstGeom prst="line">
            <a:avLst/>
          </a:prstGeom>
          <a:ln>
            <a:solidFill>
              <a:schemeClr val="accent2">
                <a:shade val="95000"/>
                <a:satMod val="105000"/>
                <a:alpha val="31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8595359" y="1981200"/>
            <a:ext cx="396241" cy="2417940"/>
          </a:xfrm>
          <a:prstGeom prst="line">
            <a:avLst/>
          </a:prstGeom>
          <a:ln>
            <a:solidFill>
              <a:schemeClr val="accent2">
                <a:shade val="95000"/>
                <a:satMod val="105000"/>
                <a:alpha val="31000"/>
              </a:schemeClr>
            </a:solidFill>
            <a:prstDash val="dash"/>
          </a:ln>
        </p:spPr>
        <p:style>
          <a:lnRef idx="1">
            <a:schemeClr val="accent2"/>
          </a:lnRef>
          <a:fillRef idx="0">
            <a:schemeClr val="accent2"/>
          </a:fillRef>
          <a:effectRef idx="0">
            <a:schemeClr val="accent2"/>
          </a:effectRef>
          <a:fontRef idx="minor">
            <a:schemeClr val="tx1"/>
          </a:fontRef>
        </p:style>
      </p:cxnSp>
      <p:sp>
        <p:nvSpPr>
          <p:cNvPr id="24" name="Double Bracket 23"/>
          <p:cNvSpPr/>
          <p:nvPr/>
        </p:nvSpPr>
        <p:spPr>
          <a:xfrm>
            <a:off x="228600" y="1752600"/>
            <a:ext cx="4648200" cy="228600"/>
          </a:xfrm>
          <a:prstGeom prst="bracket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cxnSp>
        <p:nvCxnSpPr>
          <p:cNvPr id="26" name="Straight Connector 25"/>
          <p:cNvCxnSpPr/>
          <p:nvPr/>
        </p:nvCxnSpPr>
        <p:spPr>
          <a:xfrm>
            <a:off x="4876800" y="2057400"/>
            <a:ext cx="1066800" cy="1280661"/>
          </a:xfrm>
          <a:prstGeom prst="line">
            <a:avLst/>
          </a:prstGeom>
          <a:ln>
            <a:solidFill>
              <a:schemeClr val="accent1">
                <a:shade val="95000"/>
                <a:satMod val="105000"/>
                <a:alpha val="31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204" y="2037290"/>
            <a:ext cx="160283" cy="1311661"/>
          </a:xfrm>
          <a:prstGeom prst="line">
            <a:avLst/>
          </a:prstGeom>
          <a:ln>
            <a:solidFill>
              <a:schemeClr val="accent1">
                <a:shade val="95000"/>
                <a:satMod val="105000"/>
                <a:alpha val="31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878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Registry| A Day in Your CHC</a:t>
            </a:r>
          </a:p>
        </p:txBody>
      </p:sp>
      <p:sp>
        <p:nvSpPr>
          <p:cNvPr id="4" name="Slide Number Placeholder 3"/>
          <p:cNvSpPr>
            <a:spLocks noGrp="1"/>
          </p:cNvSpPr>
          <p:nvPr>
            <p:ph type="sldNum" sz="quarter" idx="11"/>
          </p:nvPr>
        </p:nvSpPr>
        <p:spPr/>
        <p:txBody>
          <a:bodyPr/>
          <a:lstStyle/>
          <a:p>
            <a:pPr>
              <a:defRPr/>
            </a:pPr>
            <a:fld id="{8A9FE9C8-1F58-4497-96CF-44B4D0AD4EA0}" type="slidenum">
              <a:rPr lang="en-US" smtClean="0"/>
              <a:pPr>
                <a:defRPr/>
              </a:pPr>
              <a:t>38</a:t>
            </a:fld>
            <a:endParaRPr lang="en-US" dirty="0"/>
          </a:p>
        </p:txBody>
      </p:sp>
      <p:sp>
        <p:nvSpPr>
          <p:cNvPr id="6" name="Content Placeholder 5"/>
          <p:cNvSpPr>
            <a:spLocks noGrp="1"/>
          </p:cNvSpPr>
          <p:nvPr>
            <p:ph idx="1"/>
          </p:nvPr>
        </p:nvSpPr>
        <p:spPr/>
        <p:txBody>
          <a:bodyPr/>
          <a:lstStyle/>
          <a:p>
            <a:r>
              <a:rPr lang="en-US" dirty="0"/>
              <a:t>Run the Diabetes or Preventive </a:t>
            </a:r>
          </a:p>
          <a:p>
            <a:pPr marL="0" indent="0">
              <a:buNone/>
            </a:pPr>
            <a:r>
              <a:rPr lang="en-US" dirty="0"/>
              <a:t>    Care Registry two (2) days after </a:t>
            </a:r>
          </a:p>
          <a:p>
            <a:pPr marL="0" indent="0">
              <a:buNone/>
            </a:pPr>
            <a:r>
              <a:rPr lang="en-US" dirty="0"/>
              <a:t>    a patient schedule you were </a:t>
            </a:r>
          </a:p>
          <a:p>
            <a:pPr marL="0" indent="0">
              <a:buNone/>
            </a:pPr>
            <a:r>
              <a:rPr lang="en-US" dirty="0"/>
              <a:t>    involved with</a:t>
            </a:r>
          </a:p>
          <a:p>
            <a:pPr lvl="1"/>
            <a:r>
              <a:rPr lang="en-US" dirty="0"/>
              <a:t>Filter by rendering provider</a:t>
            </a:r>
          </a:p>
          <a:p>
            <a:pPr lvl="1"/>
            <a:r>
              <a:rPr lang="en-US" dirty="0"/>
              <a:t>Sort by a few of the data elements in the registry that could have been completed at the time of the visit e.g., A1c, lipids, BMI, depression screen, BP</a:t>
            </a:r>
          </a:p>
          <a:p>
            <a:pPr lvl="1"/>
            <a:r>
              <a:rPr lang="en-US" dirty="0"/>
              <a:t>Did it get done? If not, why?</a:t>
            </a:r>
          </a:p>
          <a:p>
            <a:pPr lvl="1"/>
            <a:r>
              <a:rPr lang="en-US" dirty="0"/>
              <a:t>What would have helped make it happen?</a:t>
            </a:r>
          </a:p>
          <a:p>
            <a:pPr lvl="1"/>
            <a:r>
              <a:rPr lang="en-US" dirty="0"/>
              <a:t>Surprised?</a:t>
            </a:r>
          </a:p>
          <a:p>
            <a:pPr marL="457200" lvl="1" indent="0">
              <a:buNone/>
            </a:pPr>
            <a:endParaRPr lang="en-US" dirty="0"/>
          </a:p>
        </p:txBody>
      </p:sp>
      <p:pic>
        <p:nvPicPr>
          <p:cNvPr id="7" name="Picture 6"/>
          <p:cNvPicPr>
            <a:picLocks noChangeAspect="1"/>
          </p:cNvPicPr>
          <p:nvPr/>
        </p:nvPicPr>
        <p:blipFill>
          <a:blip r:embed="rId3"/>
          <a:stretch>
            <a:fillRect/>
          </a:stretch>
        </p:blipFill>
        <p:spPr>
          <a:xfrm>
            <a:off x="5638800" y="122238"/>
            <a:ext cx="3347151" cy="2220469"/>
          </a:xfrm>
          <a:prstGeom prst="rect">
            <a:avLst/>
          </a:prstGeom>
        </p:spPr>
      </p:pic>
    </p:spTree>
    <p:extLst>
      <p:ext uri="{BB962C8B-B14F-4D97-AF65-F5344CB8AC3E}">
        <p14:creationId xmlns:p14="http://schemas.microsoft.com/office/powerpoint/2010/main" val="1461290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Performance Management|Dashboards</a:t>
            </a:r>
          </a:p>
        </p:txBody>
      </p:sp>
      <p:pic>
        <p:nvPicPr>
          <p:cNvPr id="7" name="Picture 6"/>
          <p:cNvPicPr>
            <a:picLocks noChangeAspect="1"/>
          </p:cNvPicPr>
          <p:nvPr/>
        </p:nvPicPr>
        <p:blipFill>
          <a:blip r:embed="rId2"/>
          <a:stretch>
            <a:fillRect/>
          </a:stretch>
        </p:blipFill>
        <p:spPr>
          <a:xfrm>
            <a:off x="1676400" y="2540000"/>
            <a:ext cx="5410200" cy="3606800"/>
          </a:xfrm>
          <a:prstGeom prst="rect">
            <a:avLst/>
          </a:prstGeom>
        </p:spPr>
      </p:pic>
      <p:sp>
        <p:nvSpPr>
          <p:cNvPr id="6" name="Rectangle 5"/>
          <p:cNvSpPr/>
          <p:nvPr/>
        </p:nvSpPr>
        <p:spPr>
          <a:xfrm>
            <a:off x="205806" y="1142388"/>
            <a:ext cx="8839200" cy="1077218"/>
          </a:xfrm>
          <a:prstGeom prst="rect">
            <a:avLst/>
          </a:prstGeom>
        </p:spPr>
        <p:txBody>
          <a:bodyPr wrap="square">
            <a:spAutoFit/>
          </a:bodyPr>
          <a:lstStyle/>
          <a:p>
            <a:pPr marL="123825" indent="0" algn="ctr">
              <a:spcBef>
                <a:spcPts val="600"/>
              </a:spcBef>
              <a:buNone/>
            </a:pPr>
            <a:r>
              <a:rPr lang="en-US" sz="3200" i="1" dirty="0">
                <a:solidFill>
                  <a:schemeClr val="accent3"/>
                </a:solidFill>
              </a:rPr>
              <a:t>A collection of data points and measures presented graphically to help you understand performance</a:t>
            </a:r>
          </a:p>
        </p:txBody>
      </p:sp>
    </p:spTree>
    <p:extLst>
      <p:ext uri="{BB962C8B-B14F-4D97-AF65-F5344CB8AC3E}">
        <p14:creationId xmlns:p14="http://schemas.microsoft.com/office/powerpoint/2010/main" val="74301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68275" y="122238"/>
            <a:ext cx="8712200" cy="639762"/>
          </a:xfrm>
        </p:spPr>
        <p:txBody>
          <a:bodyPr/>
          <a:lstStyle/>
          <a:p>
            <a:r>
              <a:rPr lang="en-US" altLang="en-US" dirty="0"/>
              <a:t>Or on the Menu…</a:t>
            </a:r>
          </a:p>
        </p:txBody>
      </p:sp>
      <p:sp>
        <p:nvSpPr>
          <p:cNvPr id="962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buFontTx/>
              <a:buNone/>
            </a:pPr>
            <a:fld id="{802D28A0-4F73-4ED9-8B19-D139084DC2CB}" type="slidenum">
              <a:rPr lang="en-US" altLang="en-US" sz="1000" smtClean="0">
                <a:solidFill>
                  <a:srgbClr val="404040"/>
                </a:solidFill>
              </a:rPr>
              <a:pPr>
                <a:spcBef>
                  <a:spcPct val="0"/>
                </a:spcBef>
                <a:buFontTx/>
                <a:buNone/>
              </a:pPr>
              <a:t>4</a:t>
            </a:fld>
            <a:endParaRPr lang="en-US" altLang="en-US" sz="1000" dirty="0">
              <a:solidFill>
                <a:srgbClr val="404040"/>
              </a:solidFill>
            </a:endParaRPr>
          </a:p>
        </p:txBody>
      </p:sp>
      <p:pic>
        <p:nvPicPr>
          <p:cNvPr id="96260" name="Picture 2" descr="http://2013.narconferencelive.com/wp-content/uploads/2013/11/narcl2013_post_table_or_menu_770x400_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438400"/>
            <a:ext cx="9144000" cy="4419600"/>
          </a:xfrm>
          <a:noFill/>
        </p:spPr>
      </p:pic>
      <p:sp>
        <p:nvSpPr>
          <p:cNvPr id="96261" name="TextBox 5"/>
          <p:cNvSpPr txBox="1">
            <a:spLocks noChangeArrowheads="1"/>
          </p:cNvSpPr>
          <p:nvPr/>
        </p:nvSpPr>
        <p:spPr bwMode="auto">
          <a:xfrm>
            <a:off x="152400" y="1295400"/>
            <a:ext cx="891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400" dirty="0"/>
              <a:t>So how do we prepare ourselves to be successful in this new era?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Dashboards</a:t>
            </a:r>
          </a:p>
        </p:txBody>
      </p:sp>
      <p:sp>
        <p:nvSpPr>
          <p:cNvPr id="5" name="Content Placeholder 4"/>
          <p:cNvSpPr>
            <a:spLocks noGrp="1"/>
          </p:cNvSpPr>
          <p:nvPr>
            <p:ph idx="1"/>
          </p:nvPr>
        </p:nvSpPr>
        <p:spPr/>
        <p:txBody>
          <a:bodyPr/>
          <a:lstStyle/>
          <a:p>
            <a:pPr>
              <a:spcAft>
                <a:spcPts val="1800"/>
              </a:spcAft>
            </a:pPr>
            <a:r>
              <a:rPr lang="en-US" sz="2400" i="1" dirty="0">
                <a:solidFill>
                  <a:schemeClr val="accent3"/>
                </a:solidFill>
              </a:rPr>
              <a:t>Default settings </a:t>
            </a:r>
            <a:r>
              <a:rPr lang="en-US" sz="2400" dirty="0"/>
              <a:t>represent the performance of your health center as a whole, but can be filtered by provider or location</a:t>
            </a:r>
          </a:p>
          <a:p>
            <a:pPr>
              <a:spcAft>
                <a:spcPts val="1800"/>
              </a:spcAft>
            </a:pPr>
            <a:r>
              <a:rPr lang="en-US" sz="2400" i="1" dirty="0">
                <a:solidFill>
                  <a:schemeClr val="accent3"/>
                </a:solidFill>
              </a:rPr>
              <a:t>Targets or goals </a:t>
            </a:r>
            <a:r>
              <a:rPr lang="en-US" sz="2400" dirty="0"/>
              <a:t>established for these measures will be displayed, allowing easy assessment and monitoring of performance</a:t>
            </a:r>
          </a:p>
          <a:p>
            <a:pPr>
              <a:spcAft>
                <a:spcPts val="1800"/>
              </a:spcAft>
            </a:pPr>
            <a:r>
              <a:rPr lang="en-US" sz="2400" dirty="0"/>
              <a:t>Drill down in the </a:t>
            </a:r>
            <a:r>
              <a:rPr lang="en-US" sz="2400" i="1" dirty="0">
                <a:solidFill>
                  <a:schemeClr val="accent3"/>
                </a:solidFill>
              </a:rPr>
              <a:t>‘widgets’ </a:t>
            </a:r>
            <a:r>
              <a:rPr lang="en-US" sz="2400" dirty="0"/>
              <a:t>to access details of the measure in the measure analyzer for further ad-hoc exploration and analysis</a:t>
            </a:r>
          </a:p>
          <a:p>
            <a:pPr>
              <a:spcAft>
                <a:spcPts val="1800"/>
              </a:spcAft>
            </a:pPr>
            <a:r>
              <a:rPr lang="en-US" sz="2400" dirty="0"/>
              <a:t>Create </a:t>
            </a:r>
            <a:r>
              <a:rPr lang="en-US" sz="2400" i="1" dirty="0">
                <a:solidFill>
                  <a:schemeClr val="accent3"/>
                </a:solidFill>
              </a:rPr>
              <a:t>Custom Dashboards </a:t>
            </a:r>
            <a:r>
              <a:rPr lang="en-US" sz="2400" dirty="0"/>
              <a:t>(ala Custom Scorecards) for your CHC by working directly with Azara</a:t>
            </a:r>
          </a:p>
        </p:txBody>
      </p:sp>
      <p:sp>
        <p:nvSpPr>
          <p:cNvPr id="3" name="Slide Number Placeholder 2"/>
          <p:cNvSpPr>
            <a:spLocks noGrp="1"/>
          </p:cNvSpPr>
          <p:nvPr>
            <p:ph type="sldNum" sz="quarter" idx="11"/>
          </p:nvPr>
        </p:nvSpPr>
        <p:spPr/>
        <p:txBody>
          <a:bodyPr/>
          <a:lstStyle/>
          <a:p>
            <a:pPr>
              <a:defRPr/>
            </a:pPr>
            <a:fld id="{2DB162E0-9B6C-414F-89A4-75B367CD586D}" type="slidenum">
              <a:rPr lang="en-US" smtClean="0"/>
              <a:pPr>
                <a:defRPr/>
              </a:pPr>
              <a:t>40</a:t>
            </a:fld>
            <a:endParaRPr lang="en-US" dirty="0"/>
          </a:p>
        </p:txBody>
      </p:sp>
    </p:spTree>
    <p:extLst>
      <p:ext uri="{BB962C8B-B14F-4D97-AF65-F5344CB8AC3E}">
        <p14:creationId xmlns:p14="http://schemas.microsoft.com/office/powerpoint/2010/main" val="633847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Dashboards</a:t>
            </a:r>
          </a:p>
        </p:txBody>
      </p:sp>
      <p:sp>
        <p:nvSpPr>
          <p:cNvPr id="13" name="Content Placeholder 12"/>
          <p:cNvSpPr>
            <a:spLocks noGrp="1"/>
          </p:cNvSpPr>
          <p:nvPr>
            <p:ph sz="half" idx="1"/>
          </p:nvPr>
        </p:nvSpPr>
        <p:spPr>
          <a:xfrm>
            <a:off x="304800" y="1405783"/>
            <a:ext cx="4038600" cy="4525963"/>
          </a:xfrm>
        </p:spPr>
        <p:txBody>
          <a:bodyPr>
            <a:normAutofit/>
          </a:bodyPr>
          <a:lstStyle/>
          <a:p>
            <a:pPr marL="515938" indent="-231775">
              <a:buFont typeface="Arial" charset="0"/>
              <a:buChar char="•"/>
            </a:pPr>
            <a:r>
              <a:rPr lang="en-US" sz="2000" dirty="0"/>
              <a:t>Diabetes (see below)</a:t>
            </a:r>
          </a:p>
          <a:p>
            <a:pPr marL="515938" indent="-231775">
              <a:buFont typeface="Arial" charset="0"/>
              <a:buChar char="•"/>
            </a:pPr>
            <a:r>
              <a:rPr lang="en-US" sz="2000" dirty="0"/>
              <a:t>2 Yr Old Immunizations</a:t>
            </a:r>
          </a:p>
          <a:p>
            <a:pPr marL="515938" indent="-231775">
              <a:buFont typeface="Arial" charset="0"/>
              <a:buChar char="•"/>
            </a:pPr>
            <a:r>
              <a:rPr lang="en-US" sz="2000" dirty="0"/>
              <a:t>Cancer Screening</a:t>
            </a:r>
          </a:p>
          <a:p>
            <a:pPr marL="627063"/>
            <a:endParaRPr lang="en-US" sz="2400" dirty="0"/>
          </a:p>
        </p:txBody>
      </p:sp>
      <p:sp>
        <p:nvSpPr>
          <p:cNvPr id="3" name="Content Placeholder 2"/>
          <p:cNvSpPr>
            <a:spLocks noGrp="1"/>
          </p:cNvSpPr>
          <p:nvPr>
            <p:ph sz="half" idx="2"/>
          </p:nvPr>
        </p:nvSpPr>
        <p:spPr>
          <a:xfrm>
            <a:off x="4686300" y="1405782"/>
            <a:ext cx="4038600" cy="4525963"/>
          </a:xfrm>
        </p:spPr>
        <p:txBody>
          <a:bodyPr/>
          <a:lstStyle/>
          <a:p>
            <a:pPr marL="463550" lvl="1" indent="-231775">
              <a:buFont typeface="Arial" charset="0"/>
              <a:buChar char="•"/>
            </a:pPr>
            <a:r>
              <a:rPr lang="en-US" sz="2000" dirty="0"/>
              <a:t>UDS Table 6b - Adult</a:t>
            </a:r>
          </a:p>
          <a:p>
            <a:pPr marL="463550" lvl="1" indent="-231775">
              <a:buFont typeface="Arial" charset="0"/>
              <a:buChar char="•"/>
            </a:pPr>
            <a:r>
              <a:rPr lang="en-US" sz="2000" dirty="0"/>
              <a:t>UDS Table 6b - Pediatric</a:t>
            </a:r>
          </a:p>
          <a:p>
            <a:pPr marL="463550" lvl="1" indent="-231775">
              <a:buFont typeface="Arial" charset="0"/>
              <a:buChar char="•"/>
            </a:pPr>
            <a:r>
              <a:rPr lang="en-US" sz="2000" dirty="0"/>
              <a:t>UDS Table 7</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24100" y="2667000"/>
            <a:ext cx="6599122" cy="3586480"/>
          </a:xfrm>
          <a:prstGeom prst="rect">
            <a:avLst/>
          </a:prstGeom>
          <a:effectLst>
            <a:glow rad="63500">
              <a:schemeClr val="tx1">
                <a:alpha val="40000"/>
              </a:schemeClr>
            </a:glow>
          </a:effectLst>
        </p:spPr>
      </p:pic>
      <p:grpSp>
        <p:nvGrpSpPr>
          <p:cNvPr id="8" name="Group 7"/>
          <p:cNvGrpSpPr>
            <a:grpSpLocks noChangeAspect="1"/>
          </p:cNvGrpSpPr>
          <p:nvPr/>
        </p:nvGrpSpPr>
        <p:grpSpPr>
          <a:xfrm>
            <a:off x="256338" y="2859265"/>
            <a:ext cx="1691640" cy="2939163"/>
            <a:chOff x="3301999" y="2060353"/>
            <a:chExt cx="2450592" cy="4257815"/>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01999" y="2060353"/>
              <a:ext cx="2450592" cy="4257815"/>
            </a:xfrm>
            <a:prstGeom prst="rect">
              <a:avLst/>
            </a:prstGeom>
            <a:effectLst>
              <a:glow rad="63500">
                <a:schemeClr val="tx1">
                  <a:alpha val="40000"/>
                </a:schemeClr>
              </a:glow>
            </a:effectLst>
          </p:spPr>
        </p:pic>
        <p:sp>
          <p:nvSpPr>
            <p:cNvPr id="11" name="Rounded Rectangle 10"/>
            <p:cNvSpPr/>
            <p:nvPr/>
          </p:nvSpPr>
          <p:spPr>
            <a:xfrm>
              <a:off x="3378199" y="2969874"/>
              <a:ext cx="2101214" cy="311806"/>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3378199" y="2969874"/>
              <a:ext cx="2110659" cy="242508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p>
          </p:txBody>
        </p:sp>
      </p:grpSp>
      <p:sp>
        <p:nvSpPr>
          <p:cNvPr id="4" name="TextBox 3"/>
          <p:cNvSpPr txBox="1"/>
          <p:nvPr/>
        </p:nvSpPr>
        <p:spPr>
          <a:xfrm>
            <a:off x="228600" y="790288"/>
            <a:ext cx="8686800" cy="523220"/>
          </a:xfrm>
          <a:prstGeom prst="rect">
            <a:avLst/>
          </a:prstGeom>
          <a:noFill/>
        </p:spPr>
        <p:txBody>
          <a:bodyPr wrap="square" rtlCol="0">
            <a:spAutoFit/>
          </a:bodyPr>
          <a:lstStyle/>
          <a:p>
            <a:r>
              <a:rPr lang="en-US" sz="2800" dirty="0"/>
              <a:t>Stock dashboards are available for all sites</a:t>
            </a:r>
          </a:p>
        </p:txBody>
      </p:sp>
    </p:spTree>
    <p:extLst>
      <p:ext uri="{BB962C8B-B14F-4D97-AF65-F5344CB8AC3E}">
        <p14:creationId xmlns:p14="http://schemas.microsoft.com/office/powerpoint/2010/main" val="4012194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SEhUTEhIVFhUXGBcYGBcYFBcWFxkVHxYaFxoVGBcYHiggGBwlHh4XITEhJikrLi4uGCAzODMtNygtLiwBCgoKDg0OGxAQGywkICYsLS0sNC83LywsLC8vNDcvLCwvLCwsLCwvLDQsLC0sLCwsLCwsLCwsLCwsLCwsLCwsLP/AABEIAMQBAQMBEQACEQEDEQH/xAAcAAABBQEBAQAAAAAAAAAAAAAAAwQFBgcCAQj/xABOEAACAQIDAwQKEAQFAwUBAAABAgMAEQQFEgYhMRNBUWEHFBciMlNjcZGSFiMzNFJyc4GTobGywdHS0zVCYoIVJIOiwnSjswhk4fDxJf/EABsBAQABBQEAAAAAAAAAAAAAAAABAgMEBQYH/8QAPhEAAgECAQULDQACAgMBAAAAAAECAxEEEiExUZEFBhMUFjJBYXGBsRUiMzRSYnKhwdHS4fCC8UJDIySyNf/aAAwDAQACEQMRAD8Agcz92l+Uk++a2cdCNZLSxtUkBQBQBQBQBQBQBQBQBQBQBQBQBQBQBQBQBQBQBQBQBQBQBQBQBQBQBQBQBQHhoC91jGUU7M/dpflJPvmsiOhGNLSx7gMgeXCzYpWUJCbMpvqO4Hdutz1S5pSUdZUoNxctQQ5C7YN8YGXQjhCu/USSouN1rd8PRTLWVkjIeTlDbMcqlgWJ3HezRrIjDgQQCR8YX3j86lSTv1EOLVnrPIsvZoJJwRpjZEI33Je9iObmplZ7DJ824+h2cdsQkHKIC0Ql1HVpCmPlN9he9qpdRWuVKm8qwhj8sijTUmLhlO7vEEgY9ffKBuqVJt6CHFJaRfDZB7WsuJnjw6OLxhgzyOvw1jTfp6zajnnslcKGa7djjH5CUiM8MqYiEEBnTUGQnhykbDUl+Y8KKeezVmHDNdO6PcDkQeATviYoVLsg1hySwAJ8FTzGjnZ2SChdXbsIZtlDQBH1xyRyX0SRsWQkbmU3AKsOgipjK5Eo2ziGYYB4GVZBYsiSDrV1DD8QesGpUk9BDi1pDBZe8qysg3RJyjnoW4FvPv8AqNHJKwUW7jWpILlgux5PLFHKJ4F5VFdVYsDYgG3DjvHCrDrpO1i+qDavcr+fZFPg5OTnUAkXVgbqw5yp6ug2PpFXYTUldFqcHF2ZxlGUS4lnWJblI2kPmUcB1k2AFJSUdIjFy0DXBxK7qrOqA8Xa+kbr3OkE/Vz1LzELOTOP2dSKISHGQEOjPGAJbuASLLdLA3Ft9qoVS7tYrlTsr3I/JcrkxUywxAamud+4AAEkk83/AMiqpSUVdlMYuTshkykEgixBsQeII3EGqikc5Vl8mIlSGIXdzYXNgN1ySegAE/NUSkoq7JjFydkWDPtiJMNC0yzxSqh0yBTYob2tvO/fzbj1VahWUnaxdnRcVe5BZjlrRJFJqVo5U1Ky3tcGzob8GU8fPVxSu2i3KNkmPF2clMsMOpBJKnKFSSOSSxa8htuOkFrcRu6ajhFZsng3dI5xuTxqgkixUUsesI5CtGyE8CUbvitgd4vwNFJ3s0HFWuncdtszGIxL29h+TLFA2maxcAEr4F+BFU8I72syrg1a90N8NkKmGKaTFQxCXXpVxIW7xyjeCpHEfXVTnnaSKVC6TbsN/wDCdU8cEM0cxkKgMusKGJIsdQB3Wvw56nKzXaGTnsmRzoVJBBBBIIPEEGxB671UUDmTAOsKTkd47ui9ZUAk+bfbzqajKV7E2drjQ1JBe6xjKKdmfu0vykn3zWRHQjGlpZbtmv4Pj/jj7EqzP0sS9T9FIMD/AAHEf9Qv3oaP0y7AvQvtDMczQLhMNibnDSYLDkkb2ikvIBOnWNwI5x6CUXnktN2HLRF6LL/YyxWWPhsFi43sfbcMyuu9XjIk0yIecH8xUqSlNNdZDi4wafUSeEt/iMWq9u0lvbjbtQ3tfnql8x9v1K16RdhWZe0DpES4kEsgJlaIpo1DVfQL3tervn9Niz5nRcU22dzjsQH3aX0qOYRgDQAOYabH56ilzETV57FdhjfEsp9zaGcTdHJcmSSfM2nfSrzRS5xKbP4CDEYGCKeV4y2JlCFQti/Jp3pLcL8B11ROTjNtaiuCUoJPWQ2e4pCiYOCOVFidy3K6eVaZrKdQXvVtawAq5BZ8plubzZKJza9hiTiEFteCYabfzYYKqSDr0ONV+hjVun5tuvxLlXzr9XgdZIvIouBt7ZioJpJukXhcwR9VlBYjpcUlneVqf+xHN5mtf6KKDV8sF229H+Syv5BvuQ1Ypc6XaX6vNj2C2dyNJkmFeYkyCUhGbwil5AN54jSB59INRHNVaRMs9JNnOU4ObDYSJoZYI5pnSd+UmSI8ihvFHZjcqxux9FJNSk76NBEU4xVtOkg9s8tWHEkx25KUcrGVIZbE98gZdx0tqG7mtVynK8c5RVjaWY92g97YD5GT/wAzUhzpCfNiSeQZfJHg3ljkiimxDBEaSZIisCtd2XVxLOAvmW9UzknKz0IqhFqN1pfgM9uMDaVMQNBGIXU3JuHQTiwlUMu477N/camk81tRFVZ76/Eh8lzN8NPHPHYsh4HgQRpK/OCRVcoqSsyiMnF3Rbtocsw+Nw8mPwRKkHXiID8LeS9uGoAsb8CLkb73swlKLyJdxenGMo5ce8jdisUjCWGePlIkVsUqk2tLEL7uph3pFV1U8zXYUUmnmfbsIjD55MuK7bJDSlizahdW1AqUI+DpJW3MLdFVuCyckoU2pZQ6zXLoXiOKwl1jDBZYWN2hZvBs388bHcDx+u1MZNPJl/smUU1lR/0dT/wyL/qpf/ElF6R9hL9Gu0fSthRgMD2ys5NsVp5JowLdsG+rWD1cOuo87Lla3R4E+bkRvfp8RHZ0wDGrJhxKI4oppTypQtqWKTfdBa1yn10nfIsxC2XddBzmuBbGPh54QNWKIjkAG5cUtg5NuAYWk8xakXk3T6PASWVZrp8R7n+KSbByRw+5YSeJIz8KMxuhc9OqQFr9dRBNSu+lEzd42XQymmrxZL3WMZRTsz92l+Uk++ayI6EY0tLJfZXaXtQSRyRCaCYWeMm3MRcX3cDYg9XC1UVKeVnWZldOpk3TV0xxtHtVHNAuFwuHEEAbURcFmN777cBffxJNh0VEKbTypO7JnUTWTFWRDZvmPL8j3unkoI4eN9WgsdXAWvq4dXGq4xtftuUSd7dlhYZ7IcI2Ebvk1q6EnelibqOlTe9uY36ajIWVlE5byckcx7RWxCz8l4MAh06+PtPJar2+e1qjg/Nt1lSqedfqIACrhaJ9c6hmRFxkLuyAKs0ThJdA4K4YFXt0nfVvIa5rLmWnzkcYrOYliaHCQmJZN0kjvrmkX4FwAEXpC8aKDveTDmrWihnLmN8KmH0+BK8mq/HUqra1t1rcb1Vk+dcpyvNsOsTnglkw80kd5YynKuGtyyowK6hbc9hpLb79FQoWTS0eBLndpvT4ieFzpkxZxWkHVI7MhNwyOTrjO7eCCRw6DajheOSFO0so6wmeuuNGMcam5QuVva4II0A77DSbDqFHDzckKfn5TIiw5uHN5qrKC7Rbb4cwwRTZek3IoEVndTwVQSAUNr2G7qqxwUrtqVrl/hY2Scb2IjaDadsZJHysYWCMjTChsNO641W4kC17bhwHG9cKeQs2konUy3n0EbnWYtiZ3mYW1Hco4KgFlQeYACqoxyVYplLKdztsy1YVcOy3KSF43v4KsO/jtbeCbNxG+mT51xlebYMwzHlYsPHptyKMl731Xcvcbt3G3PSMbNvWJSuktQZ5mXbEgYJoRESONL6tEaiwF7C++5v10jHJQlLKYYfMrYaTDsmpWdZEN7cnIO9ZrW3hl3EbuAo4+dcKXmtHuz2bthJ0nVFfTe6tzg7jY/ynoI/MUnHKVhCWS7lizXbKAwSw4TCCAz+6tcbxzgAecjmtc7t9Wo0ndOTvYuyqqzUVa5W8mzHkGkbTq1wyxcbW1rp1cDe3RV2UcotRlknmT49YXJeJZUZSjo266njpbijcLMKSV0Iysx7jc1gWB4MLFIiyMjSvK4d2CG6IAoACgkm/E1Sou95Mlyja0UM5MxvhUw+nwZWl1X46kC6bW6r3vVWT52URlebkj+HOMMcPBDPhnkMPKWZZ+TvrkLnvdB6hx5qpcZXbT0lSlHJSa0CKZrDG0xggZFlw7Q2aXWQzMNT30i40gDT9dTkt2u+kjKSvZdFjnJs+kw0c0aAHlVsCeMb2KmRehtDOvNxHRYpQUmmIzcU0N8DmHJw4iHTcTCPfe2ko+sG1t/OObjUuN2nqITsmtYwNVFJe6xjKKdmfu0vykn3zWRHQjGlpY2qSAoAoAoAoDqOMsQqgliQAALkk7gABxNASrbN4gXAEbOASYlmieYAbzeJWLXHQBeqOERXkP+0kRVZQKxYZmV3A72MBmNxuBcIPP3zAVFybZriVSQFAFAKyYZgiSEd65YKbjeV06t3N4Q9NRfPYm2a4lUkBQDk5fLqjXQSZQpjAsdYY6Ra3Pe4txBG+oykTksRmjKMVa11JBsQRcGxsRuPnFSQ8xxQBQBQElJkU6oXKr3qh2TlEMqxmxDtFfWq7xvI3XqnLVyrIdjz/AAOfk+U0rbRymjlE5XkvG8lfXo5724b+G+mWr2GQ7DdMBIYmmAHJqwVjqW4J4d5fVY9NrVOUr2Is7XOMHhXldY41LOxsAOc//lzfqo3ZXYSu7IQBqSD2gCgCgCgCgPDQF7rGMop2Z+7S/KSffNZEdCMaWljapICgCgCgCgJnZQnlmCm0rQzLCb2PLGMhbHmY7wOsiqKmgrp6e7MRmFgkaQRxq/K6tyqDrDDq4gj6qqbVrsoSd7IlmnOHw0DxpHeUycpI8SSnUrlRCOUBCALpYi1zr6BVNsqTTK75MU0SWZxARy+1LDrweEZ1VdIDNi0u2niOmx4bhzVRHTrzvwKpaNWZeI6nXDLiWwvGMEpyC4FTIVA90WfVrL277XwPRbdULKycr6/Qq83Kyflb6kLNjuQw2FMcUOpklZ3aGOQuBPIoU6wbCw5t5FhfcKrSvJ3LbeTFWHeZwphe2ZIY01LiTECyLIIYtOtbK4IBYkrqIPudhvNRF5Vk9RVLzbtaxeKPl1wJkhW7duOEVdCzOqKyWVbAa2VVIWwNjbjUaMqz1dxOnJutfeMMFjGnhxfKQwnk4GZXWCOMxNrUBQUUcd9gbkW3c9VNZLVn0lKd4yzdGwS2vlHbDxIkaRxkaVSNF3lF1EsBdrnpNhzUp824qc6wtkmYMmExBsC0Okwub6ojK3JSFfON46DvpKN5Lr+gjK0X1aO87y7kYcJHLyio8kkis5wqYmwULpiGs6Y7g6juub8bCod3K31sFZRTv8ris0EQeaWOLUyYaOURvDoQuzqrzLCSRoCEOFNxduFhRN2Sb6SWldtLo/sx1k79sJE8sMR/z2Dj5QQomtCX1xEKApHg33b7i97CkvNbSfQwvOSbXSivZpijJITpRQCVVURUCqGNh3oF/Obk85quKsiiTuyQ5RokfEzMTPiEkEanwisilHxD9CkFgo5zv4DfGl2Whf1ib2V3pf8AXJMD/wDrhv5LrJfm7X5EHVf4PJ7r8OaqP+or/wC3+1ENlfvLF+fC/feq5c9d5bjzH3Fg2HgRGiZJoOVlezKZAHSEfyKvw3PHoUW5zVuq73zOxdpJK2dXKW8ekldStbddTqU251POOur97li1jygCgCgCgCgPDQF7rGMopmZuOWl3j3STn/rNX4vMjHks7G2sdI9NTciwax0j00uLBrHSPTS4sGsdI9NLiwax0j00uLAJB0j00uhYk5tpMU6FGxUhUixu+8joZvCYdRNUqEE72KsubVrjfAZvLBcQzMgPEK1gTzG3C/XxqWovSQnJaDibMZHvrmZtQCtqcm6htYBJO8au+8++lkiLti3+OT8nyXbD8nbTp1m2n4HTp/p4dVMmN7k5UrWGkmILBVL3CghQTuAJLEDo3kn56nMRnHMGbzJI0qTsHbwm172+N8L56hqLViU5J3OMTmcshDSTOxBLAs5JDG28G+7gvD4I6KJRWgNt6RbFZ9iJBpkxDspBBBc2INr3H817Ded9FGK0Byk9I0nxJdizvqY8STcnzmpVkQ7s8TEkKyh7K1tQB3NY3Fxz2O+mYZxxgM2lgvyMzJfiA2424XHAkdPNUNReklOS0HC5jIJOVEzcre/KazrvwvqvfqqbK1iLu9xafPJ3IL4hyQysO/3BlJKso4AgkkW6TUKMUS5SekZGQdI9NTdEWZJPtLiipU4qUqRYjlDYi1rWvwtVORDUVZc9Yj/jM3Jcjy7clw0at1uOnp0/08OqpyY3uRlStYapiSFZQ9la2oX3G28XHPa59NTmIznsGJKMGR9LA3BBsQekGjswroTDjpHpqbkWDWOkemouTYNY6R6aXFg1jpHppcWDWOkemlxYNY6R6aXFjwuOkempuRYvl6xjKKjm/Ybx8k80iy4UB5HYXeW9ixIv7Vxrkam+fCQm4OM8ztoXR/kbBUZMadxPMPHYT6SX9qqOVWD9mexfkOAkHcTzDx2E+kl/apyqwfsz2L8hwEg7ieYeOwn0kv7VOVWD9mexfkOAkHcTzDx2E+kl/apyqwfsz2L8hwEg7ieYeOwn0kv7VOVWD9mexfkOAkHcTzDx2E+kl/apyqwfsz2L8hwEg7ieYeOwn0kv7VOVWD9mexfkOAkHcTzDx2E+kl/apyqwfsz2L8hwEg7ieYeOwn0kv7VOVWD9mexfkOAkU3arZuXL5+15mjZ9KtdCxWxvbeyg33dFbnA46njKXC000r2z6fk2W5xcXZkz3OMX4yD1n/RWH5cw+qXy+5zvKTC+zLYvyDucYvxkHrP+inlzD6pfL7jlJhfZlsX5B3OMX4yD1n/RTy5h9Uvl9xykwvsy2L8g7nGL8ZB6z/op5cw+qXy+45SYX2ZbF+QdzjF+Mg9Z/wBFPLmH1S+X3HKTC+zLYvyDucYvxkHrP+inlzD6pfL7jlJhfZlsX5B3OMX4yD1n/RTy5h9Uvl9xykwvsy2L8g7nGL8ZB6z/AKKeXMPql8vuOUmF9mWxfkHc4xfjIPWf9FPLmH1S+X3HKTC+zLYvyA9jjF+Mg9Z/0U8uYfVL5fcco8L7Mti/Igtm8hlxspiiZFYKXu5IFgQP5Qd+8VvqVJ1JZKNlj8fTwVLhaibV7Zv21qLP3Ksb43D+vJ+3WRxGprX93Gn5VYP2Z7F+QdyrG+Nw/ryft04jU1r+7hyqwfsz2L8g7lWN8bh/Xk/bpxGprX93DlVg/ZnsX5B3Ksb43D+vJ+3TiNTWv7uHKrB+zPYvyDuVY3xuH9eT9unEamtf3cOVWD9mexfkHcqxvjcP68n7dOI1Na/u4cqsH7M9i/IO5VjfG4f15P26cRqa1/dw5VYP2Z7F+QdyrG+Nw/ryft04jU1r+7hyqwfsz2L8g7lWN8bh/Xk/bpxGprX93DlVg/ZnsX5B3Ksb43D+vJ+3TiNTWv7uHKrB+zPYvyNp9jJ6Ivr/AE1j8HI3PHaWp/3eWaTifOa8cxXp5/E/E3kdCOaxyoKAhNptqsJgEDYmXSTfSgGqRviqPtNh11nYLc7EYyVqMb630Lv/AJlMpqOkrrbZ4mROVEK4WM715dWkndbMdSwqVCjvSfCYhe+06SDXU4bepTSvXm31RzfN38EWHXfQhhJtPPrCnHMDZySsUWkBGZWYxtG0ll0niVDd7Zrmw2S3t4BK2S33so4aQtlW2OM0q7Ks4N7RvC2CxDqGjUyRB3aOQHlE0rdWY3AG6sLE71aElejJxfXnX38SpV30l3yPOIcXEJoGupuCCLMrDijrxVh0VxmKwtXC1HSqqzX9ddRkRkpK6H9YxUFAfPPZx/if+jH9rV6JvZ9R/wAmYdfnGh1zx5IFAFAFAFAFAFAFAFAeNwoiVpMz7D3v5vkX++len4H0ncdjvp9TXxLwZs1bY89CgCgCgCgCgCgCgCgCgLdWoPRDmTifOa8WxXp5/E/E7GOhHNY5UFAZn2QsNhGzLDySgmSHDTTMLqRpjJaK6sQG7/Wd5A73fuvXc70+E4Gpfm3zdts/ysYte10Qk0j4t1YCJZnhBiaN4daMxaJ7tGrM6ks7bn4hdRHKEV1pYGmInnxE+GaOPEHlGwpLlGa6q0rpJI4Gk6XZWcHdeMd7YWACuClfDppDyRmYM7SSoVLugdH9r08q4sZG5TvWZYwCNTEECzbL5nbHI6BlTFKY5FKBbziIYiGfcBveEsh3DvomvfjXNb58JGpheGWmD+TzeNi9RlaVjR68+MsKA+eezj/E/wDRj+1q9E3s+o/5Mw6/ONDrnjyQKAKAjM4z3D4XRy76dd7d6zcLXPeg24isnD4SriL8Gr27PqZmFwFfFX4KN7adC09pCYvsg4RWKryj7tzqo0k24d8QfqrNp7jYiSTdl1dP2NjS3v4qUVKVl1N5/ldfM5wGbZdBMDDmM0qyIxlE4YBZbrbSSi82v6q2W6mCyqcVRhnT6NRt92dzsujFYennT6NRbIJldQyMGUi4INwR0g1zMouLcZKzOOnCUJOMlZoUqkoCgPG4URK0mZ9h7383yL/fSvT8D6TuOx30+pr4l4M2atseehQEHtRtRBgUBluzt4Ma+EevqHX9tWa1eNJZzZbnbl1sdO1PMlpb0L9me4nsr4kn2uCFV6G1ufSCv2VgvHz6Ejqqe9TDpefOTfVZfR+JadkOyDHi25KZRFLYkHVdGsLmxPgnjuPRxrJoYtVHaWZmm3U3v1MJHhKTyo/Nff8AsxEZ72VNLlMLErKN3KSE2bzILG3WT81WqmOs7QRnYLerlQUsRJp6l0d/67xtlnZYkDAYiBSvOYiVI/tYkH0iqYY9/wDJbC9iN6dNr/wTafvZ1tVrbGaXleYxYiNZYWDI3A/aCOYjorYQmpq8Tj8RhqmHqOnVVmh1VRYCgLdWoPRDmTifOa8WxXp5/E/E7GOhHNY5UFAYN2YMylw2cRzwvaRIUIPG1zICpB4ggm45w1eh71/Un8T+hiV+cc5dnZx0QGHRo8SGVZUglIlkgUar4dGZbkm4IBZwoG8qWFdGWRtisVaORsRHMr6Yg7HFcpNGoR4I5eSKLqTWQxGvwyhvzECWwuH9tMdi66pC0gTQRMxYxy4cB2RQSyd85JOu1gCbAWTIlJmw8YUjTiBxBFkjixADaWZmHeiI3LEkYkNezgVp93qihufUv02XzRcpLz0aVXmJmhQHzz2cf4n/AKMf2tXom9n1H/JmHX5xodc8eSBQBQGX9lWe+IiT4Md/nZj+QrqNw4Woylrfh/s7Pe3TtQnPXLwX7Kvh8x0rpaKFwOGqOzeuhVj85Nbs6MU7cw5FmwoHXHK6n/uaxQD3ZbHT9tQxxyyKhkXvNZI0arkEcDuvzVgY+lS4Gc5RV7PPbPfozms3ToUOL1Kk4K9nntnv0Z9Ok2euLPPAoDxuFEStJmfYe9/N8i/30r0/A+k7jsd9Pqa+JeDNmrbHnoUB8+7b49p8dOzHwXaNR0Kh0gDo4X85NaPETcqjZ6puRh40cFTjHpSb7Xn/AER8eVzEyDQQYk5RwRYhLqLkH4y+mrJshlQE3neVcjhsE5FmnikkPTblnRf9qg/3UBCUBovYazBhPLBfvGTlLdDKyrcecN/tFZ+Bm8pxOT314eLowrdKdu53f0+bNarZnChQFurUHohzJxPnNeLYr08/ifidjHQjmscqCgPmDsmpif8AEZnxUZRnOpBcH2kEpGQQSOC+kGvUdxXQ4nCNF3SzPt0vxMGpfKzlXjcqQykggggg2II3gg8xralBOYfbLMEBAxcpuCO+OsgEWIDPcrccbGgPX2tzCTvRiJAWNvarRs1ybKTEAWFye9O65NQ2krsG29jHIMZGvbWYO7TsnJxq7XaOG4J1f1sQpN7myi5vcDgN8O60MVJUaLvGOdvW+rqXz2My6VPJzsvtcyXgoD557OP8T/0Y/tavRN7PqP8AkzDr840OuePJAoAoDHOyDPqx0o5lCKPUBP1k12O5MMnCx67v5nf7hwycFDru/mQmEwckuvk1LaEMjW5kFrseoXFbI25PbT7LdoxIZH1SSPZNNtOlIxy4PE6lmYxc2+J93CwHnY8g1Y6M/BDt/tI+0itbutPJwsuuy+ZqN3amTgpLXZfP9Gw1xxwAUB43CiJWkzPsPe/m+Rf76V6fgfSdx2O+n1NfEvBmzVtjz0KAx/arLsJgsc803KyFi0yQmFDC7G5VXlMt9Ifey6N4Fue9aXFU8io+vOenbhYtYjBw1x8192j5WJ/aNzl8uJxmJiWcY5Yk0a9BeJ4XaXvlF1IdcO274Vt1Y5uCKw2V5UVbGIGGEYHCWlN3jxLuBy/PuEJMgG/ehF91APttMrwzRQPiJnjgwyNhUMaCRpJYpWQqgJAsVjkOq9gXS/GgKDmJy/kzyAxfKbrcoYtHHffSL8L0Bdew1lR1TYkjdbkk694Z/RZfSa2OAp6Z9xx2+vFK0MOtPOfgvqajWxOKCgLdWoPRDmTifOa8WxXp5/E/E7GOhHNY5UFAYn/6gsuAlw2IB3urRldI/kOoNq4nw7WPQLc9dvvTrt06lK2hp7c1vkY1dZ0zIq68xwoC59h8r/i2H1eUt8bkntWl3wZXk+pbq8UXKXPR9LV5mZoUAUB889nH+J/6Mf2tXom9n1H/ACZh1+caHXPHkgUAUBhW0c+vFTt0yPbzBiB9Vd1g4ZFCC6kel4CGRhqcfdXgaBi8ywOWRwyYeNTNiBFJLGbsvaUqBnw9yTxKgb+Z6yTLM4x+YSzMWlcsSWbedwLOXaw5rsSfnoC29iqC+Ilf4MdvnZgf+JrSbuztRjHW/D/Zzm+SpahCGuV9i/Zp9cucYFAeNwoiVpMz7D3v5vkX++len4H0ncdjvp9TXxLwZs1bY89CgIHbHZpMdBoNlkW5jf4Lc4P9JsL/ADHmqzXoqrG3T0G03K3Snga2Ws8XzlrX3XRs6TINrc1xbiPDYsEPhzLx8oVO6261lW1uYCtLKLi7M9MoV6demqlN3TIETNpKajpJDFb7iwBANukAn0mqS8OcXmkkkMMDH2uAPoHQXfW7HrO4eZRQD7ZPZuXHTBE3ILGR7blX8WPMPwBq9RourKyNdunulTwNLLlnb0LW/trZveW4CPDxJFEulEFgPtJ6STck9JrdQiorJR5hiK9SvUdWo7tjmqiyFAW6tQeiHMnE+c14tivTz+J+J2MdCOaxyoKAbY/L4Z10TRRyre+l0Vxfpsw41dpVqlKWVTk4vqdiGk9JWOyLs5h5csnURInIxvNHpULpZFLGwA3XAKnz1tNyMdVp46EnJvKai79Keb5aSipFOJ8zV6aYRctgNkMwxE0WIwycmsbq4mkuqXU3sBxk6CBu5iRWm3V3SwdGnKlWd21ay05/DvLkISbuj6WXr415mZp7UAKA+eezj/E/9GP7Wr0Tez6j/kzDr840OuePJAoDiV9Kk9AJ9AqYq7SKorKaR8+sxJJPE7z569BSsrI9TSSVkevIW4kmwAFzfcBYDzAVJJzQGk9ieC0c79LKvqgn/lXNbuz8+Eepvb/o5DfLO9SnDUm9v+i+1oTmAoDxuFEStJmfYe9/N8i/30r0/A+k7jsd9Pqa+JeDNmrbHnoUAUBA7WbLQ46Oz97Io7yQDevUfhL1VZrUI1Vn0m03M3Uq4GpeOeL0rX9n1mHZ3k02ElMUyaW5jxVh8JTzj/6bVpqlOVN2kekYPGUcXTVSk7r5rqf92EjsjspNjn726xKe/kI3D+lfhN1c3PVyhQlVfUYm6m61LAwz55PQvq9S/kbjk+VRYWJYoV0qPSTzsx5ya3EKcYLJieb4rF1cVUdWq7t/LqXUParMYKAKAt1ag9EOZOJ85rxbFenn8T8TsY6Ec1jlQUAUBA7eSMMvxKqpZ5I2iRVF2Z5PalAA62rYblxTxdNydknlN9Uc/wBCifNZSdhOxJFCFmx4EsvEQ7jEnx/GN1eDx48a3e6m+SdVunhfNjr6X2al8+zQW4UUs8jU1UAAAWA3ADgB0Vyrd87L57UAKAKA+eezj/E/9GP7Wr0Tez6j/kzDr840OuePJAoAoBniMrgk8OGNvjIp+0VehiKsObJrvZkU8VXp8ybXY2RmI2OwL8YAPisy/UptWTDdPFR0T22ZmU92cbDRPbZ+KI3EdjrCN4Lyp5mUj6xf66yYbt4haUn/AHaZkN8eKjzlF7fuTmzmSJg4jEjFrsWJNuJAHN1AVg4zFyxNTLkrZrGtx+OljKvCSVs1v7aStYpghQHjcKIlaTM+w97+b5F/vpXp+B9J3HY76fU18S8GbNW2PPQoAoAoBhnOTQYpAk8YdQbjeQQepgQRVFSnGatJGVhcZXws8ujKz/uh5h1hMMkSLHGoVFFgoFgBVSioqyLNWrOrNzm7t6WK1JbCgCgCgLdWoPRDP8d2XMujkdG5fUjMp9rHEEg/zV5rX3t4ydWUlk2bb09fYdYq0bCHdjyzy/0Q/VVrkxjvd2/onhoh3Y8s8v8ARD9VOTGO93b+hw0Q7seWeX+iH6qcmMd7u39DhogezFlnl/oh+qnJjHe7t/Q4aId2PLPL/RD9VOTGO93b+hw0Q7seWeX+iH6qcmMd7u39Dhoh3Y8s8v8ARD9VOTGO93b+hw0Q7seWeX+iH6qcmMd7u39Dhoh3Y8s8v9EP1U5MY73dv6HDRMm7Jm0MOOxvLwatHJovfLpNxe+6/XXW7i4KrhMNwVS17t5jHqyUndFs7oWD8r6g/OtT5FxPVtOD5PYv3dv6DuhYPyvqD86eRcT1bRyexfu7f0HdCwflfUH508i4nq2jk9i/d2/oO6Fg/K+oPzp5FxPVtHJ7F+7t/Qd0LB+V9QfnTyLieraOT2L93b+g7oWD8r6g/OnkXE9W0cnsX7u39B3QsH5X1B+dPIuJ6to5PYv3dv6DuhYPyvqD86eRcT1bRyexfu7f0HdCwflfUH508i4nq2jk9i/d2/oD2QcH5X1B+dPIuJ6toW97F+7t/RTOx9nkWDxLSzatJjZe9Fzcsp4X6jXa4arGnO8tR0O7mBq4zDqnStfKTz9j+5ovdPwHlvox+qs/jtLrOT5MY73dv6Dun4Dy30Y/VTjtLrHJjHe7t/Qd0/AeW+jH6qcdpdY5MY73dv6Dun4Dy30Y/VTjtLrHJjHe7t/Qd0/AeW+jH6qcdpdY5MY73dv6Dun4Dy30Y/VTjtLrHJjHe7t/Qd0/AeW+jH6qcdpdY5MY73dv6Dun4Dy30Y/VTjtLrHJjHe7t/Qd0/AeW+jH6qcdpdY5MY73dv6PO6fgPLfRj9VOO0uscmMd7u39Gn/45F0N6B+dYHCI63iVTqMTzbZbDNPMxDXMshPfHiXNc5PHVlJpW0np1LcLCSpxk086XT1DX2JYX4Leuap4/W1or8gYPU9oexLC/Bb1zTj9bWh5Awep7Q9iWF+C3rmnH62tDyBg9T2h7EsL8FvXNOP1taHkDB6ntD2JYX4Leuacfra0PIGD1PaHsSwvwW9c04/W1oeQMHqe0PYlhfgt65px+trQ8gYPU9oexLC/Bb1zTj9bWh5Awep7Q9iWF+C3rmnH62tDyBg9T2lS2mwCQTaIwdOkHeb7zetpg6sqtPKlrOY3WwtPDYjg6eiyYn2mnX6a9P5NYHU9poOGkHaadfppyawOp7Rw0g7TTr9NOTWB1PaOGkHaadfppyawOp7Rw0g7TTr9NOTWB1PaOGkHaadfppyawOp7Rw0g7TTr9NOTWB1PaOGkHaadfppyawOp7Rw0g7TTr9NOTWB1PaOGkHaadfpo97WB1PaTw0jvZvApNKUcG2kncbb7gfjXmdebhG6Oi3FwdLFYh06ujJb+aLN7F8N0N6xrD41UOo5PYLU9oexfDdDesacaqDk9gtT2h7F8N0N6xpxqoOT2C1PaHsXw3Q3rGnGqg5PYLU9oexfDdDesacaqDk9gtT2h7F8N0N6xpxqoOT2C1PaHsXw3Q3rGnGqg5PYLU9oexfDdDesacaqDk9gtT2h7F8N0N6xpxqoOT2C1PaePsxh7Hc3D4RpxqoSt7uCvoe027tFOv01l5bOU4pTM/zH3aX5R/vGufqc99rO6oeih2LwG9UF0CaAjMk2fzTNtcuEKw4dWKq7sUDkcbEKWJ+aw4cb1vaGCpwj5yuzhcbu1iKtR8HLJj0W09rY2zDt7K5RDmMZ0t4Eq98pHUw3NbnHhDo3irWIwEZZ6eZmTufu9ODycRnWvpX3Xz7ReTaLCgX5UHqAJPoArAWDrN2yTfy3XwcVfhF8xvh9rMMzaSWXrZd31E2+erksBWir5mY9Pd7CTlkttdbWb5X+ZOKQRcbxWEblNNXR7QkKAz/bf3z/Yv41vdzvRd5w2+D1vuQjXuZyYUAUAUB4TaqJzjCLlJ2S0k6QRgd4qihXp14ZdOSa6g01mZxJMq8TWNi90sNhGlWlZvRmb8EVRg5aBSs5NNXRQFSAqHoArsX7ufiH7VrxHF8zvOy3tetv4X4ou9a47oKAiNo80fDopQKSxt317cL8xFX6FJVG0zT7s7oVMFTjKmk23bP/Ii4czzGTwMOzX4aYJG9HGsrisDm3vkxj9nZ+xZYc5bwcHifmwkh/4VVxanqLT3wY5/8lsQvBkOfScMJiR8aDk/vKKni9PUWnu3jn/2fJfYRzrIc5wsJnxEcscQIBYsgsSbDcpvxqeBp6i291sa/wDsZLZJOXgjZjckbz0kEitdWiozaR3m5laVbCQnN3bQ+q2ZxzJwPmNQTHSa9WxOCM1zH3aX5R/vGtFU577WdhQ9FDsXgN6oLo0zeTTBKRxEb28+k1doK9SK60YuNm4YapJey/A2nsa4MRZVglUWvBG5+M45Rj6WNdKeakxm+VQYqIw4iJZYzxVhcX6Rzg9Y30BWsv7FmTwtqXBIx8ozyj1ZGI+qgF9qdhcvxOFkjbDQxkI2iRI0RoyBcFWUA2B5uBoDCdi5WbDDVzMwX4u4/aSPmrRY+KVbNqO63AnOWEWV0NpdhPVhG6CgM/2398/2L+Nb3c70XecNvg9b7kI17mcmFAFAeE2qic4wi5SdktJKVxk7mQ2G5RxNcZicTV3YqunTeTRjnk3m739F3vqyElTV3pPB3nfLvU1bjKe5c1iMM8uhLT1dup6n3Mnn5nmZzjXBsR0Vj748TTxE6VWm7px+viTRTV0x+nAeau7w3oYdi8DFek6q+QFQ9AFdi/dz8Q/ateI4vmd52W9r1t/C/FF3rXHdBQFd22HtKH+v/iaysJzn2HN751/60H730Z9J7CyFstwTHicNBfz8ktbA4gnKAKAoXZyW+TYjqaE/95B+NAYzsqf8rH/d981q8T6Rnom4LvgId/iyWqybc5k4HzGoJjpNerYnBGa5j7tL8o/3jWiqc99rOwoeih2LwG9UF0ZZ4t8PN8m/3TV7Du1WPajD3QV8LU+F+BuWwcuvLcE3/toPSIlBrpDzcnqAKApPZg2iGCyyYg2kmBgj32N3BDMCOGlNRv026aAyPIsJyUEaHiBc/GO8/Wa5vEVOEquR6Pudh+Aw0Kb02z9rzsf1ZM0KAz/bf3z/AGL+Nb3c70XecNvg9b7kI17mcmFAeE2qic4wi5SdktJKVxk7mQ2G5RxNcZicTV3YqunTeTRjnk3m739F3vqyElTV3pLf2Ptg3zflljnWFIQlyVLszNqt3oIsO9O/zbjzandHdGEoLC4VWpLbJ63/AHW+hK5CH/KWkX257G82UYeKeSeOVZGEboqldMhUt3pPhr3rd9Zebdv3WNzd0pYWTjJZVOXOj9V1+PhM4ZXaUOeG29d6n6uqru6W50aUViMO8qlLQ9XU/wC6nnIhO+Z6SRiYEC1ehYGtCth4Spu6sjEkmnnO6zCkKh6AK7F+7n4h+1a8RxfM7zst7Xrb+F+KLvWuO6CgIHbJf8uOp1+wisnC880G+RXwafvL6n0J2MpNWVYI+QQegW/CticGWegCgKd2YItWT4wf0I3qyo34UBhOyLf5YdTN9t61uK9Id/ved8Eu1k1WObw5k4HzGoJjpNerYnBGa5j7tL8o/wB41oqnPfazsKHoodi8BvVBdGeczaIJW6Eb0kWH12q7QjlVYrrMTH1ODw1SXUzbth8L2tlmFSQ6dGHQvc2CnRra5PAAk+iulPNjL857PhXEEYbCq8Cm2p3ZXkHwlAHtYPNcE2424ADXtm87ixuGixMN9Ei3APFTezKbc4II+agMJ7IWZPmOcPGT7RgiUA5tYI1k9ZcWPVGKxMbW4OnZaXmNtuNg+MYhN82Od/RC1aA74KAKAz/bf3z/AGL+Nb3c70XecNvg9b7kI17mcmFANcQrMbcF6a5fdahi8ZX4F+ZRWdy6Hrv2dC72X6bjFX6RtNL/ACruUfX11ze6O6MJQWFwqtSW2T1v+630JXoQ/wCUtJNbE7UYnLsQJ8PvHCRD4EifBboPQeI9IOuw+Dr4i/BQcraipyS0j3shbaYnNJQ8q8nElxHEDdVvxJO7Ux6bDqtVdfc/E0I5dSm0tdgpxehlWgm09YPEVf3N3SlhZOMllU5c6P1XX4+EThldo5iQqQU3qfqrosDh62FxEamC8+jN5+rt61r7mWZNSVpaUPK7ExwqHoArsX7ufiH7VrxHF8zvOy3tetv4X4ou9a47oKAhtrR/lm6iv3rVfw3pEaXfAr4GXavE3DsLylsmwhPRKPmE8ij6gK2Z58XagCgK32SU1ZVjR/7eQ+hSfwoD522Lb2hupz91a12L5/cd1vad8JJe8/BFgrGOhOZOB8xqCY6TXq2JwRmuY+7S/KP941oqnPfazsKHoodi8BvVBdGOY4Xl5MNhbXE+Iijb4moFj8wFZ258L1b6kaLfDVyMLk+018s/0RoHZ82jOHwS4WM2kxRKm3EQrbWN3SSq25wWreHEpNuyMCfZzFBdRiNrXtdS1vi3vWMsZRbtlGxluRjIwy3DN3X2Xubz/wCnPEs2XSoTcJiHC9SmONrenUfnrJNaZ/ghqxmYSc7Yub/yMf8AlWn3Sl50V1HX72oWpTnraWz/AGSVa06UKAKAz/bf3z/Yv41vdzvRd5w2+D1vuQjXuZyYUA2x573565vfRJrBJJ6ZLwZeoc4jq89MskMv8E+f8K73ep6rP4vojFr847xvgH5vtrO3w/8A59T/AB/+kU0eeiMrzQzB7lx8L5vxrs96Un/5Y3zeb9THr9A9rszGCoegCuxfu5+IftWvEcXzO87Le162/hfii71rjugoCK2oF8LJ/b99avYf0iNTu6r4Cp3eKNj7BT3yeAdDTD/usfxraHnRf6AKAhttYi+X4xRxbDTgecxMKA+aNiD7U4/r/wCIrAxfOR229h/+vNe99EWOsQ6U5k4HzGoJjpNerYnBGa5j7tL8o/3jWiqc99rOwoeih2LwG9UF09yGQDOMt1Gy65vWMVl+sj01tdzP+Xd9Tld8zf8A4l8X0EtrMwGYZxNMDqhwtoYugspOphzHvi5v8Wru6FbJhkLp8DF3v4PhazqyWaOjt/X2FK0p2hcOweVjTMBwVcRqPUDGCfsro8NJulFvUec7pQUMXUS1+OczjZltcby+Nlkk39bW/CtTuhK9a2pHV7gU8nCX1tv6fQl6wjdhQBQGf7b++f7F/Gt7ud6LvOG3wet9yEa9zOTCgG+NQld3Mb1od8eHnWwfmK9mn3Z19S7RaUiNrzczB1hcQFBBBrpdxN2qOBpSp1It3d81tVulrUWalNyd0dYjFBlIANZO6u+Chi8LKjTjK7tpt0O+t6iIUnGV2M65Evj7L1Niem1dxvUw9SEKlWSspWt12vfuzmNXaukPK64xwqHoArsX7ufiH7VrxHF8zvOy3tetv4X4ou9a47oKAj8/F8PL8U/nV2j6RGu3WV8FU7C49h3brL8FloixWJWNxLIdOl2Ok6SDZFPXW1PNS4SdmHJhwxRbzQT/AIoKARx3ZkyyI6W7Y1WB08gymxAINntxBB+egITOOzhlrxSRrFijrR1vycYFypG+8nXQGT7DN3so61P1H8qwcZpR2O9eXmVF1r6/YtFYZ1RzJwPmNQTHSa9WxOCM1zH3aX5R/vGtFU577WdhQ9FDsXgN6oLo1x+BWUAMWBUhldTpZWHBlPMau0a0qUsqJiYzBUsVDIqLs1o6y/ApCgjjFgPSTzknpqmrVlUllSK8NhqeGpqnTWb+zjiqDIGy5lisNFjYcNGG7dEa8pqCiIBWSQ24klSLEcN/VW2wmMhClkz6PmcnuruRXq4rLpK6la/U9H7OsDhhFGkY4KAPP0n561lSbnJyfSdNh6Ko0o010KwvVBeCgCgM/wBt/fP9i/jW93O9F3nDb4PW+5CNe5nJhQBQHmkdAq06FJu7itiJuw0DoFRxel7K2IXYaB0CnF6XsrYhdhpHQKcXpeytiF2e1dICpAVD0AV2L93PxD9q14ji+Z3nZb2vW38L8UXetcd0FAJYqASIyHgwINuO8WqYyyXctV6Ma1OVOWhpraQI2Qi55H/2j8KyuNy1HPrexQ6Zy+X2FF2SgHFpD/cPwFU8bn1FyO9rCLS5PvX2HmLySOZtczSyvYDU8jM1gAoF+O4ACo41ULq3vYJdDfeJjZvC+L/3v+dRxmprLi3BwC/4fOX3H2CwMcQIjUKDx4m/zmrU5ynzmZ+GwdHDRcaUbX/ukc1SZJzJwPmNQTHSa9WxOCM1zH3aX5R/vGtFU577WdhQ9FDsXgN6oLoUAUAUAUAUAUAUAUBR9s4AZi2++lfxroNyIqayH1nF74YLh3PqQxr3A44KAKAKAKAKAKAKAKAKh6AOtjogJSf6G+1a8V3RgoWiupna72Yrh3Lqfii5VqjtwoAoAoAoAoAoAoAoDmTgfMagmOk16tic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ISEhUTEhIVFhUXGBcYGBcYFBcWFxkVHxYaFxoVGBcYHiggGBwlHh4XITEhJikrLi4uGCAzODMtNygtLiwBCgoKDg0OGxAQGywkICYsLS0sNC83LywsLC8vNDcvLCwvLCwsLCwvLDQsLC0sLCwsLCwsLCwsLCwsLCwsLCwsLP/AABEIAMQBAQMBEQACEQEDEQH/xAAcAAABBQEBAQAAAAAAAAAAAAAAAwQFBgcCAQj/xABOEAACAQIDAwQKEAQFAwUBAAABAgMAEQQFEgYhMRNBUWEHFBciMlNjcZGSFiMzNFJyc4GTobGywdHS0zVCYoIVJIOiwnSjswhk4fDxJf/EABsBAQABBQEAAAAAAAAAAAAAAAABAgMEBQYH/8QAPhEAAgECAQULDQACAgMBAAAAAAECAxEEEiExUZEFBhMUFjJBYXGBsRUiMzRSYnKhwdHS4fCC8UJDIySyNf/aAAwDAQACEQMRAD8Agcz92l+Uk++a2cdCNZLSxtUkBQBQBQBQBQBQBQBQBQBQBQBQBQBQBQBQBQBQBQBQBQBQBQBQBQBQBQBQBQHhoC91jGUU7M/dpflJPvmsiOhGNLSx7gMgeXCzYpWUJCbMpvqO4Hdutz1S5pSUdZUoNxctQQ5C7YN8YGXQjhCu/USSouN1rd8PRTLWVkjIeTlDbMcqlgWJ3HezRrIjDgQQCR8YX3j86lSTv1EOLVnrPIsvZoJJwRpjZEI33Je9iObmplZ7DJ824+h2cdsQkHKIC0Ql1HVpCmPlN9he9qpdRWuVKm8qwhj8sijTUmLhlO7vEEgY9ffKBuqVJt6CHFJaRfDZB7WsuJnjw6OLxhgzyOvw1jTfp6zajnnslcKGa7djjH5CUiM8MqYiEEBnTUGQnhykbDUl+Y8KKeezVmHDNdO6PcDkQeATviYoVLsg1hySwAJ8FTzGjnZ2SChdXbsIZtlDQBH1xyRyX0SRsWQkbmU3AKsOgipjK5Eo2ziGYYB4GVZBYsiSDrV1DD8QesGpUk9BDi1pDBZe8qysg3RJyjnoW4FvPv8AqNHJKwUW7jWpILlgux5PLFHKJ4F5VFdVYsDYgG3DjvHCrDrpO1i+qDavcr+fZFPg5OTnUAkXVgbqw5yp6ug2PpFXYTUldFqcHF2ZxlGUS4lnWJblI2kPmUcB1k2AFJSUdIjFy0DXBxK7qrOqA8Xa+kbr3OkE/Vz1LzELOTOP2dSKISHGQEOjPGAJbuASLLdLA3Ft9qoVS7tYrlTsr3I/JcrkxUywxAamud+4AAEkk83/AMiqpSUVdlMYuTshkykEgixBsQeII3EGqikc5Vl8mIlSGIXdzYXNgN1ySegAE/NUSkoq7JjFydkWDPtiJMNC0yzxSqh0yBTYob2tvO/fzbj1VahWUnaxdnRcVe5BZjlrRJFJqVo5U1Ky3tcGzob8GU8fPVxSu2i3KNkmPF2clMsMOpBJKnKFSSOSSxa8htuOkFrcRu6ajhFZsng3dI5xuTxqgkixUUsesI5CtGyE8CUbvitgd4vwNFJ3s0HFWuncdtszGIxL29h+TLFA2maxcAEr4F+BFU8I72syrg1a90N8NkKmGKaTFQxCXXpVxIW7xyjeCpHEfXVTnnaSKVC6TbsN/wDCdU8cEM0cxkKgMusKGJIsdQB3Wvw56nKzXaGTnsmRzoVJBBBBIIPEEGxB671UUDmTAOsKTkd47ui9ZUAk+bfbzqajKV7E2drjQ1JBe6xjKKdmfu0vykn3zWRHQjGlpZbtmv4Pj/jj7EqzP0sS9T9FIMD/AAHEf9Qv3oaP0y7AvQvtDMczQLhMNibnDSYLDkkb2ikvIBOnWNwI5x6CUXnktN2HLRF6LL/YyxWWPhsFi43sfbcMyuu9XjIk0yIecH8xUqSlNNdZDi4wafUSeEt/iMWq9u0lvbjbtQ3tfnql8x9v1K16RdhWZe0DpES4kEsgJlaIpo1DVfQL3tervn9Niz5nRcU22dzjsQH3aX0qOYRgDQAOYabH56ilzETV57FdhjfEsp9zaGcTdHJcmSSfM2nfSrzRS5xKbP4CDEYGCKeV4y2JlCFQti/Jp3pLcL8B11ROTjNtaiuCUoJPWQ2e4pCiYOCOVFidy3K6eVaZrKdQXvVtawAq5BZ8plubzZKJza9hiTiEFteCYabfzYYKqSDr0ONV+hjVun5tuvxLlXzr9XgdZIvIouBt7ZioJpJukXhcwR9VlBYjpcUlneVqf+xHN5mtf6KKDV8sF229H+Syv5BvuQ1Ypc6XaX6vNj2C2dyNJkmFeYkyCUhGbwil5AN54jSB59INRHNVaRMs9JNnOU4ObDYSJoZYI5pnSd+UmSI8ihvFHZjcqxux9FJNSk76NBEU4xVtOkg9s8tWHEkx25KUcrGVIZbE98gZdx0tqG7mtVynK8c5RVjaWY92g97YD5GT/wAzUhzpCfNiSeQZfJHg3ljkiimxDBEaSZIisCtd2XVxLOAvmW9UzknKz0IqhFqN1pfgM9uMDaVMQNBGIXU3JuHQTiwlUMu477N/camk81tRFVZ76/Eh8lzN8NPHPHYsh4HgQRpK/OCRVcoqSsyiMnF3Rbtocsw+Nw8mPwRKkHXiID8LeS9uGoAsb8CLkb73swlKLyJdxenGMo5ce8jdisUjCWGePlIkVsUqk2tLEL7uph3pFV1U8zXYUUmnmfbsIjD55MuK7bJDSlizahdW1AqUI+DpJW3MLdFVuCyckoU2pZQ6zXLoXiOKwl1jDBZYWN2hZvBs388bHcDx+u1MZNPJl/smUU1lR/0dT/wyL/qpf/ElF6R9hL9Gu0fSthRgMD2ys5NsVp5JowLdsG+rWD1cOuo87Lla3R4E+bkRvfp8RHZ0wDGrJhxKI4oppTypQtqWKTfdBa1yn10nfIsxC2XddBzmuBbGPh54QNWKIjkAG5cUtg5NuAYWk8xakXk3T6PASWVZrp8R7n+KSbByRw+5YSeJIz8KMxuhc9OqQFr9dRBNSu+lEzd42XQymmrxZL3WMZRTsz92l+Uk++ayI6EY0tLJfZXaXtQSRyRCaCYWeMm3MRcX3cDYg9XC1UVKeVnWZldOpk3TV0xxtHtVHNAuFwuHEEAbURcFmN777cBffxJNh0VEKbTypO7JnUTWTFWRDZvmPL8j3unkoI4eN9WgsdXAWvq4dXGq4xtftuUSd7dlhYZ7IcI2Ebvk1q6EnelibqOlTe9uY36ajIWVlE5byckcx7RWxCz8l4MAh06+PtPJar2+e1qjg/Nt1lSqedfqIACrhaJ9c6hmRFxkLuyAKs0ThJdA4K4YFXt0nfVvIa5rLmWnzkcYrOYliaHCQmJZN0kjvrmkX4FwAEXpC8aKDveTDmrWihnLmN8KmH0+BK8mq/HUqra1t1rcb1Vk+dcpyvNsOsTnglkw80kd5YynKuGtyyowK6hbc9hpLb79FQoWTS0eBLndpvT4ieFzpkxZxWkHVI7MhNwyOTrjO7eCCRw6DajheOSFO0so6wmeuuNGMcam5QuVva4II0A77DSbDqFHDzckKfn5TIiw5uHN5qrKC7Rbb4cwwRTZek3IoEVndTwVQSAUNr2G7qqxwUrtqVrl/hY2Scb2IjaDadsZJHysYWCMjTChsNO641W4kC17bhwHG9cKeQs2konUy3n0EbnWYtiZ3mYW1Hco4KgFlQeYACqoxyVYplLKdztsy1YVcOy3KSF43v4KsO/jtbeCbNxG+mT51xlebYMwzHlYsPHptyKMl731Xcvcbt3G3PSMbNvWJSuktQZ5mXbEgYJoRESONL6tEaiwF7C++5v10jHJQlLKYYfMrYaTDsmpWdZEN7cnIO9ZrW3hl3EbuAo4+dcKXmtHuz2bthJ0nVFfTe6tzg7jY/ynoI/MUnHKVhCWS7lizXbKAwSw4TCCAz+6tcbxzgAecjmtc7t9Wo0ndOTvYuyqqzUVa5W8mzHkGkbTq1wyxcbW1rp1cDe3RV2UcotRlknmT49YXJeJZUZSjo266njpbijcLMKSV0Iysx7jc1gWB4MLFIiyMjSvK4d2CG6IAoACgkm/E1Sou95Mlyja0UM5MxvhUw+nwZWl1X46kC6bW6r3vVWT52URlebkj+HOMMcPBDPhnkMPKWZZ+TvrkLnvdB6hx5qpcZXbT0lSlHJSa0CKZrDG0xggZFlw7Q2aXWQzMNT30i40gDT9dTkt2u+kjKSvZdFjnJs+kw0c0aAHlVsCeMb2KmRehtDOvNxHRYpQUmmIzcU0N8DmHJw4iHTcTCPfe2ko+sG1t/OObjUuN2nqITsmtYwNVFJe6xjKKdmfu0vykn3zWRHQjGlpY2qSAoAoAoAoDqOMsQqgliQAALkk7gABxNASrbN4gXAEbOASYlmieYAbzeJWLXHQBeqOERXkP+0kRVZQKxYZmV3A72MBmNxuBcIPP3zAVFybZriVSQFAFAKyYZgiSEd65YKbjeV06t3N4Q9NRfPYm2a4lUkBQDk5fLqjXQSZQpjAsdYY6Ra3Pe4txBG+oykTksRmjKMVa11JBsQRcGxsRuPnFSQ8xxQBQBQElJkU6oXKr3qh2TlEMqxmxDtFfWq7xvI3XqnLVyrIdjz/AAOfk+U0rbRymjlE5XkvG8lfXo5724b+G+mWr2GQ7DdMBIYmmAHJqwVjqW4J4d5fVY9NrVOUr2Is7XOMHhXldY41LOxsAOc//lzfqo3ZXYSu7IQBqSD2gCgCgCgCgPDQF7rGMop2Z+7S/KSffNZEdCMaWljapICgCgCgCgJnZQnlmCm0rQzLCb2PLGMhbHmY7wOsiqKmgrp6e7MRmFgkaQRxq/K6tyqDrDDq4gj6qqbVrsoSd7IlmnOHw0DxpHeUycpI8SSnUrlRCOUBCALpYi1zr6BVNsqTTK75MU0SWZxARy+1LDrweEZ1VdIDNi0u2niOmx4bhzVRHTrzvwKpaNWZeI6nXDLiWwvGMEpyC4FTIVA90WfVrL277XwPRbdULKycr6/Qq83Kyflb6kLNjuQw2FMcUOpklZ3aGOQuBPIoU6wbCw5t5FhfcKrSvJ3LbeTFWHeZwphe2ZIY01LiTECyLIIYtOtbK4IBYkrqIPudhvNRF5Vk9RVLzbtaxeKPl1wJkhW7duOEVdCzOqKyWVbAa2VVIWwNjbjUaMqz1dxOnJutfeMMFjGnhxfKQwnk4GZXWCOMxNrUBQUUcd9gbkW3c9VNZLVn0lKd4yzdGwS2vlHbDxIkaRxkaVSNF3lF1EsBdrnpNhzUp824qc6wtkmYMmExBsC0Okwub6ojK3JSFfON46DvpKN5Lr+gjK0X1aO87y7kYcJHLyio8kkis5wqYmwULpiGs6Y7g6juub8bCod3K31sFZRTv8ris0EQeaWOLUyYaOURvDoQuzqrzLCSRoCEOFNxduFhRN2Sb6SWldtLo/sx1k79sJE8sMR/z2Dj5QQomtCX1xEKApHg33b7i97CkvNbSfQwvOSbXSivZpijJITpRQCVVURUCqGNh3oF/Obk85quKsiiTuyQ5RokfEzMTPiEkEanwisilHxD9CkFgo5zv4DfGl2Whf1ib2V3pf8AXJMD/wDrhv5LrJfm7X5EHVf4PJ7r8OaqP+or/wC3+1ENlfvLF+fC/feq5c9d5bjzH3Fg2HgRGiZJoOVlezKZAHSEfyKvw3PHoUW5zVuq73zOxdpJK2dXKW8ekldStbddTqU251POOur97li1jygCgCgCgCgPDQF7rGMopmZuOWl3j3STn/rNX4vMjHks7G2sdI9NTciwax0j00uLBrHSPTS4sGsdI9NLiwax0j00uLAJB0j00uhYk5tpMU6FGxUhUixu+8joZvCYdRNUqEE72KsubVrjfAZvLBcQzMgPEK1gTzG3C/XxqWovSQnJaDibMZHvrmZtQCtqcm6htYBJO8au+8++lkiLti3+OT8nyXbD8nbTp1m2n4HTp/p4dVMmN7k5UrWGkmILBVL3CghQTuAJLEDo3kn56nMRnHMGbzJI0qTsHbwm172+N8L56hqLViU5J3OMTmcshDSTOxBLAs5JDG28G+7gvD4I6KJRWgNt6RbFZ9iJBpkxDspBBBc2INr3H817Ded9FGK0Byk9I0nxJdizvqY8STcnzmpVkQ7s8TEkKyh7K1tQB3NY3Fxz2O+mYZxxgM2lgvyMzJfiA2424XHAkdPNUNReklOS0HC5jIJOVEzcre/KazrvwvqvfqqbK1iLu9xafPJ3IL4hyQysO/3BlJKso4AgkkW6TUKMUS5SekZGQdI9NTdEWZJPtLiipU4qUqRYjlDYi1rWvwtVORDUVZc9Yj/jM3Jcjy7clw0at1uOnp0/08OqpyY3uRlStYapiSFZQ9la2oX3G28XHPa59NTmIznsGJKMGR9LA3BBsQekGjswroTDjpHpqbkWDWOkemouTYNY6R6aXFg1jpHppcWDWOkemlxYNY6R6aXFjwuOkempuRYvl6xjKKjm/Ybx8k80iy4UB5HYXeW9ixIv7Vxrkam+fCQm4OM8ztoXR/kbBUZMadxPMPHYT6SX9qqOVWD9mexfkOAkHcTzDx2E+kl/apyqwfsz2L8hwEg7ieYeOwn0kv7VOVWD9mexfkOAkHcTzDx2E+kl/apyqwfsz2L8hwEg7ieYeOwn0kv7VOVWD9mexfkOAkHcTzDx2E+kl/apyqwfsz2L8hwEg7ieYeOwn0kv7VOVWD9mexfkOAkHcTzDx2E+kl/apyqwfsz2L8hwEg7ieYeOwn0kv7VOVWD9mexfkOAkU3arZuXL5+15mjZ9KtdCxWxvbeyg33dFbnA46njKXC000r2z6fk2W5xcXZkz3OMX4yD1n/RWH5cw+qXy+5zvKTC+zLYvyDucYvxkHrP+inlzD6pfL7jlJhfZlsX5B3OMX4yD1n/RTy5h9Uvl9xykwvsy2L8g7nGL8ZB6z/op5cw+qXy+45SYX2ZbF+QdzjF+Mg9Z/wBFPLmH1S+X3HKTC+zLYvyDucYvxkHrP+inlzD6pfL7jlJhfZlsX5B3OMX4yD1n/RTy5h9Uvl9xykwvsy2L8g7nGL8ZB6z/AKKeXMPql8vuOUmF9mWxfkHc4xfjIPWf9FPLmH1S+X3HKTC+zLYvyA9jjF+Mg9Z/0U8uYfVL5fcco8L7Mti/Igtm8hlxspiiZFYKXu5IFgQP5Qd+8VvqVJ1JZKNlj8fTwVLhaibV7Zv21qLP3Ksb43D+vJ+3WRxGprX93Gn5VYP2Z7F+QdyrG+Nw/ryft04jU1r+7hyqwfsz2L8g7lWN8bh/Xk/bpxGprX93DlVg/ZnsX5B3Ksb43D+vJ+3TiNTWv7uHKrB+zPYvyDuVY3xuH9eT9unEamtf3cOVWD9mexfkHcqxvjcP68n7dOI1Na/u4cqsH7M9i/IO5VjfG4f15P26cRqa1/dw5VYP2Z7F+QdyrG+Nw/ryft04jU1r+7hyqwfsz2L8g7lWN8bh/Xk/bpxGprX93DlVg/ZnsX5B3Ksb43D+vJ+3TiNTWv7uHKrB+zPYvyNp9jJ6Ivr/AE1j8HI3PHaWp/3eWaTifOa8cxXp5/E/E3kdCOaxyoKAhNptqsJgEDYmXSTfSgGqRviqPtNh11nYLc7EYyVqMb630Lv/AJlMpqOkrrbZ4mROVEK4WM715dWkndbMdSwqVCjvSfCYhe+06SDXU4bepTSvXm31RzfN38EWHXfQhhJtPPrCnHMDZySsUWkBGZWYxtG0ll0niVDd7Zrmw2S3t4BK2S33so4aQtlW2OM0q7Ks4N7RvC2CxDqGjUyRB3aOQHlE0rdWY3AG6sLE71aElejJxfXnX38SpV30l3yPOIcXEJoGupuCCLMrDijrxVh0VxmKwtXC1HSqqzX9ddRkRkpK6H9YxUFAfPPZx/if+jH9rV6JvZ9R/wAmYdfnGh1zx5IFAFAFAFAFAFAFAFAeNwoiVpMz7D3v5vkX++len4H0ncdjvp9TXxLwZs1bY89CgCgCgCgCgCgCgCgCgLdWoPRDmTifOa8WxXp5/E/E7GOhHNY5UFAZn2QsNhGzLDySgmSHDTTMLqRpjJaK6sQG7/Wd5A73fuvXc70+E4Gpfm3zdts/ysYte10Qk0j4t1YCJZnhBiaN4daMxaJ7tGrM6ks7bn4hdRHKEV1pYGmInnxE+GaOPEHlGwpLlGa6q0rpJI4Gk6XZWcHdeMd7YWACuClfDppDyRmYM7SSoVLugdH9r08q4sZG5TvWZYwCNTEECzbL5nbHI6BlTFKY5FKBbziIYiGfcBveEsh3DvomvfjXNb58JGpheGWmD+TzeNi9RlaVjR68+MsKA+eezj/E/wDRj+1q9E3s+o/5Mw6/ONDrnjyQKAKAjM4z3D4XRy76dd7d6zcLXPeg24isnD4SriL8Gr27PqZmFwFfFX4KN7adC09pCYvsg4RWKryj7tzqo0k24d8QfqrNp7jYiSTdl1dP2NjS3v4qUVKVl1N5/ldfM5wGbZdBMDDmM0qyIxlE4YBZbrbSSi82v6q2W6mCyqcVRhnT6NRt92dzsujFYennT6NRbIJldQyMGUi4INwR0g1zMouLcZKzOOnCUJOMlZoUqkoCgPG4URK0mZ9h7383yL/fSvT8D6TuOx30+pr4l4M2atseehQEHtRtRBgUBluzt4Ma+EevqHX9tWa1eNJZzZbnbl1sdO1PMlpb0L9me4nsr4kn2uCFV6G1ufSCv2VgvHz6Ejqqe9TDpefOTfVZfR+JadkOyDHi25KZRFLYkHVdGsLmxPgnjuPRxrJoYtVHaWZmm3U3v1MJHhKTyo/Nff8AsxEZ72VNLlMLErKN3KSE2bzILG3WT81WqmOs7QRnYLerlQUsRJp6l0d/67xtlnZYkDAYiBSvOYiVI/tYkH0iqYY9/wDJbC9iN6dNr/wTafvZ1tVrbGaXleYxYiNZYWDI3A/aCOYjorYQmpq8Tj8RhqmHqOnVVmh1VRYCgLdWoPRDmTifOa8WxXp5/E/E7GOhHNY5UFAYN2YMylw2cRzwvaRIUIPG1zICpB4ggm45w1eh71/Un8T+hiV+cc5dnZx0QGHRo8SGVZUglIlkgUar4dGZbkm4IBZwoG8qWFdGWRtisVaORsRHMr6Yg7HFcpNGoR4I5eSKLqTWQxGvwyhvzECWwuH9tMdi66pC0gTQRMxYxy4cB2RQSyd85JOu1gCbAWTIlJmw8YUjTiBxBFkjixADaWZmHeiI3LEkYkNezgVp93qihufUv02XzRcpLz0aVXmJmhQHzz2cf4n/AKMf2tXom9n1H/JmHX5xodc8eSBQBQGX9lWe+IiT4Md/nZj+QrqNw4Woylrfh/s7Pe3TtQnPXLwX7Kvh8x0rpaKFwOGqOzeuhVj85Nbs6MU7cw5FmwoHXHK6n/uaxQD3ZbHT9tQxxyyKhkXvNZI0arkEcDuvzVgY+lS4Gc5RV7PPbPfozms3ToUOL1Kk4K9nntnv0Z9Ok2euLPPAoDxuFEStJmfYe9/N8i/30r0/A+k7jsd9Pqa+JeDNmrbHnoUB8+7b49p8dOzHwXaNR0Kh0gDo4X85NaPETcqjZ6puRh40cFTjHpSb7Xn/AER8eVzEyDQQYk5RwRYhLqLkH4y+mrJshlQE3neVcjhsE5FmnikkPTblnRf9qg/3UBCUBovYazBhPLBfvGTlLdDKyrcecN/tFZ+Bm8pxOT314eLowrdKdu53f0+bNarZnChQFurUHohzJxPnNeLYr08/ifidjHQjmscqCgPmDsmpif8AEZnxUZRnOpBcH2kEpGQQSOC+kGvUdxXQ4nCNF3SzPt0vxMGpfKzlXjcqQykggggg2II3gg8xralBOYfbLMEBAxcpuCO+OsgEWIDPcrccbGgPX2tzCTvRiJAWNvarRs1ybKTEAWFye9O65NQ2krsG29jHIMZGvbWYO7TsnJxq7XaOG4J1f1sQpN7myi5vcDgN8O60MVJUaLvGOdvW+rqXz2My6VPJzsvtcyXgoD557OP8T/0Y/tavRN7PqP8AkzDr840OuePJAoAoDHOyDPqx0o5lCKPUBP1k12O5MMnCx67v5nf7hwycFDru/mQmEwckuvk1LaEMjW5kFrseoXFbI25PbT7LdoxIZH1SSPZNNtOlIxy4PE6lmYxc2+J93CwHnY8g1Y6M/BDt/tI+0itbutPJwsuuy+ZqN3amTgpLXZfP9Gw1xxwAUB43CiJWkzPsPe/m+Rf76V6fgfSdx2O+n1NfEvBmzVtjz0KAx/arLsJgsc803KyFi0yQmFDC7G5VXlMt9Ifey6N4Fue9aXFU8io+vOenbhYtYjBw1x8192j5WJ/aNzl8uJxmJiWcY5Yk0a9BeJ4XaXvlF1IdcO274Vt1Y5uCKw2V5UVbGIGGEYHCWlN3jxLuBy/PuEJMgG/ehF91APttMrwzRQPiJnjgwyNhUMaCRpJYpWQqgJAsVjkOq9gXS/GgKDmJy/kzyAxfKbrcoYtHHffSL8L0Bdew1lR1TYkjdbkk694Z/RZfSa2OAp6Z9xx2+vFK0MOtPOfgvqajWxOKCgLdWoPRDmTifOa8WxXp5/E/E7GOhHNY5UFAYn/6gsuAlw2IB3urRldI/kOoNq4nw7WPQLc9dvvTrt06lK2hp7c1vkY1dZ0zIq68xwoC59h8r/i2H1eUt8bkntWl3wZXk+pbq8UXKXPR9LV5mZoUAUB889nH+J/6Mf2tXom9n1H/ACZh1+caHXPHkgUAUBhW0c+vFTt0yPbzBiB9Vd1g4ZFCC6kel4CGRhqcfdXgaBi8ywOWRwyYeNTNiBFJLGbsvaUqBnw9yTxKgb+Z6yTLM4x+YSzMWlcsSWbedwLOXaw5rsSfnoC29iqC+Ilf4MdvnZgf+JrSbuztRjHW/D/Zzm+SpahCGuV9i/Zp9cucYFAeNwoiVpMz7D3v5vkX++len4H0ncdjvp9TXxLwZs1bY89CgIHbHZpMdBoNlkW5jf4Lc4P9JsL/ADHmqzXoqrG3T0G03K3Snga2Ws8XzlrX3XRs6TINrc1xbiPDYsEPhzLx8oVO6261lW1uYCtLKLi7M9MoV6demqlN3TIETNpKajpJDFb7iwBANukAn0mqS8OcXmkkkMMDH2uAPoHQXfW7HrO4eZRQD7ZPZuXHTBE3ILGR7blX8WPMPwBq9RourKyNdunulTwNLLlnb0LW/trZveW4CPDxJFEulEFgPtJ6STck9JrdQiorJR5hiK9SvUdWo7tjmqiyFAW6tQeiHMnE+c14tivTz+J+J2MdCOaxyoKAbY/L4Z10TRRyre+l0Vxfpsw41dpVqlKWVTk4vqdiGk9JWOyLs5h5csnURInIxvNHpULpZFLGwA3XAKnz1tNyMdVp46EnJvKai79Keb5aSipFOJ8zV6aYRctgNkMwxE0WIwycmsbq4mkuqXU3sBxk6CBu5iRWm3V3SwdGnKlWd21ay05/DvLkISbuj6WXr415mZp7UAKA+eezj/E/9GP7Wr0Tez6j/kzDr840OuePJAoDiV9Kk9AJ9AqYq7SKorKaR8+sxJJPE7z569BSsrI9TSSVkevIW4kmwAFzfcBYDzAVJJzQGk9ieC0c79LKvqgn/lXNbuz8+Eepvb/o5DfLO9SnDUm9v+i+1oTmAoDxuFEStJmfYe9/N8i/30r0/A+k7jsd9Pqa+JeDNmrbHnoUAUBA7WbLQ46Oz97Io7yQDevUfhL1VZrUI1Vn0m03M3Uq4GpeOeL0rX9n1mHZ3k02ElMUyaW5jxVh8JTzj/6bVpqlOVN2kekYPGUcXTVSk7r5rqf92EjsjspNjn726xKe/kI3D+lfhN1c3PVyhQlVfUYm6m61LAwz55PQvq9S/kbjk+VRYWJYoV0qPSTzsx5ya3EKcYLJieb4rF1cVUdWq7t/LqXUParMYKAKAt1ag9EOZOJ85rxbFenn8T8TsY6Ec1jlQUAUBA7eSMMvxKqpZ5I2iRVF2Z5PalAA62rYblxTxdNydknlN9Uc/wBCifNZSdhOxJFCFmx4EsvEQ7jEnx/GN1eDx48a3e6m+SdVunhfNjr6X2al8+zQW4UUs8jU1UAAAWA3ADgB0Vyrd87L57UAKAKA+eezj/E/9GP7Wr0Tez6j/kzDr840OuePJAoAoBniMrgk8OGNvjIp+0VehiKsObJrvZkU8VXp8ybXY2RmI2OwL8YAPisy/UptWTDdPFR0T22ZmU92cbDRPbZ+KI3EdjrCN4Lyp5mUj6xf66yYbt4haUn/AHaZkN8eKjzlF7fuTmzmSJg4jEjFrsWJNuJAHN1AVg4zFyxNTLkrZrGtx+OljKvCSVs1v7aStYpghQHjcKIlaTM+w97+b5F/vpXp+B9J3HY76fU18S8GbNW2PPQoAoAoBhnOTQYpAk8YdQbjeQQepgQRVFSnGatJGVhcZXws8ujKz/uh5h1hMMkSLHGoVFFgoFgBVSioqyLNWrOrNzm7t6WK1JbCgCgCgLdWoPRDP8d2XMujkdG5fUjMp9rHEEg/zV5rX3t4ydWUlk2bb09fYdYq0bCHdjyzy/0Q/VVrkxjvd2/onhoh3Y8s8v8ARD9VOTGO93b+hw0Q7seWeX+iH6qcmMd7u39DhogezFlnl/oh+qnJjHe7t/Q4aId2PLPL/RD9VOTGO93b+hw0Q7seWeX+iH6qcmMd7u39Dhoh3Y8s8v8ARD9VOTGO93b+hw0Q7seWeX+iH6qcmMd7u39Dhoh3Y8s8v9EP1U5MY73dv6HDRMm7Jm0MOOxvLwatHJovfLpNxe+6/XXW7i4KrhMNwVS17t5jHqyUndFs7oWD8r6g/OtT5FxPVtOD5PYv3dv6DuhYPyvqD86eRcT1bRyexfu7f0HdCwflfUH508i4nq2jk9i/d2/oO6Fg/K+oPzp5FxPVtHJ7F+7t/Qd0LB+V9QfnTyLieraOT2L93b+g7oWD8r6g/OnkXE9W0cnsX7u39B3QsH5X1B+dPIuJ6to5PYv3dv6DuhYPyvqD86eRcT1bRyexfu7f0HdCwflfUH508i4nq2jk9i/d2/oD2QcH5X1B+dPIuJ6toW97F+7t/RTOx9nkWDxLSzatJjZe9Fzcsp4X6jXa4arGnO8tR0O7mBq4zDqnStfKTz9j+5ovdPwHlvox+qs/jtLrOT5MY73dv6Dun4Dy30Y/VTjtLrHJjHe7t/Qd0/AeW+jH6qcdpdY5MY73dv6Dun4Dy30Y/VTjtLrHJjHe7t/Qd0/AeW+jH6qcdpdY5MY73dv6Dun4Dy30Y/VTjtLrHJjHe7t/Qd0/AeW+jH6qcdpdY5MY73dv6Dun4Dy30Y/VTjtLrHJjHe7t/Qd0/AeW+jH6qcdpdY5MY73dv6PO6fgPLfRj9VOO0uscmMd7u39Gn/45F0N6B+dYHCI63iVTqMTzbZbDNPMxDXMshPfHiXNc5PHVlJpW0np1LcLCSpxk086XT1DX2JYX4Leuap4/W1or8gYPU9oexLC/Bb1zTj9bWh5Awep7Q9iWF+C3rmnH62tDyBg9T2h7EsL8FvXNOP1taHkDB6ntD2JYX4Leuacfra0PIGD1PaHsSwvwW9c04/W1oeQMHqe0PYlhfgt65px+trQ8gYPU9oexLC/Bb1zTj9bWh5Awep7Q9iWF+C3rmnH62tDyBg9T2lS2mwCQTaIwdOkHeb7zetpg6sqtPKlrOY3WwtPDYjg6eiyYn2mnX6a9P5NYHU9poOGkHaadfppyawOp7Rw0g7TTr9NOTWB1PaOGkHaadfppyawOp7Rw0g7TTr9NOTWB1PaOGkHaadfppyawOp7Rw0g7TTr9NOTWB1PaOGkHaadfppyawOp7Rw0g7TTr9NOTWB1PaOGkHaadfpo97WB1PaTw0jvZvApNKUcG2kncbb7gfjXmdebhG6Oi3FwdLFYh06ujJb+aLN7F8N0N6xrD41UOo5PYLU9oexfDdDesacaqDk9gtT2h7F8N0N6xpxqoOT2C1PaHsXw3Q3rGnGqg5PYLU9oexfDdDesacaqDk9gtT2h7F8N0N6xpxqoOT2C1PaHsXw3Q3rGnGqg5PYLU9oexfDdDesacaqDk9gtT2h7F8N0N6xpxqoOT2C1PaePsxh7Hc3D4RpxqoSt7uCvoe027tFOv01l5bOU4pTM/zH3aX5R/vGufqc99rO6oeih2LwG9UF0CaAjMk2fzTNtcuEKw4dWKq7sUDkcbEKWJ+aw4cb1vaGCpwj5yuzhcbu1iKtR8HLJj0W09rY2zDt7K5RDmMZ0t4Eq98pHUw3NbnHhDo3irWIwEZZ6eZmTufu9ODycRnWvpX3Xz7ReTaLCgX5UHqAJPoArAWDrN2yTfy3XwcVfhF8xvh9rMMzaSWXrZd31E2+erksBWir5mY9Pd7CTlkttdbWb5X+ZOKQRcbxWEblNNXR7QkKAz/bf3z/Yv41vdzvRd5w2+D1vuQjXuZyYUAUAUB4TaqJzjCLlJ2S0k6QRgd4qihXp14ZdOSa6g01mZxJMq8TWNi90sNhGlWlZvRmb8EVRg5aBSs5NNXRQFSAqHoArsX7ufiH7VrxHF8zvOy3tetv4X4ou9a47oKAiNo80fDopQKSxt317cL8xFX6FJVG0zT7s7oVMFTjKmk23bP/Ii4czzGTwMOzX4aYJG9HGsrisDm3vkxj9nZ+xZYc5bwcHifmwkh/4VVxanqLT3wY5/8lsQvBkOfScMJiR8aDk/vKKni9PUWnu3jn/2fJfYRzrIc5wsJnxEcscQIBYsgsSbDcpvxqeBp6i291sa/wDsZLZJOXgjZjckbz0kEitdWiozaR3m5laVbCQnN3bQ+q2ZxzJwPmNQTHSa9WxOCM1zH3aX5R/vGtFU577WdhQ9FDsXgN6oLo0zeTTBKRxEb28+k1doK9SK60YuNm4YapJey/A2nsa4MRZVglUWvBG5+M45Rj6WNdKeakxm+VQYqIw4iJZYzxVhcX6Rzg9Y30BWsv7FmTwtqXBIx8ozyj1ZGI+qgF9qdhcvxOFkjbDQxkI2iRI0RoyBcFWUA2B5uBoDCdi5WbDDVzMwX4u4/aSPmrRY+KVbNqO63AnOWEWV0NpdhPVhG6CgM/2398/2L+Nb3c70XecNvg9b7kI17mcmFAFAeE2qic4wi5SdktJKVxk7mQ2G5RxNcZicTV3YqunTeTRjnk3m739F3vqyElTV3pPB3nfLvU1bjKe5c1iMM8uhLT1dup6n3Mnn5nmZzjXBsR0Vj748TTxE6VWm7px+viTRTV0x+nAeau7w3oYdi8DFek6q+QFQ9AFdi/dz8Q/ateI4vmd52W9r1t/C/FF3rXHdBQFd22HtKH+v/iaysJzn2HN751/60H730Z9J7CyFstwTHicNBfz8ktbA4gnKAKAoXZyW+TYjqaE/95B+NAYzsqf8rH/d981q8T6Rnom4LvgId/iyWqybc5k4HzGoJjpNerYnBGa5j7tL8o/3jWiqc99rOwoeih2LwG9UF0ZZ4t8PN8m/3TV7Du1WPajD3QV8LU+F+BuWwcuvLcE3/toPSIlBrpDzcnqAKApPZg2iGCyyYg2kmBgj32N3BDMCOGlNRv026aAyPIsJyUEaHiBc/GO8/Wa5vEVOEquR6Pudh+Aw0Kb02z9rzsf1ZM0KAz/bf3z/AGL+Nb3c70XecNvg9b7kI17mcmFAeE2qic4wi5SdktJKVxk7mQ2G5RxNcZicTV3YqunTeTRjnk3m739F3vqyElTV3pLf2Ptg3zflljnWFIQlyVLszNqt3oIsO9O/zbjzandHdGEoLC4VWpLbJ63/AHW+hK5CH/KWkX257G82UYeKeSeOVZGEboqldMhUt3pPhr3rd9Zebdv3WNzd0pYWTjJZVOXOj9V1+PhM4ZXaUOeG29d6n6uqru6W50aUViMO8qlLQ9XU/wC6nnIhO+Z6SRiYEC1ehYGtCth4Spu6sjEkmnnO6zCkKh6AK7F+7n4h+1a8RxfM7zst7Xrb+F+KLvWuO6CgIHbJf8uOp1+wisnC880G+RXwafvL6n0J2MpNWVYI+QQegW/CticGWegCgKd2YItWT4wf0I3qyo34UBhOyLf5YdTN9t61uK9Id/ved8Eu1k1WObw5k4HzGoJjpNerYnBGa5j7tL8o/wB41oqnPfazsKHoodi8BvVBdGeczaIJW6Eb0kWH12q7QjlVYrrMTH1ODw1SXUzbth8L2tlmFSQ6dGHQvc2CnRra5PAAk+iulPNjL857PhXEEYbCq8Cm2p3ZXkHwlAHtYPNcE2424ADXtm87ixuGixMN9Ei3APFTezKbc4II+agMJ7IWZPmOcPGT7RgiUA5tYI1k9ZcWPVGKxMbW4OnZaXmNtuNg+MYhN82Od/RC1aA74KAKAz/bf3z/AGL+Nb3c70XecNvg9b7kI17mcmFANcQrMbcF6a5fdahi8ZX4F+ZRWdy6Hrv2dC72X6bjFX6RtNL/ACruUfX11ze6O6MJQWFwqtSW2T1v+630JXoQ/wCUtJNbE7UYnLsQJ8PvHCRD4EifBboPQeI9IOuw+Dr4i/BQcraipyS0j3shbaYnNJQ8q8nElxHEDdVvxJO7Ux6bDqtVdfc/E0I5dSm0tdgpxehlWgm09YPEVf3N3SlhZOMllU5c6P1XX4+EThldo5iQqQU3qfqrosDh62FxEamC8+jN5+rt61r7mWZNSVpaUPK7ExwqHoArsX7ufiH7VrxHF8zvOy3tetv4X4ou9a47oKAhtrR/lm6iv3rVfw3pEaXfAr4GXavE3DsLylsmwhPRKPmE8ij6gK2Z58XagCgK32SU1ZVjR/7eQ+hSfwoD522Lb2hupz91a12L5/cd1vad8JJe8/BFgrGOhOZOB8xqCY6TXq2JwRmuY+7S/KP941oqnPfazsKHoodi8BvVBdGOY4Xl5MNhbXE+Iijb4moFj8wFZ258L1b6kaLfDVyMLk+018s/0RoHZ82jOHwS4WM2kxRKm3EQrbWN3SSq25wWreHEpNuyMCfZzFBdRiNrXtdS1vi3vWMsZRbtlGxluRjIwy3DN3X2Xubz/wCnPEs2XSoTcJiHC9SmONrenUfnrJNaZ/ghqxmYSc7Yub/yMf8AlWn3Sl50V1HX72oWpTnraWz/AGSVa06UKAKAz/bf3z/Yv41vdzvRd5w2+D1vuQjXuZyYUA2x573565vfRJrBJJ6ZLwZeoc4jq89MskMv8E+f8K73ep6rP4vojFr847xvgH5vtrO3w/8A59T/AB/+kU0eeiMrzQzB7lx8L5vxrs96Un/5Y3zeb9THr9A9rszGCoegCuxfu5+IftWvEcXzO87Le162/hfii71rjugoCK2oF8LJ/b99avYf0iNTu6r4Cp3eKNj7BT3yeAdDTD/usfxraHnRf6AKAhttYi+X4xRxbDTgecxMKA+aNiD7U4/r/wCIrAxfOR229h/+vNe99EWOsQ6U5k4HzGoJjpNerYnBGa5j7tL8o/3jWiqc99rOwoeih2LwG9UF09yGQDOMt1Gy65vWMVl+sj01tdzP+Xd9Tld8zf8A4l8X0EtrMwGYZxNMDqhwtoYugspOphzHvi5v8Wru6FbJhkLp8DF3v4PhazqyWaOjt/X2FK0p2hcOweVjTMBwVcRqPUDGCfsro8NJulFvUec7pQUMXUS1+OczjZltcby+Nlkk39bW/CtTuhK9a2pHV7gU8nCX1tv6fQl6wjdhQBQGf7b++f7F/Gt7ud6LvOG3wet9yEa9zOTCgG+NQld3Mb1od8eHnWwfmK9mn3Z19S7RaUiNrzczB1hcQFBBBrpdxN2qOBpSp1It3d81tVulrUWalNyd0dYjFBlIANZO6u+Chi8LKjTjK7tpt0O+t6iIUnGV2M65Evj7L1Niem1dxvUw9SEKlWSspWt12vfuzmNXaukPK64xwqHoArsX7ufiH7VrxHF8zvOy3tetv4X4ou9a47oKAj8/F8PL8U/nV2j6RGu3WV8FU7C49h3brL8FloixWJWNxLIdOl2Ok6SDZFPXW1PNS4SdmHJhwxRbzQT/AIoKARx3ZkyyI6W7Y1WB08gymxAINntxBB+egITOOzhlrxSRrFijrR1vycYFypG+8nXQGT7DN3so61P1H8qwcZpR2O9eXmVF1r6/YtFYZ1RzJwPmNQTHSa9WxOCM1zH3aX5R/vGtFU577WdhQ9FDsXgN6oLo1x+BWUAMWBUhldTpZWHBlPMau0a0qUsqJiYzBUsVDIqLs1o6y/ApCgjjFgPSTzknpqmrVlUllSK8NhqeGpqnTWb+zjiqDIGy5lisNFjYcNGG7dEa8pqCiIBWSQ24klSLEcN/VW2wmMhClkz6PmcnuruRXq4rLpK6la/U9H7OsDhhFGkY4KAPP0n561lSbnJyfSdNh6Ko0o010KwvVBeCgCgM/wBt/fP9i/jW93O9F3nDb4PW+5CNe5nJhQBQHmkdAq06FJu7itiJuw0DoFRxel7K2IXYaB0CnF6XsrYhdhpHQKcXpeytiF2e1dICpAVD0AV2L93PxD9q14ji+Z3nZb2vW38L8UXetcd0FAJYqASIyHgwINuO8WqYyyXctV6Ma1OVOWhpraQI2Qi55H/2j8KyuNy1HPrexQ6Zy+X2FF2SgHFpD/cPwFU8bn1FyO9rCLS5PvX2HmLySOZtczSyvYDU8jM1gAoF+O4ACo41ULq3vYJdDfeJjZvC+L/3v+dRxmprLi3BwC/4fOX3H2CwMcQIjUKDx4m/zmrU5ynzmZ+GwdHDRcaUbX/ukc1SZJzJwPmNQTHSa9WxOCM1zH3aX5R/vGtFU577WdhQ9FDsXgN6oLoUAUAUAUAUAUAUAUBR9s4AZi2++lfxroNyIqayH1nF74YLh3PqQxr3A44KAKAKAKAKAKAKAKAKh6AOtjogJSf6G+1a8V3RgoWiupna72Yrh3Lqfii5VqjtwoAoAoAoAoAoAoAoDmTgfMagmOk16tic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xISEhUTEhIVFhUXGBcYGBcYFBcWFxkVHxYaFxoVGBcYHiggGBwlHh4XITEhJikrLi4uGCAzODMtNygtLiwBCgoKDg0OGxAQGywkICYsLS0sNC83LywsLC8vNDcvLCwvLCwsLCwvLDQsLC0sLCwsLCwsLCwsLCwsLCwsLCwsLP/AABEIAMQBAQMBEQACEQEDEQH/xAAcAAABBQEBAQAAAAAAAAAAAAAAAwQFBgcCAQj/xABOEAACAQIDAwQKEAQFAwUBAAABAgMAEQQFEgYhMRNBUWEHFBciMlNjcZGSFiMzNFJyc4GTobGywdHS0zVCYoIVJIOiwnSjswhk4fDxJf/EABsBAQABBQEAAAAAAAAAAAAAAAABAgMEBQYH/8QAPhEAAgECAQULDQACAgMBAAAAAAECAxEEEiExUZEFBhMUFjJBYXGBsRUiMzRSYnKhwdHS4fCC8UJDIySyNf/aAAwDAQACEQMRAD8Agcz92l+Uk++a2cdCNZLSxtUkBQBQBQBQBQBQBQBQBQBQBQBQBQBQBQBQBQBQBQBQBQBQBQBQBQBQBQBQBQHhoC91jGUU7M/dpflJPvmsiOhGNLSx7gMgeXCzYpWUJCbMpvqO4Hdutz1S5pSUdZUoNxctQQ5C7YN8YGXQjhCu/USSouN1rd8PRTLWVkjIeTlDbMcqlgWJ3HezRrIjDgQQCR8YX3j86lSTv1EOLVnrPIsvZoJJwRpjZEI33Je9iObmplZ7DJ824+h2cdsQkHKIC0Ql1HVpCmPlN9he9qpdRWuVKm8qwhj8sijTUmLhlO7vEEgY9ffKBuqVJt6CHFJaRfDZB7WsuJnjw6OLxhgzyOvw1jTfp6zajnnslcKGa7djjH5CUiM8MqYiEEBnTUGQnhykbDUl+Y8KKeezVmHDNdO6PcDkQeATviYoVLsg1hySwAJ8FTzGjnZ2SChdXbsIZtlDQBH1xyRyX0SRsWQkbmU3AKsOgipjK5Eo2ziGYYB4GVZBYsiSDrV1DD8QesGpUk9BDi1pDBZe8qysg3RJyjnoW4FvPv8AqNHJKwUW7jWpILlgux5PLFHKJ4F5VFdVYsDYgG3DjvHCrDrpO1i+qDavcr+fZFPg5OTnUAkXVgbqw5yp6ug2PpFXYTUldFqcHF2ZxlGUS4lnWJblI2kPmUcB1k2AFJSUdIjFy0DXBxK7qrOqA8Xa+kbr3OkE/Vz1LzELOTOP2dSKISHGQEOjPGAJbuASLLdLA3Ft9qoVS7tYrlTsr3I/JcrkxUywxAamud+4AAEkk83/AMiqpSUVdlMYuTshkykEgixBsQeII3EGqikc5Vl8mIlSGIXdzYXNgN1ySegAE/NUSkoq7JjFydkWDPtiJMNC0yzxSqh0yBTYob2tvO/fzbj1VahWUnaxdnRcVe5BZjlrRJFJqVo5U1Ky3tcGzob8GU8fPVxSu2i3KNkmPF2clMsMOpBJKnKFSSOSSxa8htuOkFrcRu6ajhFZsng3dI5xuTxqgkixUUsesI5CtGyE8CUbvitgd4vwNFJ3s0HFWuncdtszGIxL29h+TLFA2maxcAEr4F+BFU8I72syrg1a90N8NkKmGKaTFQxCXXpVxIW7xyjeCpHEfXVTnnaSKVC6TbsN/wDCdU8cEM0cxkKgMusKGJIsdQB3Wvw56nKzXaGTnsmRzoVJBBBBIIPEEGxB671UUDmTAOsKTkd47ui9ZUAk+bfbzqajKV7E2drjQ1JBe6xjKKdmfu0vykn3zWRHQjGlpZbtmv4Pj/jj7EqzP0sS9T9FIMD/AAHEf9Qv3oaP0y7AvQvtDMczQLhMNibnDSYLDkkb2ikvIBOnWNwI5x6CUXnktN2HLRF6LL/YyxWWPhsFi43sfbcMyuu9XjIk0yIecH8xUqSlNNdZDi4wafUSeEt/iMWq9u0lvbjbtQ3tfnql8x9v1K16RdhWZe0DpES4kEsgJlaIpo1DVfQL3tervn9Niz5nRcU22dzjsQH3aX0qOYRgDQAOYabH56ilzETV57FdhjfEsp9zaGcTdHJcmSSfM2nfSrzRS5xKbP4CDEYGCKeV4y2JlCFQti/Jp3pLcL8B11ROTjNtaiuCUoJPWQ2e4pCiYOCOVFidy3K6eVaZrKdQXvVtawAq5BZ8plubzZKJza9hiTiEFteCYabfzYYKqSDr0ONV+hjVun5tuvxLlXzr9XgdZIvIouBt7ZioJpJukXhcwR9VlBYjpcUlneVqf+xHN5mtf6KKDV8sF229H+Syv5BvuQ1Ypc6XaX6vNj2C2dyNJkmFeYkyCUhGbwil5AN54jSB59INRHNVaRMs9JNnOU4ObDYSJoZYI5pnSd+UmSI8ihvFHZjcqxux9FJNSk76NBEU4xVtOkg9s8tWHEkx25KUcrGVIZbE98gZdx0tqG7mtVynK8c5RVjaWY92g97YD5GT/wAzUhzpCfNiSeQZfJHg3ljkiimxDBEaSZIisCtd2XVxLOAvmW9UzknKz0IqhFqN1pfgM9uMDaVMQNBGIXU3JuHQTiwlUMu477N/camk81tRFVZ76/Eh8lzN8NPHPHYsh4HgQRpK/OCRVcoqSsyiMnF3Rbtocsw+Nw8mPwRKkHXiID8LeS9uGoAsb8CLkb73swlKLyJdxenGMo5ce8jdisUjCWGePlIkVsUqk2tLEL7uph3pFV1U8zXYUUmnmfbsIjD55MuK7bJDSlizahdW1AqUI+DpJW3MLdFVuCyckoU2pZQ6zXLoXiOKwl1jDBZYWN2hZvBs388bHcDx+u1MZNPJl/smUU1lR/0dT/wyL/qpf/ElF6R9hL9Gu0fSthRgMD2ys5NsVp5JowLdsG+rWD1cOuo87Lla3R4E+bkRvfp8RHZ0wDGrJhxKI4oppTypQtqWKTfdBa1yn10nfIsxC2XddBzmuBbGPh54QNWKIjkAG5cUtg5NuAYWk8xakXk3T6PASWVZrp8R7n+KSbByRw+5YSeJIz8KMxuhc9OqQFr9dRBNSu+lEzd42XQymmrxZL3WMZRTsz92l+Uk++ayI6EY0tLJfZXaXtQSRyRCaCYWeMm3MRcX3cDYg9XC1UVKeVnWZldOpk3TV0xxtHtVHNAuFwuHEEAbURcFmN777cBffxJNh0VEKbTypO7JnUTWTFWRDZvmPL8j3unkoI4eN9WgsdXAWvq4dXGq4xtftuUSd7dlhYZ7IcI2Ebvk1q6EnelibqOlTe9uY36ajIWVlE5byckcx7RWxCz8l4MAh06+PtPJar2+e1qjg/Nt1lSqedfqIACrhaJ9c6hmRFxkLuyAKs0ThJdA4K4YFXt0nfVvIa5rLmWnzkcYrOYliaHCQmJZN0kjvrmkX4FwAEXpC8aKDveTDmrWihnLmN8KmH0+BK8mq/HUqra1t1rcb1Vk+dcpyvNsOsTnglkw80kd5YynKuGtyyowK6hbc9hpLb79FQoWTS0eBLndpvT4ieFzpkxZxWkHVI7MhNwyOTrjO7eCCRw6DajheOSFO0so6wmeuuNGMcam5QuVva4II0A77DSbDqFHDzckKfn5TIiw5uHN5qrKC7Rbb4cwwRTZek3IoEVndTwVQSAUNr2G7qqxwUrtqVrl/hY2Scb2IjaDadsZJHysYWCMjTChsNO641W4kC17bhwHG9cKeQs2konUy3n0EbnWYtiZ3mYW1Hco4KgFlQeYACqoxyVYplLKdztsy1YVcOy3KSF43v4KsO/jtbeCbNxG+mT51xlebYMwzHlYsPHptyKMl731Xcvcbt3G3PSMbNvWJSuktQZ5mXbEgYJoRESONL6tEaiwF7C++5v10jHJQlLKYYfMrYaTDsmpWdZEN7cnIO9ZrW3hl3EbuAo4+dcKXmtHuz2bthJ0nVFfTe6tzg7jY/ynoI/MUnHKVhCWS7lizXbKAwSw4TCCAz+6tcbxzgAecjmtc7t9Wo0ndOTvYuyqqzUVa5W8mzHkGkbTq1wyxcbW1rp1cDe3RV2UcotRlknmT49YXJeJZUZSjo266njpbijcLMKSV0Iysx7jc1gWB4MLFIiyMjSvK4d2CG6IAoACgkm/E1Sou95Mlyja0UM5MxvhUw+nwZWl1X46kC6bW6r3vVWT52URlebkj+HOMMcPBDPhnkMPKWZZ+TvrkLnvdB6hx5qpcZXbT0lSlHJSa0CKZrDG0xggZFlw7Q2aXWQzMNT30i40gDT9dTkt2u+kjKSvZdFjnJs+kw0c0aAHlVsCeMb2KmRehtDOvNxHRYpQUmmIzcU0N8DmHJw4iHTcTCPfe2ko+sG1t/OObjUuN2nqITsmtYwNVFJe6xjKKdmfu0vykn3zWRHQjGlpY2qSAoAoAoAoDqOMsQqgliQAALkk7gABxNASrbN4gXAEbOASYlmieYAbzeJWLXHQBeqOERXkP+0kRVZQKxYZmV3A72MBmNxuBcIPP3zAVFybZriVSQFAFAKyYZgiSEd65YKbjeV06t3N4Q9NRfPYm2a4lUkBQDk5fLqjXQSZQpjAsdYY6Ra3Pe4txBG+oykTksRmjKMVa11JBsQRcGxsRuPnFSQ8xxQBQBQElJkU6oXKr3qh2TlEMqxmxDtFfWq7xvI3XqnLVyrIdjz/AAOfk+U0rbRymjlE5XkvG8lfXo5724b+G+mWr2GQ7DdMBIYmmAHJqwVjqW4J4d5fVY9NrVOUr2Is7XOMHhXldY41LOxsAOc//lzfqo3ZXYSu7IQBqSD2gCgCgCgCgPDQF7rGMop2Z+7S/KSffNZEdCMaWljapICgCgCgCgJnZQnlmCm0rQzLCb2PLGMhbHmY7wOsiqKmgrp6e7MRmFgkaQRxq/K6tyqDrDDq4gj6qqbVrsoSd7IlmnOHw0DxpHeUycpI8SSnUrlRCOUBCALpYi1zr6BVNsqTTK75MU0SWZxARy+1LDrweEZ1VdIDNi0u2niOmx4bhzVRHTrzvwKpaNWZeI6nXDLiWwvGMEpyC4FTIVA90WfVrL277XwPRbdULKycr6/Qq83Kyflb6kLNjuQw2FMcUOpklZ3aGOQuBPIoU6wbCw5t5FhfcKrSvJ3LbeTFWHeZwphe2ZIY01LiTECyLIIYtOtbK4IBYkrqIPudhvNRF5Vk9RVLzbtaxeKPl1wJkhW7duOEVdCzOqKyWVbAa2VVIWwNjbjUaMqz1dxOnJutfeMMFjGnhxfKQwnk4GZXWCOMxNrUBQUUcd9gbkW3c9VNZLVn0lKd4yzdGwS2vlHbDxIkaRxkaVSNF3lF1EsBdrnpNhzUp824qc6wtkmYMmExBsC0Okwub6ojK3JSFfON46DvpKN5Lr+gjK0X1aO87y7kYcJHLyio8kkis5wqYmwULpiGs6Y7g6juub8bCod3K31sFZRTv8ris0EQeaWOLUyYaOURvDoQuzqrzLCSRoCEOFNxduFhRN2Sb6SWldtLo/sx1k79sJE8sMR/z2Dj5QQomtCX1xEKApHg33b7i97CkvNbSfQwvOSbXSivZpijJITpRQCVVURUCqGNh3oF/Obk85quKsiiTuyQ5RokfEzMTPiEkEanwisilHxD9CkFgo5zv4DfGl2Whf1ib2V3pf8AXJMD/wDrhv5LrJfm7X5EHVf4PJ7r8OaqP+or/wC3+1ENlfvLF+fC/feq5c9d5bjzH3Fg2HgRGiZJoOVlezKZAHSEfyKvw3PHoUW5zVuq73zOxdpJK2dXKW8ekldStbddTqU251POOur97li1jygCgCgCgCgPDQF7rGMopmZuOWl3j3STn/rNX4vMjHks7G2sdI9NTciwax0j00uLBrHSPTS4sGsdI9NLiwax0j00uLAJB0j00uhYk5tpMU6FGxUhUixu+8joZvCYdRNUqEE72KsubVrjfAZvLBcQzMgPEK1gTzG3C/XxqWovSQnJaDibMZHvrmZtQCtqcm6htYBJO8au+8++lkiLti3+OT8nyXbD8nbTp1m2n4HTp/p4dVMmN7k5UrWGkmILBVL3CghQTuAJLEDo3kn56nMRnHMGbzJI0qTsHbwm172+N8L56hqLViU5J3OMTmcshDSTOxBLAs5JDG28G+7gvD4I6KJRWgNt6RbFZ9iJBpkxDspBBBc2INr3H817Ded9FGK0Byk9I0nxJdizvqY8STcnzmpVkQ7s8TEkKyh7K1tQB3NY3Fxz2O+mYZxxgM2lgvyMzJfiA2424XHAkdPNUNReklOS0HC5jIJOVEzcre/KazrvwvqvfqqbK1iLu9xafPJ3IL4hyQysO/3BlJKso4AgkkW6TUKMUS5SekZGQdI9NTdEWZJPtLiipU4qUqRYjlDYi1rWvwtVORDUVZc9Yj/jM3Jcjy7clw0at1uOnp0/08OqpyY3uRlStYapiSFZQ9la2oX3G28XHPa59NTmIznsGJKMGR9LA3BBsQekGjswroTDjpHpqbkWDWOkemouTYNY6R6aXFg1jpHppcWDWOkemlxYNY6R6aXFjwuOkempuRYvl6xjKKjm/Ybx8k80iy4UB5HYXeW9ixIv7Vxrkam+fCQm4OM8ztoXR/kbBUZMadxPMPHYT6SX9qqOVWD9mexfkOAkHcTzDx2E+kl/apyqwfsz2L8hwEg7ieYeOwn0kv7VOVWD9mexfkOAkHcTzDx2E+kl/apyqwfsz2L8hwEg7ieYeOwn0kv7VOVWD9mexfkOAkHcTzDx2E+kl/apyqwfsz2L8hwEg7ieYeOwn0kv7VOVWD9mexfkOAkHcTzDx2E+kl/apyqwfsz2L8hwEg7ieYeOwn0kv7VOVWD9mexfkOAkU3arZuXL5+15mjZ9KtdCxWxvbeyg33dFbnA46njKXC000r2z6fk2W5xcXZkz3OMX4yD1n/RWH5cw+qXy+5zvKTC+zLYvyDucYvxkHrP+inlzD6pfL7jlJhfZlsX5B3OMX4yD1n/RTy5h9Uvl9xykwvsy2L8g7nGL8ZB6z/op5cw+qXy+45SYX2ZbF+QdzjF+Mg9Z/wBFPLmH1S+X3HKTC+zLYvyDucYvxkHrP+inlzD6pfL7jlJhfZlsX5B3OMX4yD1n/RTy5h9Uvl9xykwvsy2L8g7nGL8ZB6z/AKKeXMPql8vuOUmF9mWxfkHc4xfjIPWf9FPLmH1S+X3HKTC+zLYvyA9jjF+Mg9Z/0U8uYfVL5fcco8L7Mti/Igtm8hlxspiiZFYKXu5IFgQP5Qd+8VvqVJ1JZKNlj8fTwVLhaibV7Zv21qLP3Ksb43D+vJ+3WRxGprX93Gn5VYP2Z7F+QdyrG+Nw/ryft04jU1r+7hyqwfsz2L8g7lWN8bh/Xk/bpxGprX93DlVg/ZnsX5B3Ksb43D+vJ+3TiNTWv7uHKrB+zPYvyDuVY3xuH9eT9unEamtf3cOVWD9mexfkHcqxvjcP68n7dOI1Na/u4cqsH7M9i/IO5VjfG4f15P26cRqa1/dw5VYP2Z7F+QdyrG+Nw/ryft04jU1r+7hyqwfsz2L8g7lWN8bh/Xk/bpxGprX93DlVg/ZnsX5B3Ksb43D+vJ+3TiNTWv7uHKrB+zPYvyNp9jJ6Ivr/AE1j8HI3PHaWp/3eWaTifOa8cxXp5/E/E3kdCOaxyoKAhNptqsJgEDYmXSTfSgGqRviqPtNh11nYLc7EYyVqMb630Lv/AJlMpqOkrrbZ4mROVEK4WM715dWkndbMdSwqVCjvSfCYhe+06SDXU4bepTSvXm31RzfN38EWHXfQhhJtPPrCnHMDZySsUWkBGZWYxtG0ll0niVDd7Zrmw2S3t4BK2S33so4aQtlW2OM0q7Ks4N7RvC2CxDqGjUyRB3aOQHlE0rdWY3AG6sLE71aElejJxfXnX38SpV30l3yPOIcXEJoGupuCCLMrDijrxVh0VxmKwtXC1HSqqzX9ddRkRkpK6H9YxUFAfPPZx/if+jH9rV6JvZ9R/wAmYdfnGh1zx5IFAFAFAFAFAFAFAFAeNwoiVpMz7D3v5vkX++len4H0ncdjvp9TXxLwZs1bY89CgCgCgCgCgCgCgCgCgLdWoPRDmTifOa8WxXp5/E/E7GOhHNY5UFAZn2QsNhGzLDySgmSHDTTMLqRpjJaK6sQG7/Wd5A73fuvXc70+E4Gpfm3zdts/ysYte10Qk0j4t1YCJZnhBiaN4daMxaJ7tGrM6ks7bn4hdRHKEV1pYGmInnxE+GaOPEHlGwpLlGa6q0rpJI4Gk6XZWcHdeMd7YWACuClfDppDyRmYM7SSoVLugdH9r08q4sZG5TvWZYwCNTEECzbL5nbHI6BlTFKY5FKBbziIYiGfcBveEsh3DvomvfjXNb58JGpheGWmD+TzeNi9RlaVjR68+MsKA+eezj/E/wDRj+1q9E3s+o/5Mw6/ONDrnjyQKAKAjM4z3D4XRy76dd7d6zcLXPeg24isnD4SriL8Gr27PqZmFwFfFX4KN7adC09pCYvsg4RWKryj7tzqo0k24d8QfqrNp7jYiSTdl1dP2NjS3v4qUVKVl1N5/ldfM5wGbZdBMDDmM0qyIxlE4YBZbrbSSi82v6q2W6mCyqcVRhnT6NRt92dzsujFYennT6NRbIJldQyMGUi4INwR0g1zMouLcZKzOOnCUJOMlZoUqkoCgPG4URK0mZ9h7383yL/fSvT8D6TuOx30+pr4l4M2atseehQEHtRtRBgUBluzt4Ma+EevqHX9tWa1eNJZzZbnbl1sdO1PMlpb0L9me4nsr4kn2uCFV6G1ufSCv2VgvHz6Ejqqe9TDpefOTfVZfR+JadkOyDHi25KZRFLYkHVdGsLmxPgnjuPRxrJoYtVHaWZmm3U3v1MJHhKTyo/Nff8AsxEZ72VNLlMLErKN3KSE2bzILG3WT81WqmOs7QRnYLerlQUsRJp6l0d/67xtlnZYkDAYiBSvOYiVI/tYkH0iqYY9/wDJbC9iN6dNr/wTafvZ1tVrbGaXleYxYiNZYWDI3A/aCOYjorYQmpq8Tj8RhqmHqOnVVmh1VRYCgLdWoPRDmTifOa8WxXp5/E/E7GOhHNY5UFAYN2YMylw2cRzwvaRIUIPG1zICpB4ggm45w1eh71/Un8T+hiV+cc5dnZx0QGHRo8SGVZUglIlkgUar4dGZbkm4IBZwoG8qWFdGWRtisVaORsRHMr6Yg7HFcpNGoR4I5eSKLqTWQxGvwyhvzECWwuH9tMdi66pC0gTQRMxYxy4cB2RQSyd85JOu1gCbAWTIlJmw8YUjTiBxBFkjixADaWZmHeiI3LEkYkNezgVp93qihufUv02XzRcpLz0aVXmJmhQHzz2cf4n/AKMf2tXom9n1H/JmHX5xodc8eSBQBQGX9lWe+IiT4Md/nZj+QrqNw4Woylrfh/s7Pe3TtQnPXLwX7Kvh8x0rpaKFwOGqOzeuhVj85Nbs6MU7cw5FmwoHXHK6n/uaxQD3ZbHT9tQxxyyKhkXvNZI0arkEcDuvzVgY+lS4Gc5RV7PPbPfozms3ToUOL1Kk4K9nntnv0Z9Ok2euLPPAoDxuFEStJmfYe9/N8i/30r0/A+k7jsd9Pqa+JeDNmrbHnoUB8+7b49p8dOzHwXaNR0Kh0gDo4X85NaPETcqjZ6puRh40cFTjHpSb7Xn/AER8eVzEyDQQYk5RwRYhLqLkH4y+mrJshlQE3neVcjhsE5FmnikkPTblnRf9qg/3UBCUBovYazBhPLBfvGTlLdDKyrcecN/tFZ+Bm8pxOT314eLowrdKdu53f0+bNarZnChQFurUHohzJxPnNeLYr08/ifidjHQjmscqCgPmDsmpif8AEZnxUZRnOpBcH2kEpGQQSOC+kGvUdxXQ4nCNF3SzPt0vxMGpfKzlXjcqQykggggg2II3gg8xralBOYfbLMEBAxcpuCO+OsgEWIDPcrccbGgPX2tzCTvRiJAWNvarRs1ybKTEAWFye9O65NQ2krsG29jHIMZGvbWYO7TsnJxq7XaOG4J1f1sQpN7myi5vcDgN8O60MVJUaLvGOdvW+rqXz2My6VPJzsvtcyXgoD557OP8T/0Y/tavRN7PqP8AkzDr840OuePJAoAoDHOyDPqx0o5lCKPUBP1k12O5MMnCx67v5nf7hwycFDru/mQmEwckuvk1LaEMjW5kFrseoXFbI25PbT7LdoxIZH1SSPZNNtOlIxy4PE6lmYxc2+J93CwHnY8g1Y6M/BDt/tI+0itbutPJwsuuy+ZqN3amTgpLXZfP9Gw1xxwAUB43CiJWkzPsPe/m+Rf76V6fgfSdx2O+n1NfEvBmzVtjz0KAx/arLsJgsc803KyFi0yQmFDC7G5VXlMt9Ifey6N4Fue9aXFU8io+vOenbhYtYjBw1x8192j5WJ/aNzl8uJxmJiWcY5Yk0a9BeJ4XaXvlF1IdcO274Vt1Y5uCKw2V5UVbGIGGEYHCWlN3jxLuBy/PuEJMgG/ehF91APttMrwzRQPiJnjgwyNhUMaCRpJYpWQqgJAsVjkOq9gXS/GgKDmJy/kzyAxfKbrcoYtHHffSL8L0Bdew1lR1TYkjdbkk694Z/RZfSa2OAp6Z9xx2+vFK0MOtPOfgvqajWxOKCgLdWoPRDmTifOa8WxXp5/E/E7GOhHNY5UFAYn/6gsuAlw2IB3urRldI/kOoNq4nw7WPQLc9dvvTrt06lK2hp7c1vkY1dZ0zIq68xwoC59h8r/i2H1eUt8bkntWl3wZXk+pbq8UXKXPR9LV5mZoUAUB889nH+J/6Mf2tXom9n1H/ACZh1+caHXPHkgUAUBhW0c+vFTt0yPbzBiB9Vd1g4ZFCC6kel4CGRhqcfdXgaBi8ywOWRwyYeNTNiBFJLGbsvaUqBnw9yTxKgb+Z6yTLM4x+YSzMWlcsSWbedwLOXaw5rsSfnoC29iqC+Ilf4MdvnZgf+JrSbuztRjHW/D/Zzm+SpahCGuV9i/Zp9cucYFAeNwoiVpMz7D3v5vkX++len4H0ncdjvp9TXxLwZs1bY89CgIHbHZpMdBoNlkW5jf4Lc4P9JsL/ADHmqzXoqrG3T0G03K3Snga2Ws8XzlrX3XRs6TINrc1xbiPDYsEPhzLx8oVO6261lW1uYCtLKLi7M9MoV6demqlN3TIETNpKajpJDFb7iwBANukAn0mqS8OcXmkkkMMDH2uAPoHQXfW7HrO4eZRQD7ZPZuXHTBE3ILGR7blX8WPMPwBq9RourKyNdunulTwNLLlnb0LW/trZveW4CPDxJFEulEFgPtJ6STck9JrdQiorJR5hiK9SvUdWo7tjmqiyFAW6tQeiHMnE+c14tivTz+J+J2MdCOaxyoKAbY/L4Z10TRRyre+l0Vxfpsw41dpVqlKWVTk4vqdiGk9JWOyLs5h5csnURInIxvNHpULpZFLGwA3XAKnz1tNyMdVp46EnJvKai79Keb5aSipFOJ8zV6aYRctgNkMwxE0WIwycmsbq4mkuqXU3sBxk6CBu5iRWm3V3SwdGnKlWd21ay05/DvLkISbuj6WXr415mZp7UAKA+eezj/E/9GP7Wr0Tez6j/kzDr840OuePJAoDiV9Kk9AJ9AqYq7SKorKaR8+sxJJPE7z569BSsrI9TSSVkevIW4kmwAFzfcBYDzAVJJzQGk9ieC0c79LKvqgn/lXNbuz8+Eepvb/o5DfLO9SnDUm9v+i+1oTmAoDxuFEStJmfYe9/N8i/30r0/A+k7jsd9Pqa+JeDNmrbHnoUAUBA7WbLQ46Oz97Io7yQDevUfhL1VZrUI1Vn0m03M3Uq4GpeOeL0rX9n1mHZ3k02ElMUyaW5jxVh8JTzj/6bVpqlOVN2kekYPGUcXTVSk7r5rqf92EjsjspNjn726xKe/kI3D+lfhN1c3PVyhQlVfUYm6m61LAwz55PQvq9S/kbjk+VRYWJYoV0qPSTzsx5ya3EKcYLJieb4rF1cVUdWq7t/LqXUParMYKAKAt1ag9EOZOJ85rxbFenn8T8TsY6Ec1jlQUAUBA7eSMMvxKqpZ5I2iRVF2Z5PalAA62rYblxTxdNydknlN9Uc/wBCifNZSdhOxJFCFmx4EsvEQ7jEnx/GN1eDx48a3e6m+SdVunhfNjr6X2al8+zQW4UUs8jU1UAAAWA3ADgB0Vyrd87L57UAKAKA+eezj/E/9GP7Wr0Tez6j/kzDr840OuePJAoAoBniMrgk8OGNvjIp+0VehiKsObJrvZkU8VXp8ybXY2RmI2OwL8YAPisy/UptWTDdPFR0T22ZmU92cbDRPbZ+KI3EdjrCN4Lyp5mUj6xf66yYbt4haUn/AHaZkN8eKjzlF7fuTmzmSJg4jEjFrsWJNuJAHN1AVg4zFyxNTLkrZrGtx+OljKvCSVs1v7aStYpghQHjcKIlaTM+w97+b5F/vpXp+B9J3HY76fU18S8GbNW2PPQoAoAoBhnOTQYpAk8YdQbjeQQepgQRVFSnGatJGVhcZXws8ujKz/uh5h1hMMkSLHGoVFFgoFgBVSioqyLNWrOrNzm7t6WK1JbCgCgCgLdWoPRDP8d2XMujkdG5fUjMp9rHEEg/zV5rX3t4ydWUlk2bb09fYdYq0bCHdjyzy/0Q/VVrkxjvd2/onhoh3Y8s8v8ARD9VOTGO93b+hw0Q7seWeX+iH6qcmMd7u39DhogezFlnl/oh+qnJjHe7t/Q4aId2PLPL/RD9VOTGO93b+hw0Q7seWeX+iH6qcmMd7u39Dhoh3Y8s8v8ARD9VOTGO93b+hw0Q7seWeX+iH6qcmMd7u39Dhoh3Y8s8v9EP1U5MY73dv6HDRMm7Jm0MOOxvLwatHJovfLpNxe+6/XXW7i4KrhMNwVS17t5jHqyUndFs7oWD8r6g/OtT5FxPVtOD5PYv3dv6DuhYPyvqD86eRcT1bRyexfu7f0HdCwflfUH508i4nq2jk9i/d2/oO6Fg/K+oPzp5FxPVtHJ7F+7t/Qd0LB+V9QfnTyLieraOT2L93b+g7oWD8r6g/OnkXE9W0cnsX7u39B3QsH5X1B+dPIuJ6to5PYv3dv6DuhYPyvqD86eRcT1bRyexfu7f0HdCwflfUH508i4nq2jk9i/d2/oD2QcH5X1B+dPIuJ6toW97F+7t/RTOx9nkWDxLSzatJjZe9Fzcsp4X6jXa4arGnO8tR0O7mBq4zDqnStfKTz9j+5ovdPwHlvox+qs/jtLrOT5MY73dv6Dun4Dy30Y/VTjtLrHJjHe7t/Qd0/AeW+jH6qcdpdY5MY73dv6Dun4Dy30Y/VTjtLrHJjHe7t/Qd0/AeW+jH6qcdpdY5MY73dv6Dun4Dy30Y/VTjtLrHJjHe7t/Qd0/AeW+jH6qcdpdY5MY73dv6Dun4Dy30Y/VTjtLrHJjHe7t/Qd0/AeW+jH6qcdpdY5MY73dv6PO6fgPLfRj9VOO0uscmMd7u39Gn/45F0N6B+dYHCI63iVTqMTzbZbDNPMxDXMshPfHiXNc5PHVlJpW0np1LcLCSpxk086XT1DX2JYX4Leuap4/W1or8gYPU9oexLC/Bb1zTj9bWh5Awep7Q9iWF+C3rmnH62tDyBg9T2h7EsL8FvXNOP1taHkDB6ntD2JYX4Leuacfra0PIGD1PaHsSwvwW9c04/W1oeQMHqe0PYlhfgt65px+trQ8gYPU9oexLC/Bb1zTj9bWh5Awep7Q9iWF+C3rmnH62tDyBg9T2lS2mwCQTaIwdOkHeb7zetpg6sqtPKlrOY3WwtPDYjg6eiyYn2mnX6a9P5NYHU9poOGkHaadfppyawOp7Rw0g7TTr9NOTWB1PaOGkHaadfppyawOp7Rw0g7TTr9NOTWB1PaOGkHaadfppyawOp7Rw0g7TTr9NOTWB1PaOGkHaadfppyawOp7Rw0g7TTr9NOTWB1PaOGkHaadfpo97WB1PaTw0jvZvApNKUcG2kncbb7gfjXmdebhG6Oi3FwdLFYh06ujJb+aLN7F8N0N6xrD41UOo5PYLU9oexfDdDesacaqDk9gtT2h7F8N0N6xpxqoOT2C1PaHsXw3Q3rGnGqg5PYLU9oexfDdDesacaqDk9gtT2h7F8N0N6xpxqoOT2C1PaHsXw3Q3rGnGqg5PYLU9oexfDdDesacaqDk9gtT2h7F8N0N6xpxqoOT2C1PaePsxh7Hc3D4RpxqoSt7uCvoe027tFOv01l5bOU4pTM/zH3aX5R/vGufqc99rO6oeih2LwG9UF0CaAjMk2fzTNtcuEKw4dWKq7sUDkcbEKWJ+aw4cb1vaGCpwj5yuzhcbu1iKtR8HLJj0W09rY2zDt7K5RDmMZ0t4Eq98pHUw3NbnHhDo3irWIwEZZ6eZmTufu9ODycRnWvpX3Xz7ReTaLCgX5UHqAJPoArAWDrN2yTfy3XwcVfhF8xvh9rMMzaSWXrZd31E2+erksBWir5mY9Pd7CTlkttdbWb5X+ZOKQRcbxWEblNNXR7QkKAz/bf3z/Yv41vdzvRd5w2+D1vuQjXuZyYUAUAUB4TaqJzjCLlJ2S0k6QRgd4qihXp14ZdOSa6g01mZxJMq8TWNi90sNhGlWlZvRmb8EVRg5aBSs5NNXRQFSAqHoArsX7ufiH7VrxHF8zvOy3tetv4X4ou9a47oKAiNo80fDopQKSxt317cL8xFX6FJVG0zT7s7oVMFTjKmk23bP/Ii4czzGTwMOzX4aYJG9HGsrisDm3vkxj9nZ+xZYc5bwcHifmwkh/4VVxanqLT3wY5/8lsQvBkOfScMJiR8aDk/vKKni9PUWnu3jn/2fJfYRzrIc5wsJnxEcscQIBYsgsSbDcpvxqeBp6i291sa/wDsZLZJOXgjZjckbz0kEitdWiozaR3m5laVbCQnN3bQ+q2ZxzJwPmNQTHSa9WxOCM1zH3aX5R/vGtFU577WdhQ9FDsXgN6oLo0zeTTBKRxEb28+k1doK9SK60YuNm4YapJey/A2nsa4MRZVglUWvBG5+M45Rj6WNdKeakxm+VQYqIw4iJZYzxVhcX6Rzg9Y30BWsv7FmTwtqXBIx8ozyj1ZGI+qgF9qdhcvxOFkjbDQxkI2iRI0RoyBcFWUA2B5uBoDCdi5WbDDVzMwX4u4/aSPmrRY+KVbNqO63AnOWEWV0NpdhPVhG6CgM/2398/2L+Nb3c70XecNvg9b7kI17mcmFAFAeE2qic4wi5SdktJKVxk7mQ2G5RxNcZicTV3YqunTeTRjnk3m739F3vqyElTV3pPB3nfLvU1bjKe5c1iMM8uhLT1dup6n3Mnn5nmZzjXBsR0Vj748TTxE6VWm7px+viTRTV0x+nAeau7w3oYdi8DFek6q+QFQ9AFdi/dz8Q/ateI4vmd52W9r1t/C/FF3rXHdBQFd22HtKH+v/iaysJzn2HN751/60H730Z9J7CyFstwTHicNBfz8ktbA4gnKAKAoXZyW+TYjqaE/95B+NAYzsqf8rH/d981q8T6Rnom4LvgId/iyWqybc5k4HzGoJjpNerYnBGa5j7tL8o/3jWiqc99rOwoeih2LwG9UF0ZZ4t8PN8m/3TV7Du1WPajD3QV8LU+F+BuWwcuvLcE3/toPSIlBrpDzcnqAKApPZg2iGCyyYg2kmBgj32N3BDMCOGlNRv026aAyPIsJyUEaHiBc/GO8/Wa5vEVOEquR6Pudh+Aw0Kb02z9rzsf1ZM0KAz/bf3z/AGL+Nb3c70XecNvg9b7kI17mcmFAeE2qic4wi5SdktJKVxk7mQ2G5RxNcZicTV3YqunTeTRjnk3m739F3vqyElTV3pLf2Ptg3zflljnWFIQlyVLszNqt3oIsO9O/zbjzandHdGEoLC4VWpLbJ63/AHW+hK5CH/KWkX257G82UYeKeSeOVZGEboqldMhUt3pPhr3rd9Zebdv3WNzd0pYWTjJZVOXOj9V1+PhM4ZXaUOeG29d6n6uqru6W50aUViMO8qlLQ9XU/wC6nnIhO+Z6SRiYEC1ehYGtCth4Spu6sjEkmnnO6zCkKh6AK7F+7n4h+1a8RxfM7zst7Xrb+F+KLvWuO6CgIHbJf8uOp1+wisnC880G+RXwafvL6n0J2MpNWVYI+QQegW/CticGWegCgKd2YItWT4wf0I3qyo34UBhOyLf5YdTN9t61uK9Id/ved8Eu1k1WObw5k4HzGoJjpNerYnBGa5j7tL8o/wB41oqnPfazsKHoodi8BvVBdGeczaIJW6Eb0kWH12q7QjlVYrrMTH1ODw1SXUzbth8L2tlmFSQ6dGHQvc2CnRra5PAAk+iulPNjL857PhXEEYbCq8Cm2p3ZXkHwlAHtYPNcE2424ADXtm87ixuGixMN9Ei3APFTezKbc4II+agMJ7IWZPmOcPGT7RgiUA5tYI1k9ZcWPVGKxMbW4OnZaXmNtuNg+MYhN82Od/RC1aA74KAKAz/bf3z/AGL+Nb3c70XecNvg9b7kI17mcmFANcQrMbcF6a5fdahi8ZX4F+ZRWdy6Hrv2dC72X6bjFX6RtNL/ACruUfX11ze6O6MJQWFwqtSW2T1v+630JXoQ/wCUtJNbE7UYnLsQJ8PvHCRD4EifBboPQeI9IOuw+Dr4i/BQcraipyS0j3shbaYnNJQ8q8nElxHEDdVvxJO7Ux6bDqtVdfc/E0I5dSm0tdgpxehlWgm09YPEVf3N3SlhZOMllU5c6P1XX4+EThldo5iQqQU3qfqrosDh62FxEamC8+jN5+rt61r7mWZNSVpaUPK7ExwqHoArsX7ufiH7VrxHF8zvOy3tetv4X4ou9a47oKAhtrR/lm6iv3rVfw3pEaXfAr4GXavE3DsLylsmwhPRKPmE8ij6gK2Z58XagCgK32SU1ZVjR/7eQ+hSfwoD522Lb2hupz91a12L5/cd1vad8JJe8/BFgrGOhOZOB8xqCY6TXq2JwRmuY+7S/KP941oqnPfazsKHoodi8BvVBdGOY4Xl5MNhbXE+Iijb4moFj8wFZ258L1b6kaLfDVyMLk+018s/0RoHZ82jOHwS4WM2kxRKm3EQrbWN3SSq25wWreHEpNuyMCfZzFBdRiNrXtdS1vi3vWMsZRbtlGxluRjIwy3DN3X2Xubz/wCnPEs2XSoTcJiHC9SmONrenUfnrJNaZ/ghqxmYSc7Yub/yMf8AlWn3Sl50V1HX72oWpTnraWz/AGSVa06UKAKAz/bf3z/Yv41vdzvRd5w2+D1vuQjXuZyYUA2x573565vfRJrBJJ6ZLwZeoc4jq89MskMv8E+f8K73ep6rP4vojFr847xvgH5vtrO3w/8A59T/AB/+kU0eeiMrzQzB7lx8L5vxrs96Un/5Y3zeb9THr9A9rszGCoegCuxfu5+IftWvEcXzO87Le162/hfii71rjugoCK2oF8LJ/b99avYf0iNTu6r4Cp3eKNj7BT3yeAdDTD/usfxraHnRf6AKAhttYi+X4xRxbDTgecxMKA+aNiD7U4/r/wCIrAxfOR229h/+vNe99EWOsQ6U5k4HzGoJjpNerYnBGa5j7tL8o/3jWiqc99rOwoeih2LwG9UF09yGQDOMt1Gy65vWMVl+sj01tdzP+Xd9Tld8zf8A4l8X0EtrMwGYZxNMDqhwtoYugspOphzHvi5v8Wru6FbJhkLp8DF3v4PhazqyWaOjt/X2FK0p2hcOweVjTMBwVcRqPUDGCfsro8NJulFvUec7pQUMXUS1+OczjZltcby+Nlkk39bW/CtTuhK9a2pHV7gU8nCX1tv6fQl6wjdhQBQGf7b++f7F/Gt7ud6LvOG3wet9yEa9zOTCgG+NQld3Mb1od8eHnWwfmK9mn3Z19S7RaUiNrzczB1hcQFBBBrpdxN2qOBpSp1It3d81tVulrUWalNyd0dYjFBlIANZO6u+Chi8LKjTjK7tpt0O+t6iIUnGV2M65Evj7L1Niem1dxvUw9SEKlWSspWt12vfuzmNXaukPK64xwqHoArsX7ufiH7VrxHF8zvOy3tetv4X4ou9a47oKAj8/F8PL8U/nV2j6RGu3WV8FU7C49h3brL8FloixWJWNxLIdOl2Ok6SDZFPXW1PNS4SdmHJhwxRbzQT/AIoKARx3ZkyyI6W7Y1WB08gymxAINntxBB+egITOOzhlrxSRrFijrR1vycYFypG+8nXQGT7DN3so61P1H8qwcZpR2O9eXmVF1r6/YtFYZ1RzJwPmNQTHSa9WxOCM1zH3aX5R/vGtFU577WdhQ9FDsXgN6oLo1x+BWUAMWBUhldTpZWHBlPMau0a0qUsqJiYzBUsVDIqLs1o6y/ApCgjjFgPSTzknpqmrVlUllSK8NhqeGpqnTWb+zjiqDIGy5lisNFjYcNGG7dEa8pqCiIBWSQ24klSLEcN/VW2wmMhClkz6PmcnuruRXq4rLpK6la/U9H7OsDhhFGkY4KAPP0n561lSbnJyfSdNh6Ko0o010KwvVBeCgCgM/wBt/fP9i/jW93O9F3nDb4PW+5CNe5nJhQBQHmkdAq06FJu7itiJuw0DoFRxel7K2IXYaB0CnF6XsrYhdhpHQKcXpeytiF2e1dICpAVD0AV2L93PxD9q14ji+Z3nZb2vW38L8UXetcd0FAJYqASIyHgwINuO8WqYyyXctV6Ma1OVOWhpraQI2Qi55H/2j8KyuNy1HPrexQ6Zy+X2FF2SgHFpD/cPwFU8bn1FyO9rCLS5PvX2HmLySOZtczSyvYDU8jM1gAoF+O4ACo41ULq3vYJdDfeJjZvC+L/3v+dRxmprLi3BwC/4fOX3H2CwMcQIjUKDx4m/zmrU5ynzmZ+GwdHDRcaUbX/ukc1SZJzJwPmNQTHSa9WxOCM1zH3aX5R/vGtFU577WdhQ9FDsXgN6oLoUAUAUAUAUAUAUAUBR9s4AZi2++lfxroNyIqayH1nF74YLh3PqQxr3A44KAKAKAKAKAKAKAKAKh6AOtjogJSf6G+1a8V3RgoWiupna72Yrh3Lqfii5VqjtwoAoAoAoAoAoAoAoDmTgfMagmOk16ticE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6" name="Picture 8" descr="https://www.aachc.org/wp-content/uploads/2014/09/UDS-2014-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8788" y="1287720"/>
            <a:ext cx="3071212" cy="23394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Image result for pcm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2" descr="Image result for pcm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2" name="Picture 14" descr="PCMH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7075" y="3886200"/>
            <a:ext cx="23812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arkmed.org/wp-content/uploads/2014/09/Meaningful-Us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347742"/>
            <a:ext cx="3571585" cy="22193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prstGeom prst="rect">
            <a:avLst/>
          </a:prstGeom>
        </p:spPr>
        <p:txBody>
          <a:bodyPr>
            <a:normAutofit/>
          </a:bodyPr>
          <a:lstStyle/>
          <a:p>
            <a:r>
              <a:rPr lang="en-US" dirty="0"/>
              <a:t>Performance Management|Reports &amp; Scorecards</a:t>
            </a:r>
          </a:p>
        </p:txBody>
      </p:sp>
    </p:spTree>
    <p:extLst>
      <p:ext uri="{BB962C8B-B14F-4D97-AF65-F5344CB8AC3E}">
        <p14:creationId xmlns:p14="http://schemas.microsoft.com/office/powerpoint/2010/main" val="1367086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Group 383"/>
          <p:cNvGrpSpPr/>
          <p:nvPr/>
        </p:nvGrpSpPr>
        <p:grpSpPr>
          <a:xfrm>
            <a:off x="5867400" y="1504950"/>
            <a:ext cx="3274588" cy="4345618"/>
            <a:chOff x="6332719" y="1953174"/>
            <a:chExt cx="3274588" cy="4345618"/>
          </a:xfrm>
        </p:grpSpPr>
        <p:grpSp>
          <p:nvGrpSpPr>
            <p:cNvPr id="25" name="Group 24"/>
            <p:cNvGrpSpPr/>
            <p:nvPr/>
          </p:nvGrpSpPr>
          <p:grpSpPr>
            <a:xfrm>
              <a:off x="8012316" y="3969646"/>
              <a:ext cx="1594991" cy="819739"/>
              <a:chOff x="6550865" y="3470185"/>
              <a:chExt cx="1594991" cy="819739"/>
            </a:xfrm>
          </p:grpSpPr>
          <p:sp>
            <p:nvSpPr>
              <p:cNvPr id="46" name="Rectangle 45"/>
              <p:cNvSpPr/>
              <p:nvPr/>
            </p:nvSpPr>
            <p:spPr>
              <a:xfrm>
                <a:off x="6651757" y="3470185"/>
                <a:ext cx="1494099" cy="819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444D26"/>
                    </a:solidFill>
                  </a:rPr>
                  <a:t>Adult Diabetes</a:t>
                </a:r>
              </a:p>
              <a:p>
                <a:r>
                  <a:rPr lang="en-US" sz="1200" dirty="0">
                    <a:solidFill>
                      <a:srgbClr val="444D26"/>
                    </a:solidFill>
                  </a:rPr>
                  <a:t>Adult Preventive</a:t>
                </a:r>
              </a:p>
              <a:p>
                <a:r>
                  <a:rPr lang="en-US" sz="1200" dirty="0">
                    <a:solidFill>
                      <a:srgbClr val="444D26"/>
                    </a:solidFill>
                  </a:rPr>
                  <a:t>Pediatric Asthma</a:t>
                </a:r>
              </a:p>
              <a:p>
                <a:r>
                  <a:rPr lang="en-US" sz="1200" dirty="0">
                    <a:solidFill>
                      <a:srgbClr val="444D26"/>
                    </a:solidFill>
                  </a:rPr>
                  <a:t>Pediatric Preventive</a:t>
                </a:r>
              </a:p>
            </p:txBody>
          </p:sp>
          <p:sp>
            <p:nvSpPr>
              <p:cNvPr id="47" name="Left Brace 46"/>
              <p:cNvSpPr/>
              <p:nvPr/>
            </p:nvSpPr>
            <p:spPr>
              <a:xfrm>
                <a:off x="6550865" y="3470185"/>
                <a:ext cx="201784" cy="819739"/>
              </a:xfrm>
              <a:prstGeom prst="leftBrace">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26" name="Group 25"/>
            <p:cNvGrpSpPr/>
            <p:nvPr/>
          </p:nvGrpSpPr>
          <p:grpSpPr>
            <a:xfrm>
              <a:off x="7398677" y="2632339"/>
              <a:ext cx="1283713" cy="1324817"/>
              <a:chOff x="7451525" y="2338621"/>
              <a:chExt cx="1283713" cy="1324817"/>
            </a:xfrm>
          </p:grpSpPr>
          <p:sp>
            <p:nvSpPr>
              <p:cNvPr id="44" name="Rectangle 43"/>
              <p:cNvSpPr/>
              <p:nvPr/>
            </p:nvSpPr>
            <p:spPr>
              <a:xfrm>
                <a:off x="7552417" y="2338621"/>
                <a:ext cx="1182821" cy="13248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444D26"/>
                    </a:solidFill>
                  </a:rPr>
                  <a:t>Zip Code Table</a:t>
                </a:r>
              </a:p>
              <a:p>
                <a:r>
                  <a:rPr lang="en-US" sz="1200" dirty="0">
                    <a:solidFill>
                      <a:srgbClr val="444D26"/>
                    </a:solidFill>
                  </a:rPr>
                  <a:t>Tables 3a &amp; 3b</a:t>
                </a:r>
              </a:p>
              <a:p>
                <a:r>
                  <a:rPr lang="en-US" sz="1200" dirty="0">
                    <a:solidFill>
                      <a:srgbClr val="444D26"/>
                    </a:solidFill>
                  </a:rPr>
                  <a:t>Table 4</a:t>
                </a:r>
              </a:p>
              <a:p>
                <a:r>
                  <a:rPr lang="en-US" sz="1200" dirty="0">
                    <a:solidFill>
                      <a:srgbClr val="444D26"/>
                    </a:solidFill>
                  </a:rPr>
                  <a:t>Table 5</a:t>
                </a:r>
              </a:p>
              <a:p>
                <a:r>
                  <a:rPr lang="en-US" sz="1200" dirty="0">
                    <a:solidFill>
                      <a:srgbClr val="444D26"/>
                    </a:solidFill>
                  </a:rPr>
                  <a:t>Table 6a</a:t>
                </a:r>
              </a:p>
              <a:p>
                <a:r>
                  <a:rPr lang="en-US" sz="1200" dirty="0">
                    <a:solidFill>
                      <a:srgbClr val="444D26"/>
                    </a:solidFill>
                  </a:rPr>
                  <a:t>Table 6b</a:t>
                </a:r>
              </a:p>
              <a:p>
                <a:r>
                  <a:rPr lang="en-US" sz="1200" dirty="0">
                    <a:solidFill>
                      <a:srgbClr val="444D26"/>
                    </a:solidFill>
                  </a:rPr>
                  <a:t>Table 7</a:t>
                </a:r>
              </a:p>
            </p:txBody>
          </p:sp>
          <p:sp>
            <p:nvSpPr>
              <p:cNvPr id="45" name="Left Brace 44"/>
              <p:cNvSpPr/>
              <p:nvPr/>
            </p:nvSpPr>
            <p:spPr>
              <a:xfrm>
                <a:off x="7451525" y="2351238"/>
                <a:ext cx="201784" cy="1312200"/>
              </a:xfrm>
              <a:prstGeom prst="leftBrace">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27" name="Group 26"/>
            <p:cNvGrpSpPr/>
            <p:nvPr/>
          </p:nvGrpSpPr>
          <p:grpSpPr>
            <a:xfrm>
              <a:off x="7398677" y="4927192"/>
              <a:ext cx="1752601" cy="1371600"/>
              <a:chOff x="6579599" y="4467027"/>
              <a:chExt cx="1752601" cy="1371600"/>
            </a:xfrm>
          </p:grpSpPr>
          <p:sp>
            <p:nvSpPr>
              <p:cNvPr id="42" name="Rectangle 41"/>
              <p:cNvSpPr/>
              <p:nvPr/>
            </p:nvSpPr>
            <p:spPr>
              <a:xfrm>
                <a:off x="6680492" y="4467027"/>
                <a:ext cx="1651708" cy="1371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444D26"/>
                    </a:solidFill>
                  </a:rPr>
                  <a:t>Stage 2 Objectives</a:t>
                </a:r>
              </a:p>
              <a:p>
                <a:r>
                  <a:rPr lang="en-US" sz="1200" dirty="0">
                    <a:solidFill>
                      <a:srgbClr val="444D26"/>
                    </a:solidFill>
                  </a:rPr>
                  <a:t>Core CQMs</a:t>
                </a:r>
              </a:p>
              <a:p>
                <a:r>
                  <a:rPr lang="en-US" sz="1200" dirty="0">
                    <a:solidFill>
                      <a:srgbClr val="444D26"/>
                    </a:solidFill>
                  </a:rPr>
                  <a:t>Dental CQMs</a:t>
                </a:r>
              </a:p>
              <a:p>
                <a:r>
                  <a:rPr lang="en-US" sz="1200" dirty="0">
                    <a:solidFill>
                      <a:srgbClr val="444D26"/>
                    </a:solidFill>
                  </a:rPr>
                  <a:t>Diabetes CQMs</a:t>
                </a:r>
              </a:p>
              <a:p>
                <a:r>
                  <a:rPr lang="en-US" sz="1200" dirty="0">
                    <a:solidFill>
                      <a:srgbClr val="444D26"/>
                    </a:solidFill>
                  </a:rPr>
                  <a:t>General Practice CQMs</a:t>
                </a:r>
              </a:p>
              <a:p>
                <a:r>
                  <a:rPr lang="en-US" sz="1200" dirty="0">
                    <a:solidFill>
                      <a:srgbClr val="444D26"/>
                    </a:solidFill>
                  </a:rPr>
                  <a:t>HIV CQMs</a:t>
                </a:r>
              </a:p>
              <a:p>
                <a:r>
                  <a:rPr lang="en-US" sz="1200" dirty="0">
                    <a:solidFill>
                      <a:srgbClr val="444D26"/>
                    </a:solidFill>
                  </a:rPr>
                  <a:t>Heart CQMs</a:t>
                </a:r>
              </a:p>
            </p:txBody>
          </p:sp>
          <p:sp>
            <p:nvSpPr>
              <p:cNvPr id="43" name="Left Brace 42"/>
              <p:cNvSpPr/>
              <p:nvPr/>
            </p:nvSpPr>
            <p:spPr>
              <a:xfrm>
                <a:off x="6579599" y="4467027"/>
                <a:ext cx="201784" cy="1371600"/>
              </a:xfrm>
              <a:prstGeom prst="leftBrace">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8" name="Elbow Connector 27"/>
            <p:cNvCxnSpPr>
              <a:stCxn id="42" idx="6"/>
              <a:endCxn id="36" idx="1"/>
            </p:cNvCxnSpPr>
            <p:nvPr/>
          </p:nvCxnSpPr>
          <p:spPr>
            <a:xfrm>
              <a:off x="6469879" y="4677109"/>
              <a:ext cx="928798" cy="935883"/>
            </a:xfrm>
            <a:prstGeom prst="bentConnector3">
              <a:avLst>
                <a:gd name="adj1" fmla="val 50000"/>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40" idx="6"/>
              <a:endCxn id="35" idx="1"/>
            </p:cNvCxnSpPr>
            <p:nvPr/>
          </p:nvCxnSpPr>
          <p:spPr>
            <a:xfrm flipV="1">
              <a:off x="6471629" y="3301056"/>
              <a:ext cx="927048" cy="770102"/>
            </a:xfrm>
            <a:prstGeom prst="bentConnector3">
              <a:avLst>
                <a:gd name="adj1" fmla="val 50000"/>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41" idx="6"/>
              <a:endCxn id="34" idx="1"/>
            </p:cNvCxnSpPr>
            <p:nvPr/>
          </p:nvCxnSpPr>
          <p:spPr>
            <a:xfrm>
              <a:off x="6469879" y="4377464"/>
              <a:ext cx="1542437" cy="2052"/>
            </a:xfrm>
            <a:prstGeom prst="bentConnector3">
              <a:avLst>
                <a:gd name="adj1" fmla="val 50000"/>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cxnSp>
        <p:sp>
          <p:nvSpPr>
            <p:cNvPr id="31" name="Oval 30"/>
            <p:cNvSpPr>
              <a:spLocks noChangeAspect="1"/>
            </p:cNvSpPr>
            <p:nvPr/>
          </p:nvSpPr>
          <p:spPr>
            <a:xfrm>
              <a:off x="6334469" y="4002578"/>
              <a:ext cx="137160" cy="137160"/>
            </a:xfrm>
            <a:prstGeom prst="ellipse">
              <a:avLst/>
            </a:prstGeom>
            <a:solidFill>
              <a:srgbClr val="559C3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dirty="0">
                <a:solidFill>
                  <a:srgbClr val="444D26"/>
                </a:solidFill>
              </a:endParaRPr>
            </a:p>
          </p:txBody>
        </p:sp>
        <p:sp>
          <p:nvSpPr>
            <p:cNvPr id="32" name="Oval 31"/>
            <p:cNvSpPr>
              <a:spLocks noChangeAspect="1"/>
            </p:cNvSpPr>
            <p:nvPr/>
          </p:nvSpPr>
          <p:spPr>
            <a:xfrm>
              <a:off x="6332719" y="4308884"/>
              <a:ext cx="137160" cy="137160"/>
            </a:xfrm>
            <a:prstGeom prst="ellipse">
              <a:avLst/>
            </a:prstGeom>
            <a:solidFill>
              <a:srgbClr val="559C3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dirty="0">
                <a:solidFill>
                  <a:srgbClr val="444D26"/>
                </a:solidFill>
              </a:endParaRPr>
            </a:p>
          </p:txBody>
        </p:sp>
        <p:sp>
          <p:nvSpPr>
            <p:cNvPr id="33" name="Oval 32"/>
            <p:cNvSpPr>
              <a:spLocks noChangeAspect="1"/>
            </p:cNvSpPr>
            <p:nvPr/>
          </p:nvSpPr>
          <p:spPr>
            <a:xfrm>
              <a:off x="6332719" y="4608529"/>
              <a:ext cx="137160" cy="137160"/>
            </a:xfrm>
            <a:prstGeom prst="ellipse">
              <a:avLst/>
            </a:prstGeom>
            <a:solidFill>
              <a:srgbClr val="559C3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dirty="0">
                <a:solidFill>
                  <a:srgbClr val="444D26"/>
                </a:solidFill>
              </a:endParaRPr>
            </a:p>
          </p:txBody>
        </p:sp>
        <p:cxnSp>
          <p:nvCxnSpPr>
            <p:cNvPr id="34" name="Elbow Connector 33"/>
            <p:cNvCxnSpPr>
              <a:stCxn id="44" idx="6"/>
              <a:endCxn id="46" idx="1"/>
            </p:cNvCxnSpPr>
            <p:nvPr/>
          </p:nvCxnSpPr>
          <p:spPr>
            <a:xfrm flipV="1">
              <a:off x="6477417" y="2194390"/>
              <a:ext cx="921260" cy="1585449"/>
            </a:xfrm>
            <a:prstGeom prst="bentConnector3">
              <a:avLst>
                <a:gd name="adj1" fmla="val 36766"/>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6340257" y="3711259"/>
              <a:ext cx="137160" cy="137160"/>
            </a:xfrm>
            <a:prstGeom prst="ellipse">
              <a:avLst/>
            </a:prstGeom>
            <a:solidFill>
              <a:srgbClr val="559C3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dirty="0">
                <a:solidFill>
                  <a:srgbClr val="444D26"/>
                </a:solidFill>
              </a:endParaRPr>
            </a:p>
          </p:txBody>
        </p:sp>
        <p:grpSp>
          <p:nvGrpSpPr>
            <p:cNvPr id="36" name="Group 35"/>
            <p:cNvGrpSpPr/>
            <p:nvPr/>
          </p:nvGrpSpPr>
          <p:grpSpPr>
            <a:xfrm>
              <a:off x="7398677" y="1953174"/>
              <a:ext cx="1447800" cy="469816"/>
              <a:chOff x="6540556" y="1737451"/>
              <a:chExt cx="1447800" cy="469816"/>
            </a:xfrm>
          </p:grpSpPr>
          <p:sp>
            <p:nvSpPr>
              <p:cNvPr id="40" name="Rectangle 39"/>
              <p:cNvSpPr/>
              <p:nvPr/>
            </p:nvSpPr>
            <p:spPr>
              <a:xfrm>
                <a:off x="6641448" y="1737451"/>
                <a:ext cx="1346908"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dirty="0">
                    <a:solidFill>
                      <a:srgbClr val="444D26"/>
                    </a:solidFill>
                  </a:rPr>
                  <a:t>CDC Cancer Grant</a:t>
                </a:r>
              </a:p>
              <a:p>
                <a:r>
                  <a:rPr lang="en-US" sz="1200" dirty="0">
                    <a:solidFill>
                      <a:srgbClr val="444D26"/>
                    </a:solidFill>
                  </a:rPr>
                  <a:t>NYS-HCCN Grant</a:t>
                </a:r>
              </a:p>
            </p:txBody>
          </p:sp>
          <p:sp>
            <p:nvSpPr>
              <p:cNvPr id="41" name="Left Brace 40"/>
              <p:cNvSpPr/>
              <p:nvPr/>
            </p:nvSpPr>
            <p:spPr>
              <a:xfrm>
                <a:off x="6540556" y="1750067"/>
                <a:ext cx="201784" cy="457200"/>
              </a:xfrm>
              <a:prstGeom prst="leftBrace">
                <a:avLst/>
              </a:prstGeom>
              <a:ln>
                <a:solidFill>
                  <a:srgbClr val="158F47"/>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pic>
        <p:nvPicPr>
          <p:cNvPr id="9" name="Picture 8"/>
          <p:cNvPicPr>
            <a:picLocks noChangeAspect="1"/>
          </p:cNvPicPr>
          <p:nvPr/>
        </p:nvPicPr>
        <p:blipFill rotWithShape="1">
          <a:blip r:embed="rId2"/>
          <a:srcRect r="15156"/>
          <a:stretch/>
        </p:blipFill>
        <p:spPr>
          <a:xfrm>
            <a:off x="3051656" y="1504950"/>
            <a:ext cx="3014357" cy="5353050"/>
          </a:xfrm>
          <a:prstGeom prst="rect">
            <a:avLst/>
          </a:prstGeom>
        </p:spPr>
      </p:pic>
      <p:sp>
        <p:nvSpPr>
          <p:cNvPr id="2" name="Title 1"/>
          <p:cNvSpPr>
            <a:spLocks noGrp="1"/>
          </p:cNvSpPr>
          <p:nvPr>
            <p:ph type="title"/>
          </p:nvPr>
        </p:nvSpPr>
        <p:spPr>
          <a:prstGeom prst="rect">
            <a:avLst/>
          </a:prstGeom>
        </p:spPr>
        <p:txBody>
          <a:bodyPr>
            <a:normAutofit/>
          </a:bodyPr>
          <a:lstStyle/>
          <a:p>
            <a:r>
              <a:rPr lang="en-US" dirty="0"/>
              <a:t>Reports &amp; Scorecards</a:t>
            </a:r>
          </a:p>
        </p:txBody>
      </p:sp>
      <p:sp>
        <p:nvSpPr>
          <p:cNvPr id="38" name="Rounded Rectangle 37"/>
          <p:cNvSpPr/>
          <p:nvPr/>
        </p:nvSpPr>
        <p:spPr>
          <a:xfrm>
            <a:off x="3051656" y="1552575"/>
            <a:ext cx="2101214" cy="31180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3051656" y="1883061"/>
            <a:ext cx="2110659" cy="492731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p>
        </p:txBody>
      </p:sp>
      <p:sp>
        <p:nvSpPr>
          <p:cNvPr id="5" name="Rectangle 4"/>
          <p:cNvSpPr/>
          <p:nvPr/>
        </p:nvSpPr>
        <p:spPr>
          <a:xfrm>
            <a:off x="223025" y="1026001"/>
            <a:ext cx="8763000" cy="830997"/>
          </a:xfrm>
          <a:prstGeom prst="rect">
            <a:avLst/>
          </a:prstGeom>
        </p:spPr>
        <p:txBody>
          <a:bodyPr wrap="square">
            <a:spAutoFit/>
          </a:bodyPr>
          <a:lstStyle/>
          <a:p>
            <a:pPr marL="114300" indent="0">
              <a:buNone/>
            </a:pPr>
            <a:r>
              <a:rPr lang="en-US" sz="2400" dirty="0"/>
              <a:t>Groupings of like measures allows analysis of programmatic progress</a:t>
            </a:r>
            <a:endParaRPr lang="en-US" dirty="0"/>
          </a:p>
        </p:txBody>
      </p:sp>
    </p:spTree>
    <p:extLst>
      <p:ext uri="{BB962C8B-B14F-4D97-AF65-F5344CB8AC3E}">
        <p14:creationId xmlns:p14="http://schemas.microsoft.com/office/powerpoint/2010/main" val="143615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Reports &amp; Scorecards</a:t>
            </a:r>
          </a:p>
        </p:txBody>
      </p:sp>
      <p:sp>
        <p:nvSpPr>
          <p:cNvPr id="3" name="Content Placeholder 2"/>
          <p:cNvSpPr>
            <a:spLocks noGrp="1"/>
          </p:cNvSpPr>
          <p:nvPr>
            <p:ph sz="quarter" idx="13"/>
          </p:nvPr>
        </p:nvSpPr>
        <p:spPr>
          <a:xfrm>
            <a:off x="0" y="914400"/>
            <a:ext cx="7848600" cy="639762"/>
          </a:xfrm>
          <a:prstGeom prst="rect">
            <a:avLst/>
          </a:prstGeom>
        </p:spPr>
        <p:txBody>
          <a:bodyPr>
            <a:noAutofit/>
          </a:bodyPr>
          <a:lstStyle/>
          <a:p>
            <a:pPr marL="114300" indent="0">
              <a:buNone/>
            </a:pPr>
            <a:r>
              <a:rPr lang="en-US" sz="2400" dirty="0"/>
              <a:t>Reports typically displayed as a Scorecard include</a:t>
            </a:r>
          </a:p>
          <a:p>
            <a:pPr lvl="1"/>
            <a:endParaRPr lang="en-US" sz="2000" dirty="0"/>
          </a:p>
        </p:txBody>
      </p:sp>
      <p:sp>
        <p:nvSpPr>
          <p:cNvPr id="16" name="Content Placeholder 2"/>
          <p:cNvSpPr txBox="1">
            <a:spLocks/>
          </p:cNvSpPr>
          <p:nvPr/>
        </p:nvSpPr>
        <p:spPr>
          <a:xfrm>
            <a:off x="2490150" y="1102690"/>
            <a:ext cx="2781300" cy="58613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Tx/>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000" dirty="0"/>
          </a:p>
          <a:p>
            <a:pPr lvl="1">
              <a:buClr>
                <a:srgbClr val="158F47"/>
              </a:buClr>
            </a:pPr>
            <a:r>
              <a:rPr lang="en-US" sz="1800" dirty="0"/>
              <a:t>Target (%)</a:t>
            </a:r>
          </a:p>
          <a:p>
            <a:pPr lvl="1">
              <a:buClr>
                <a:srgbClr val="158F47"/>
              </a:buClr>
            </a:pPr>
            <a:r>
              <a:rPr lang="en-US" sz="1800" dirty="0"/>
              <a:t>Result (%)</a:t>
            </a:r>
          </a:p>
        </p:txBody>
      </p:sp>
      <p:sp>
        <p:nvSpPr>
          <p:cNvPr id="9" name="Content Placeholder 2"/>
          <p:cNvSpPr txBox="1">
            <a:spLocks/>
          </p:cNvSpPr>
          <p:nvPr/>
        </p:nvSpPr>
        <p:spPr>
          <a:xfrm>
            <a:off x="4394200" y="1102689"/>
            <a:ext cx="2781300" cy="902945"/>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Tx/>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000" dirty="0"/>
          </a:p>
          <a:p>
            <a:pPr lvl="1">
              <a:buClr>
                <a:srgbClr val="158F47"/>
              </a:buClr>
            </a:pPr>
            <a:r>
              <a:rPr lang="en-US" sz="1800" dirty="0"/>
              <a:t>Numerator</a:t>
            </a:r>
          </a:p>
          <a:p>
            <a:pPr lvl="1">
              <a:buClr>
                <a:srgbClr val="158F47"/>
              </a:buClr>
            </a:pPr>
            <a:r>
              <a:rPr lang="en-US" sz="1800" dirty="0"/>
              <a:t>Denominator</a:t>
            </a:r>
          </a:p>
        </p:txBody>
      </p:sp>
      <p:sp>
        <p:nvSpPr>
          <p:cNvPr id="10" name="Content Placeholder 2"/>
          <p:cNvSpPr txBox="1">
            <a:spLocks/>
          </p:cNvSpPr>
          <p:nvPr/>
        </p:nvSpPr>
        <p:spPr>
          <a:xfrm>
            <a:off x="6324452" y="1081025"/>
            <a:ext cx="1883696" cy="69887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Tx/>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000" dirty="0"/>
          </a:p>
          <a:p>
            <a:pPr lvl="1">
              <a:buClr>
                <a:srgbClr val="158F47"/>
              </a:buClr>
            </a:pPr>
            <a:r>
              <a:rPr lang="en-US" sz="1800" dirty="0"/>
              <a:t>Exclusions</a:t>
            </a:r>
          </a:p>
        </p:txBody>
      </p:sp>
      <p:pic>
        <p:nvPicPr>
          <p:cNvPr id="4" name="Picture 3"/>
          <p:cNvPicPr>
            <a:picLocks noChangeAspect="1"/>
          </p:cNvPicPr>
          <p:nvPr/>
        </p:nvPicPr>
        <p:blipFill>
          <a:blip r:embed="rId2"/>
          <a:stretch>
            <a:fillRect/>
          </a:stretch>
        </p:blipFill>
        <p:spPr>
          <a:xfrm>
            <a:off x="304800" y="2286000"/>
            <a:ext cx="8229600" cy="3821093"/>
          </a:xfrm>
          <a:prstGeom prst="rect">
            <a:avLst/>
          </a:prstGeom>
          <a:ln>
            <a:noFill/>
          </a:ln>
          <a:effectLst>
            <a:outerShdw blurRad="190500" algn="tl" rotWithShape="0">
              <a:srgbClr val="000000">
                <a:alpha val="70000"/>
              </a:srgbClr>
            </a:outerShdw>
          </a:effectLst>
        </p:spPr>
      </p:pic>
      <p:sp>
        <p:nvSpPr>
          <p:cNvPr id="6" name="Rectangle 5"/>
          <p:cNvSpPr/>
          <p:nvPr/>
        </p:nvSpPr>
        <p:spPr>
          <a:xfrm>
            <a:off x="204150" y="1480587"/>
            <a:ext cx="4572000" cy="646331"/>
          </a:xfrm>
          <a:prstGeom prst="rect">
            <a:avLst/>
          </a:prstGeom>
        </p:spPr>
        <p:txBody>
          <a:bodyPr>
            <a:spAutoFit/>
          </a:bodyPr>
          <a:lstStyle/>
          <a:p>
            <a:pPr marL="742950" lvl="1" indent="-285750">
              <a:buFont typeface="Arial" panose="020B0604020202020204" pitchFamily="34" charset="0"/>
              <a:buChar char="•"/>
            </a:pPr>
            <a:r>
              <a:rPr lang="en-US" dirty="0"/>
              <a:t>Measure</a:t>
            </a:r>
          </a:p>
          <a:p>
            <a:pPr marL="742950" lvl="1" indent="-285750">
              <a:buFont typeface="Arial" panose="020B0604020202020204" pitchFamily="34" charset="0"/>
              <a:buChar char="•"/>
            </a:pPr>
            <a:r>
              <a:rPr lang="en-US" dirty="0"/>
              <a:t>Stoplight Grade</a:t>
            </a:r>
          </a:p>
        </p:txBody>
      </p:sp>
    </p:spTree>
    <p:extLst>
      <p:ext uri="{BB962C8B-B14F-4D97-AF65-F5344CB8AC3E}">
        <p14:creationId xmlns:p14="http://schemas.microsoft.com/office/powerpoint/2010/main" val="1735187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Reports &amp; Scorecards</a:t>
            </a:r>
          </a:p>
        </p:txBody>
      </p:sp>
      <p:sp>
        <p:nvSpPr>
          <p:cNvPr id="3" name="Content Placeholder 2"/>
          <p:cNvSpPr>
            <a:spLocks noGrp="1"/>
          </p:cNvSpPr>
          <p:nvPr>
            <p:ph sz="quarter" idx="13"/>
          </p:nvPr>
        </p:nvSpPr>
        <p:spPr>
          <a:xfrm>
            <a:off x="254000" y="948267"/>
            <a:ext cx="8001000" cy="2667000"/>
          </a:xfrm>
          <a:prstGeom prst="rect">
            <a:avLst/>
          </a:prstGeom>
        </p:spPr>
        <p:txBody>
          <a:bodyPr/>
          <a:lstStyle/>
          <a:p>
            <a:r>
              <a:rPr lang="en-US" sz="2200" dirty="0"/>
              <a:t>Measures highlighted in blue are clickable links that allow the ability to drill down into Measure Analyzer</a:t>
            </a:r>
          </a:p>
          <a:p>
            <a:r>
              <a:rPr lang="en-US" sz="2200" dirty="0"/>
              <a:t>Information buttons found throughout the system give more specific information about the measure or data</a:t>
            </a:r>
          </a:p>
          <a:p>
            <a:r>
              <a:rPr lang="en-US" sz="2200" dirty="0"/>
              <a:t>Supporting detail behind each measure can be directly exported to Excel</a:t>
            </a:r>
          </a:p>
        </p:txBody>
      </p:sp>
      <p:sp>
        <p:nvSpPr>
          <p:cNvPr id="4" name="TextBox 3"/>
          <p:cNvSpPr txBox="1"/>
          <p:nvPr/>
        </p:nvSpPr>
        <p:spPr>
          <a:xfrm>
            <a:off x="0" y="6096000"/>
            <a:ext cx="1828800" cy="762000"/>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381000" y="3127564"/>
            <a:ext cx="7552996" cy="35069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9256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SEhUTEhIVFhUXGBcYGBcYFBcWFxkVHxYaFxoVGBcYHiggGBwlHh4XITEhJikrLi4uGCAzODMtNygtLiwBCgoKDg0OGxAQGywkICYsLS0sNC83LywsLC8vNDcvLCwvLCwsLCwvLDQsLC0sLCwsLCwsLCwsLCwsLCwsLCwsLP/AABEIAMQBAQMBEQACEQEDEQH/xAAcAAABBQEBAQAAAAAAAAAAAAAAAwQFBgcCAQj/xABOEAACAQIDAwQKEAQFAwUBAAABAgMAEQQFEgYhMRNBUWEHFBciMlNjcZGSFiMzNFJyc4GTobGywdHS0zVCYoIVJIOiwnSjswhk4fDxJf/EABsBAQABBQEAAAAAAAAAAAAAAAABAgMEBQYH/8QAPhEAAgECAQULDQACAgMBAAAAAAECAxEEEiExUZEFBhMUFjJBYXGBsRUiMzRSYnKhwdHS4fCC8UJDIySyNf/aAAwDAQACEQMRAD8Agcz92l+Uk++a2cdCNZLSxtUkBQBQBQBQBQBQBQBQBQBQBQBQBQBQBQBQBQBQBQBQBQBQBQBQBQBQBQBQBQHhoC91jGUU7M/dpflJPvmsiOhGNLSx7gMgeXCzYpWUJCbMpvqO4Hdutz1S5pSUdZUoNxctQQ5C7YN8YGXQjhCu/USSouN1rd8PRTLWVkjIeTlDbMcqlgWJ3HezRrIjDgQQCR8YX3j86lSTv1EOLVnrPIsvZoJJwRpjZEI33Je9iObmplZ7DJ824+h2cdsQkHKIC0Ql1HVpCmPlN9he9qpdRWuVKm8qwhj8sijTUmLhlO7vEEgY9ffKBuqVJt6CHFJaRfDZB7WsuJnjw6OLxhgzyOvw1jTfp6zajnnslcKGa7djjH5CUiM8MqYiEEBnTUGQnhykbDUl+Y8KKeezVmHDNdO6PcDkQeATviYoVLsg1hySwAJ8FTzGjnZ2SChdXbsIZtlDQBH1xyRyX0SRsWQkbmU3AKsOgipjK5Eo2ziGYYB4GVZBYsiSDrV1DD8QesGpUk9BDi1pDBZe8qysg3RJyjnoW4FvPv8AqNHJKwUW7jWpILlgux5PLFHKJ4F5VFdVYsDYgG3DjvHCrDrpO1i+qDavcr+fZFPg5OTnUAkXVgbqw5yp6ug2PpFXYTUldFqcHF2ZxlGUS4lnWJblI2kPmUcB1k2AFJSUdIjFy0DXBxK7qrOqA8Xa+kbr3OkE/Vz1LzELOTOP2dSKISHGQEOjPGAJbuASLLdLA3Ft9qoVS7tYrlTsr3I/JcrkxUywxAamud+4AAEkk83/AMiqpSUVdlMYuTshkykEgixBsQeII3EGqikc5Vl8mIlSGIXdzYXNgN1ySegAE/NUSkoq7JjFydkWDPtiJMNC0yzxSqh0yBTYob2tvO/fzbj1VahWUnaxdnRcVe5BZjlrRJFJqVo5U1Ky3tcGzob8GU8fPVxSu2i3KNkmPF2clMsMOpBJKnKFSSOSSxa8htuOkFrcRu6ajhFZsng3dI5xuTxqgkixUUsesI5CtGyE8CUbvitgd4vwNFJ3s0HFWuncdtszGIxL29h+TLFA2maxcAEr4F+BFU8I72syrg1a90N8NkKmGKaTFQxCXXpVxIW7xyjeCpHEfXVTnnaSKVC6TbsN/wDCdU8cEM0cxkKgMusKGJIsdQB3Wvw56nKzXaGTnsmRzoVJBBBBIIPEEGxB671UUDmTAOsKTkd47ui9ZUAk+bfbzqajKV7E2drjQ1JBe6xjKKdmfu0vykn3zWRHQjGlpZbtmv4Pj/jj7EqzP0sS9T9FIMD/AAHEf9Qv3oaP0y7AvQvtDMczQLhMNibnDSYLDkkb2ikvIBOnWNwI5x6CUXnktN2HLRF6LL/YyxWWPhsFi43sfbcMyuu9XjIk0yIecH8xUqSlNNdZDi4wafUSeEt/iMWq9u0lvbjbtQ3tfnql8x9v1K16RdhWZe0DpES4kEsgJlaIpo1DVfQL3tervn9Niz5nRcU22dzjsQH3aX0qOYRgDQAOYabH56ilzETV57FdhjfEsp9zaGcTdHJcmSSfM2nfSrzRS5xKbP4CDEYGCKeV4y2JlCFQti/Jp3pLcL8B11ROTjNtaiuCUoJPWQ2e4pCiYOCOVFidy3K6eVaZrKdQXvVtawAq5BZ8plubzZKJza9hiTiEFteCYabfzYYKqSDr0ONV+hjVun5tuvxLlXzr9XgdZIvIouBt7ZioJpJukXhcwR9VlBYjpcUlneVqf+xHN5mtf6KKDV8sF229H+Syv5BvuQ1Ypc6XaX6vNj2C2dyNJkmFeYkyCUhGbwil5AN54jSB59INRHNVaRMs9JNnOU4ObDYSJoZYI5pnSd+UmSI8ihvFHZjcqxux9FJNSk76NBEU4xVtOkg9s8tWHEkx25KUcrGVIZbE98gZdx0tqG7mtVynK8c5RVjaWY92g97YD5GT/wAzUhzpCfNiSeQZfJHg3ljkiimxDBEaSZIisCtd2XVxLOAvmW9UzknKz0IqhFqN1pfgM9uMDaVMQNBGIXU3JuHQTiwlUMu477N/camk81tRFVZ76/Eh8lzN8NPHPHYsh4HgQRpK/OCRVcoqSsyiMnF3Rbtocsw+Nw8mPwRKkHXiID8LeS9uGoAsb8CLkb73swlKLyJdxenGMo5ce8jdisUjCWGePlIkVsUqk2tLEL7uph3pFV1U8zXYUUmnmfbsIjD55MuK7bJDSlizahdW1AqUI+DpJW3MLdFVuCyckoU2pZQ6zXLoXiOKwl1jDBZYWN2hZvBs388bHcDx+u1MZNPJl/smUU1lR/0dT/wyL/qpf/ElF6R9hL9Gu0fSthRgMD2ys5NsVp5JowLdsG+rWD1cOuo87Lla3R4E+bkRvfp8RHZ0wDGrJhxKI4oppTypQtqWKTfdBa1yn10nfIsxC2XddBzmuBbGPh54QNWKIjkAG5cUtg5NuAYWk8xakXk3T6PASWVZrp8R7n+KSbByRw+5YSeJIz8KMxuhc9OqQFr9dRBNSu+lEzd42XQymmrxZL3WMZRTsz92l+Uk++ayI6EY0tLJfZXaXtQSRyRCaCYWeMm3MRcX3cDYg9XC1UVKeVnWZldOpk3TV0xxtHtVHNAuFwuHEEAbURcFmN777cBffxJNh0VEKbTypO7JnUTWTFWRDZvmPL8j3unkoI4eN9WgsdXAWvq4dXGq4xtftuUSd7dlhYZ7IcI2Ebvk1q6EnelibqOlTe9uY36ajIWVlE5byckcx7RWxCz8l4MAh06+PtPJar2+e1qjg/Nt1lSqedfqIACrhaJ9c6hmRFxkLuyAKs0ThJdA4K4YFXt0nfVvIa5rLmWnzkcYrOYliaHCQmJZN0kjvrmkX4FwAEXpC8aKDveTDmrWihnLmN8KmH0+BK8mq/HUqra1t1rcb1Vk+dcpyvNsOsTnglkw80kd5YynKuGtyyowK6hbc9hpLb79FQoWTS0eBLndpvT4ieFzpkxZxWkHVI7MhNwyOTrjO7eCCRw6DajheOSFO0so6wmeuuNGMcam5QuVva4II0A77DSbDqFHDzckKfn5TIiw5uHN5qrKC7Rbb4cwwRTZek3IoEVndTwVQSAUNr2G7qqxwUrtqVrl/hY2Scb2IjaDadsZJHysYWCMjTChsNO641W4kC17bhwHG9cKeQs2konUy3n0EbnWYtiZ3mYW1Hco4KgFlQeYACqoxyVYplLKdztsy1YVcOy3KSF43v4KsO/jtbeCbNxG+mT51xlebYMwzHlYsPHptyKMl731Xcvcbt3G3PSMbNvWJSuktQZ5mXbEgYJoRESONL6tEaiwF7C++5v10jHJQlLKYYfMrYaTDsmpWdZEN7cnIO9ZrW3hl3EbuAo4+dcKXmtHuz2bthJ0nVFfTe6tzg7jY/ynoI/MUnHKVhCWS7lizXbKAwSw4TCCAz+6tcbxzgAecjmtc7t9Wo0ndOTvYuyqqzUVa5W8mzHkGkbTq1wyxcbW1rp1cDe3RV2UcotRlknmT49YXJeJZUZSjo266njpbijcLMKSV0Iysx7jc1gWB4MLFIiyMjSvK4d2CG6IAoACgkm/E1Sou95Mlyja0UM5MxvhUw+nwZWl1X46kC6bW6r3vVWT52URlebkj+HOMMcPBDPhnkMPKWZZ+TvrkLnvdB6hx5qpcZXbT0lSlHJSa0CKZrDG0xggZFlw7Q2aXWQzMNT30i40gDT9dTkt2u+kjKSvZdFjnJs+kw0c0aAHlVsCeMb2KmRehtDOvNxHRYpQUmmIzcU0N8DmHJw4iHTcTCPfe2ko+sG1t/OObjUuN2nqITsmtYwNVFJe6xjKKdmfu0vykn3zWRHQjGlpY2qSAoAoAoAoDqOMsQqgliQAALkk7gABxNASrbN4gXAEbOASYlmieYAbzeJWLXHQBeqOERXkP+0kRVZQKxYZmV3A72MBmNxuBcIPP3zAVFybZriVSQFAFAKyYZgiSEd65YKbjeV06t3N4Q9NRfPYm2a4lUkBQDk5fLqjXQSZQpjAsdYY6Ra3Pe4txBG+oykTksRmjKMVa11JBsQRcGxsRuPnFSQ8xxQBQBQElJkU6oXKr3qh2TlEMqxmxDtFfWq7xvI3XqnLVyrIdjz/AAOfk+U0rbRymjlE5XkvG8lfXo5724b+G+mWr2GQ7DdMBIYmmAHJqwVjqW4J4d5fVY9NrVOUr2Is7XOMHhXldY41LOxsAOc//lzfqo3ZXYSu7IQBqSD2gCgCgCgCgPDQF7rGMop2Z+7S/KSffNZEdCMaWljapICgCgCgCgJnZQnlmCm0rQzLCb2PLGMhbHmY7wOsiqKmgrp6e7MRmFgkaQRxq/K6tyqDrDDq4gj6qqbVrsoSd7IlmnOHw0DxpHeUycpI8SSnUrlRCOUBCALpYi1zr6BVNsqTTK75MU0SWZxARy+1LDrweEZ1VdIDNi0u2niOmx4bhzVRHTrzvwKpaNWZeI6nXDLiWwvGMEpyC4FTIVA90WfVrL277XwPRbdULKycr6/Qq83Kyflb6kLNjuQw2FMcUOpklZ3aGOQuBPIoU6wbCw5t5FhfcKrSvJ3LbeTFWHeZwphe2ZIY01LiTECyLIIYtOtbK4IBYkrqIPudhvNRF5Vk9RVLzbtaxeKPl1wJkhW7duOEVdCzOqKyWVbAa2VVIWwNjbjUaMqz1dxOnJutfeMMFjGnhxfKQwnk4GZXWCOMxNrUBQUUcd9gbkW3c9VNZLVn0lKd4yzdGwS2vlHbDxIkaRxkaVSNF3lF1EsBdrnpNhzUp824qc6wtkmYMmExBsC0Okwub6ojK3JSFfON46DvpKN5Lr+gjK0X1aO87y7kYcJHLyio8kkis5wqYmwULpiGs6Y7g6juub8bCod3K31sFZRTv8ris0EQeaWOLUyYaOURvDoQuzqrzLCSRoCEOFNxduFhRN2Sb6SWldtLo/sx1k79sJE8sMR/z2Dj5QQomtCX1xEKApHg33b7i97CkvNbSfQwvOSbXSivZpijJITpRQCVVURUCqGNh3oF/Obk85quKsiiTuyQ5RokfEzMTPiEkEanwisilHxD9CkFgo5zv4DfGl2Whf1ib2V3pf8AXJMD/wDrhv5LrJfm7X5EHVf4PJ7r8OaqP+or/wC3+1ENlfvLF+fC/feq5c9d5bjzH3Fg2HgRGiZJoOVlezKZAHSEfyKvw3PHoUW5zVuq73zOxdpJK2dXKW8ekldStbddTqU251POOur97li1jygCgCgCgCgPDQF7rGMopmZuOWl3j3STn/rNX4vMjHks7G2sdI9NTciwax0j00uLBrHSPTS4sGsdI9NLiwax0j00uLAJB0j00uhYk5tpMU6FGxUhUixu+8joZvCYdRNUqEE72KsubVrjfAZvLBcQzMgPEK1gTzG3C/XxqWovSQnJaDibMZHvrmZtQCtqcm6htYBJO8au+8++lkiLti3+OT8nyXbD8nbTp1m2n4HTp/p4dVMmN7k5UrWGkmILBVL3CghQTuAJLEDo3kn56nMRnHMGbzJI0qTsHbwm172+N8L56hqLViU5J3OMTmcshDSTOxBLAs5JDG28G+7gvD4I6KJRWgNt6RbFZ9iJBpkxDspBBBc2INr3H817Ded9FGK0Byk9I0nxJdizvqY8STcnzmpVkQ7s8TEkKyh7K1tQB3NY3Fxz2O+mYZxxgM2lgvyMzJfiA2424XHAkdPNUNReklOS0HC5jIJOVEzcre/KazrvwvqvfqqbK1iLu9xafPJ3IL4hyQysO/3BlJKso4AgkkW6TUKMUS5SekZGQdI9NTdEWZJPtLiipU4qUqRYjlDYi1rWvwtVORDUVZc9Yj/jM3Jcjy7clw0at1uOnp0/08OqpyY3uRlStYapiSFZQ9la2oX3G28XHPa59NTmIznsGJKMGR9LA3BBsQekGjswroTDjpHpqbkWDWOkemouTYNY6R6aXFg1jpHppcWDWOkemlxYNY6R6aXFjwuOkempuRYvl6xjKKjm/Ybx8k80iy4UB5HYXeW9ixIv7Vxrkam+fCQm4OM8ztoXR/kbBUZMadxPMPHYT6SX9qqOVWD9mexfkOAkHcTzDx2E+kl/apyqwfsz2L8hwEg7ieYeOwn0kv7VOVWD9mexfkOAkHcTzDx2E+kl/apyqwfsz2L8hwEg7ieYeOwn0kv7VOVWD9mexfkOAkHcTzDx2E+kl/apyqwfsz2L8hwEg7ieYeOwn0kv7VOVWD9mexfkOAkHcTzDx2E+kl/apyqwfsz2L8hwEg7ieYeOwn0kv7VOVWD9mexfkOAkU3arZuXL5+15mjZ9KtdCxWxvbeyg33dFbnA46njKXC000r2z6fk2W5xcXZkz3OMX4yD1n/RWH5cw+qXy+5zvKTC+zLYvyDucYvxkHrP+inlzD6pfL7jlJhfZlsX5B3OMX4yD1n/RTy5h9Uvl9xykwvsy2L8g7nGL8ZB6z/op5cw+qXy+45SYX2ZbF+QdzjF+Mg9Z/wBFPLmH1S+X3HKTC+zLYvyDucYvxkHrP+inlzD6pfL7jlJhfZlsX5B3OMX4yD1n/RTy5h9Uvl9xykwvsy2L8g7nGL8ZB6z/AKKeXMPql8vuOUmF9mWxfkHc4xfjIPWf9FPLmH1S+X3HKTC+zLYvyA9jjF+Mg9Z/0U8uYfVL5fcco8L7Mti/Igtm8hlxspiiZFYKXu5IFgQP5Qd+8VvqVJ1JZKNlj8fTwVLhaibV7Zv21qLP3Ksb43D+vJ+3WRxGprX93Gn5VYP2Z7F+QdyrG+Nw/ryft04jU1r+7hyqwfsz2L8g7lWN8bh/Xk/bpxGprX93DlVg/ZnsX5B3Ksb43D+vJ+3TiNTWv7uHKrB+zPYvyDuVY3xuH9eT9unEamtf3cOVWD9mexfkHcqxvjcP68n7dOI1Na/u4cqsH7M9i/IO5VjfG4f15P26cRqa1/dw5VYP2Z7F+QdyrG+Nw/ryft04jU1r+7hyqwfsz2L8g7lWN8bh/Xk/bpxGprX93DlVg/ZnsX5B3Ksb43D+vJ+3TiNTWv7uHKrB+zPYvyNp9jJ6Ivr/AE1j8HI3PHaWp/3eWaTifOa8cxXp5/E/E3kdCOaxyoKAhNptqsJgEDYmXSTfSgGqRviqPtNh11nYLc7EYyVqMb630Lv/AJlMpqOkrrbZ4mROVEK4WM715dWkndbMdSwqVCjvSfCYhe+06SDXU4bepTSvXm31RzfN38EWHXfQhhJtPPrCnHMDZySsUWkBGZWYxtG0ll0niVDd7Zrmw2S3t4BK2S33so4aQtlW2OM0q7Ks4N7RvC2CxDqGjUyRB3aOQHlE0rdWY3AG6sLE71aElejJxfXnX38SpV30l3yPOIcXEJoGupuCCLMrDijrxVh0VxmKwtXC1HSqqzX9ddRkRkpK6H9YxUFAfPPZx/if+jH9rV6JvZ9R/wAmYdfnGh1zx5IFAFAFAFAFAFAFAFAeNwoiVpMz7D3v5vkX++len4H0ncdjvp9TXxLwZs1bY89CgCgCgCgCgCgCgCgCgLdWoPRDmTifOa8WxXp5/E/E7GOhHNY5UFAZn2QsNhGzLDySgmSHDTTMLqRpjJaK6sQG7/Wd5A73fuvXc70+E4Gpfm3zdts/ysYte10Qk0j4t1YCJZnhBiaN4daMxaJ7tGrM6ks7bn4hdRHKEV1pYGmInnxE+GaOPEHlGwpLlGa6q0rpJI4Gk6XZWcHdeMd7YWACuClfDppDyRmYM7SSoVLugdH9r08q4sZG5TvWZYwCNTEECzbL5nbHI6BlTFKY5FKBbziIYiGfcBveEsh3DvomvfjXNb58JGpheGWmD+TzeNi9RlaVjR68+MsKA+eezj/E/wDRj+1q9E3s+o/5Mw6/ONDrnjyQKAKAjM4z3D4XRy76dd7d6zcLXPeg24isnD4SriL8Gr27PqZmFwFfFX4KN7adC09pCYvsg4RWKryj7tzqo0k24d8QfqrNp7jYiSTdl1dP2NjS3v4qUVKVl1N5/ldfM5wGbZdBMDDmM0qyIxlE4YBZbrbSSi82v6q2W6mCyqcVRhnT6NRt92dzsujFYennT6NRbIJldQyMGUi4INwR0g1zMouLcZKzOOnCUJOMlZoUqkoCgPG4URK0mZ9h7383yL/fSvT8D6TuOx30+pr4l4M2atseehQEHtRtRBgUBluzt4Ma+EevqHX9tWa1eNJZzZbnbl1sdO1PMlpb0L9me4nsr4kn2uCFV6G1ufSCv2VgvHz6Ejqqe9TDpefOTfVZfR+JadkOyDHi25KZRFLYkHVdGsLmxPgnjuPRxrJoYtVHaWZmm3U3v1MJHhKTyo/Nff8AsxEZ72VNLlMLErKN3KSE2bzILG3WT81WqmOs7QRnYLerlQUsRJp6l0d/67xtlnZYkDAYiBSvOYiVI/tYkH0iqYY9/wDJbC9iN6dNr/wTafvZ1tVrbGaXleYxYiNZYWDI3A/aCOYjorYQmpq8Tj8RhqmHqOnVVmh1VRYCgLdWoPRDmTifOa8WxXp5/E/E7GOhHNY5UFAYN2YMylw2cRzwvaRIUIPG1zICpB4ggm45w1eh71/Un8T+hiV+cc5dnZx0QGHRo8SGVZUglIlkgUar4dGZbkm4IBZwoG8qWFdGWRtisVaORsRHMr6Yg7HFcpNGoR4I5eSKLqTWQxGvwyhvzECWwuH9tMdi66pC0gTQRMxYxy4cB2RQSyd85JOu1gCbAWTIlJmw8YUjTiBxBFkjixADaWZmHeiI3LEkYkNezgVp93qihufUv02XzRcpLz0aVXmJmhQHzz2cf4n/AKMf2tXom9n1H/JmHX5xodc8eSBQBQGX9lWe+IiT4Md/nZj+QrqNw4Woylrfh/s7Pe3TtQnPXLwX7Kvh8x0rpaKFwOGqOzeuhVj85Nbs6MU7cw5FmwoHXHK6n/uaxQD3ZbHT9tQxxyyKhkXvNZI0arkEcDuvzVgY+lS4Gc5RV7PPbPfozms3ToUOL1Kk4K9nntnv0Z9Ok2euLPPAoDxuFEStJmfYe9/N8i/30r0/A+k7jsd9Pqa+JeDNmrbHnoUB8+7b49p8dOzHwXaNR0Kh0gDo4X85NaPETcqjZ6puRh40cFTjHpSb7Xn/AER8eVzEyDQQYk5RwRYhLqLkH4y+mrJshlQE3neVcjhsE5FmnikkPTblnRf9qg/3UBCUBovYazBhPLBfvGTlLdDKyrcecN/tFZ+Bm8pxOT314eLowrdKdu53f0+bNarZnChQFurUHohzJxPnNeLYr08/ifidjHQjmscqCgPmDsmpif8AEZnxUZRnOpBcH2kEpGQQSOC+kGvUdxXQ4nCNF3SzPt0vxMGpfKzlXjcqQykggggg2II3gg8xralBOYfbLMEBAxcpuCO+OsgEWIDPcrccbGgPX2tzCTvRiJAWNvarRs1ybKTEAWFye9O65NQ2krsG29jHIMZGvbWYO7TsnJxq7XaOG4J1f1sQpN7myi5vcDgN8O60MVJUaLvGOdvW+rqXz2My6VPJzsvtcyXgoD557OP8T/0Y/tavRN7PqP8AkzDr840OuePJAoAoDHOyDPqx0o5lCKPUBP1k12O5MMnCx67v5nf7hwycFDru/mQmEwckuvk1LaEMjW5kFrseoXFbI25PbT7LdoxIZH1SSPZNNtOlIxy4PE6lmYxc2+J93CwHnY8g1Y6M/BDt/tI+0itbutPJwsuuy+ZqN3amTgpLXZfP9Gw1xxwAUB43CiJWkzPsPe/m+Rf76V6fgfSdx2O+n1NfEvBmzVtjz0KAx/arLsJgsc803KyFi0yQmFDC7G5VXlMt9Ifey6N4Fue9aXFU8io+vOenbhYtYjBw1x8192j5WJ/aNzl8uJxmJiWcY5Yk0a9BeJ4XaXvlF1IdcO274Vt1Y5uCKw2V5UVbGIGGEYHCWlN3jxLuBy/PuEJMgG/ehF91APttMrwzRQPiJnjgwyNhUMaCRpJYpWQqgJAsVjkOq9gXS/GgKDmJy/kzyAxfKbrcoYtHHffSL8L0Bdew1lR1TYkjdbkk694Z/RZfSa2OAp6Z9xx2+vFK0MOtPOfgvqajWxOKCgLdWoPRDmTifOa8WxXp5/E/E7GOhHNY5UFAYn/6gsuAlw2IB3urRldI/kOoNq4nw7WPQLc9dvvTrt06lK2hp7c1vkY1dZ0zIq68xwoC59h8r/i2H1eUt8bkntWl3wZXk+pbq8UXKXPR9LV5mZoUAUB889nH+J/6Mf2tXom9n1H/ACZh1+caHXPHkgUAUBhW0c+vFTt0yPbzBiB9Vd1g4ZFCC6kel4CGRhqcfdXgaBi8ywOWRwyYeNTNiBFJLGbsvaUqBnw9yTxKgb+Z6yTLM4x+YSzMWlcsSWbedwLOXaw5rsSfnoC29iqC+Ilf4MdvnZgf+JrSbuztRjHW/D/Zzm+SpahCGuV9i/Zp9cucYFAeNwoiVpMz7D3v5vkX++len4H0ncdjvp9TXxLwZs1bY89CgIHbHZpMdBoNlkW5jf4Lc4P9JsL/ADHmqzXoqrG3T0G03K3Snga2Ws8XzlrX3XRs6TINrc1xbiPDYsEPhzLx8oVO6261lW1uYCtLKLi7M9MoV6demqlN3TIETNpKajpJDFb7iwBANukAn0mqS8OcXmkkkMMDH2uAPoHQXfW7HrO4eZRQD7ZPZuXHTBE3ILGR7blX8WPMPwBq9RourKyNdunulTwNLLlnb0LW/trZveW4CPDxJFEulEFgPtJ6STck9JrdQiorJR5hiK9SvUdWo7tjmqiyFAW6tQeiHMnE+c14tivTz+J+J2MdCOaxyoKAbY/L4Z10TRRyre+l0Vxfpsw41dpVqlKWVTk4vqdiGk9JWOyLs5h5csnURInIxvNHpULpZFLGwA3XAKnz1tNyMdVp46EnJvKai79Keb5aSipFOJ8zV6aYRctgNkMwxE0WIwycmsbq4mkuqXU3sBxk6CBu5iRWm3V3SwdGnKlWd21ay05/DvLkISbuj6WXr415mZp7UAKA+eezj/E/9GP7Wr0Tez6j/kzDr840OuePJAoDiV9Kk9AJ9AqYq7SKorKaR8+sxJJPE7z569BSsrI9TSSVkevIW4kmwAFzfcBYDzAVJJzQGk9ieC0c79LKvqgn/lXNbuz8+Eepvb/o5DfLO9SnDUm9v+i+1oTmAoDxuFEStJmfYe9/N8i/30r0/A+k7jsd9Pqa+JeDNmrbHnoUAUBA7WbLQ46Oz97Io7yQDevUfhL1VZrUI1Vn0m03M3Uq4GpeOeL0rX9n1mHZ3k02ElMUyaW5jxVh8JTzj/6bVpqlOVN2kekYPGUcXTVSk7r5rqf92EjsjspNjn726xKe/kI3D+lfhN1c3PVyhQlVfUYm6m61LAwz55PQvq9S/kbjk+VRYWJYoV0qPSTzsx5ya3EKcYLJieb4rF1cVUdWq7t/LqXUParMYKAKAt1ag9EOZOJ85rxbFenn8T8TsY6Ec1jlQUAUBA7eSMMvxKqpZ5I2iRVF2Z5PalAA62rYblxTxdNydknlN9Uc/wBCifNZSdhOxJFCFmx4EsvEQ7jEnx/GN1eDx48a3e6m+SdVunhfNjr6X2al8+zQW4UUs8jU1UAAAWA3ADgB0Vyrd87L57UAKAKA+eezj/E/9GP7Wr0Tez6j/kzDr840OuePJAoAoBniMrgk8OGNvjIp+0VehiKsObJrvZkU8VXp8ybXY2RmI2OwL8YAPisy/UptWTDdPFR0T22ZmU92cbDRPbZ+KI3EdjrCN4Lyp5mUj6xf66yYbt4haUn/AHaZkN8eKjzlF7fuTmzmSJg4jEjFrsWJNuJAHN1AVg4zFyxNTLkrZrGtx+OljKvCSVs1v7aStYpghQHjcKIlaTM+w97+b5F/vpXp+B9J3HY76fU18S8GbNW2PPQoAoAoBhnOTQYpAk8YdQbjeQQepgQRVFSnGatJGVhcZXws8ujKz/uh5h1hMMkSLHGoVFFgoFgBVSioqyLNWrOrNzm7t6WK1JbCgCgCgLdWoPRDP8d2XMujkdG5fUjMp9rHEEg/zV5rX3t4ydWUlk2bb09fYdYq0bCHdjyzy/0Q/VVrkxjvd2/onhoh3Y8s8v8ARD9VOTGO93b+hw0Q7seWeX+iH6qcmMd7u39DhogezFlnl/oh+qnJjHe7t/Q4aId2PLPL/RD9VOTGO93b+hw0Q7seWeX+iH6qcmMd7u39Dhoh3Y8s8v8ARD9VOTGO93b+hw0Q7seWeX+iH6qcmMd7u39Dhoh3Y8s8v9EP1U5MY73dv6HDRMm7Jm0MOOxvLwatHJovfLpNxe+6/XXW7i4KrhMNwVS17t5jHqyUndFs7oWD8r6g/OtT5FxPVtOD5PYv3dv6DuhYPyvqD86eRcT1bRyexfu7f0HdCwflfUH508i4nq2jk9i/d2/oO6Fg/K+oPzp5FxPVtHJ7F+7t/Qd0LB+V9QfnTyLieraOT2L93b+g7oWD8r6g/OnkXE9W0cnsX7u39B3QsH5X1B+dPIuJ6to5PYv3dv6DuhYPyvqD86eRcT1bRyexfu7f0HdCwflfUH508i4nq2jk9i/d2/oD2QcH5X1B+dPIuJ6toW97F+7t/RTOx9nkWDxLSzatJjZe9Fzcsp4X6jXa4arGnO8tR0O7mBq4zDqnStfKTz9j+5ovdPwHlvox+qs/jtLrOT5MY73dv6Dun4Dy30Y/VTjtLrHJjHe7t/Qd0/AeW+jH6qcdpdY5MY73dv6Dun4Dy30Y/VTjtLrHJjHe7t/Qd0/AeW+jH6qcdpdY5MY73dv6Dun4Dy30Y/VTjtLrHJjHe7t/Qd0/AeW+jH6qcdpdY5MY73dv6Dun4Dy30Y/VTjtLrHJjHe7t/Qd0/AeW+jH6qcdpdY5MY73dv6PO6fgPLfRj9VOO0uscmMd7u39Gn/45F0N6B+dYHCI63iVTqMTzbZbDNPMxDXMshPfHiXNc5PHVlJpW0np1LcLCSpxk086XT1DX2JYX4Leuap4/W1or8gYPU9oexLC/Bb1zTj9bWh5Awep7Q9iWF+C3rmnH62tDyBg9T2h7EsL8FvXNOP1taHkDB6ntD2JYX4Leuacfra0PIGD1PaHsSwvwW9c04/W1oeQMHqe0PYlhfgt65px+trQ8gYPU9oexLC/Bb1zTj9bWh5Awep7Q9iWF+C3rmnH62tDyBg9T2lS2mwCQTaIwdOkHeb7zetpg6sqtPKlrOY3WwtPDYjg6eiyYn2mnX6a9P5NYHU9poOGkHaadfppyawOp7Rw0g7TTr9NOTWB1PaOGkHaadfppyawOp7Rw0g7TTr9NOTWB1PaOGkHaadfppyawOp7Rw0g7TTr9NOTWB1PaOGkHaadfppyawOp7Rw0g7TTr9NOTWB1PaOGkHaadfpo97WB1PaTw0jvZvApNKUcG2kncbb7gfjXmdebhG6Oi3FwdLFYh06ujJb+aLN7F8N0N6xrD41UOo5PYLU9oexfDdDesacaqDk9gtT2h7F8N0N6xpxqoOT2C1PaHsXw3Q3rGnGqg5PYLU9oexfDdDesacaqDk9gtT2h7F8N0N6xpxqoOT2C1PaHsXw3Q3rGnGqg5PYLU9oexfDdDesacaqDk9gtT2h7F8N0N6xpxqoOT2C1PaePsxh7Hc3D4RpxqoSt7uCvoe027tFOv01l5bOU4pTM/zH3aX5R/vGufqc99rO6oeih2LwG9UF0CaAjMk2fzTNtcuEKw4dWKq7sUDkcbEKWJ+aw4cb1vaGCpwj5yuzhcbu1iKtR8HLJj0W09rY2zDt7K5RDmMZ0t4Eq98pHUw3NbnHhDo3irWIwEZZ6eZmTufu9ODycRnWvpX3Xz7ReTaLCgX5UHqAJPoArAWDrN2yTfy3XwcVfhF8xvh9rMMzaSWXrZd31E2+erksBWir5mY9Pd7CTlkttdbWb5X+ZOKQRcbxWEblNNXR7QkKAz/bf3z/Yv41vdzvRd5w2+D1vuQjXuZyYUAUAUB4TaqJzjCLlJ2S0k6QRgd4qihXp14ZdOSa6g01mZxJMq8TWNi90sNhGlWlZvRmb8EVRg5aBSs5NNXRQFSAqHoArsX7ufiH7VrxHF8zvOy3tetv4X4ou9a47oKAiNo80fDopQKSxt317cL8xFX6FJVG0zT7s7oVMFTjKmk23bP/Ii4czzGTwMOzX4aYJG9HGsrisDm3vkxj9nZ+xZYc5bwcHifmwkh/4VVxanqLT3wY5/8lsQvBkOfScMJiR8aDk/vKKni9PUWnu3jn/2fJfYRzrIc5wsJnxEcscQIBYsgsSbDcpvxqeBp6i291sa/wDsZLZJOXgjZjckbz0kEitdWiozaR3m5laVbCQnN3bQ+q2ZxzJwPmNQTHSa9WxOCM1zH3aX5R/vGtFU577WdhQ9FDsXgN6oLo0zeTTBKRxEb28+k1doK9SK60YuNm4YapJey/A2nsa4MRZVglUWvBG5+M45Rj6WNdKeakxm+VQYqIw4iJZYzxVhcX6Rzg9Y30BWsv7FmTwtqXBIx8ozyj1ZGI+qgF9qdhcvxOFkjbDQxkI2iRI0RoyBcFWUA2B5uBoDCdi5WbDDVzMwX4u4/aSPmrRY+KVbNqO63AnOWEWV0NpdhPVhG6CgM/2398/2L+Nb3c70XecNvg9b7kI17mcmFAFAeE2qic4wi5SdktJKVxk7mQ2G5RxNcZicTV3YqunTeTRjnk3m739F3vqyElTV3pPB3nfLvU1bjKe5c1iMM8uhLT1dup6n3Mnn5nmZzjXBsR0Vj748TTxE6VWm7px+viTRTV0x+nAeau7w3oYdi8DFek6q+QFQ9AFdi/dz8Q/ateI4vmd52W9r1t/C/FF3rXHdBQFd22HtKH+v/iaysJzn2HN751/60H730Z9J7CyFstwTHicNBfz8ktbA4gnKAKAoXZyW+TYjqaE/95B+NAYzsqf8rH/d981q8T6Rnom4LvgId/iyWqybc5k4HzGoJjpNerYnBGa5j7tL8o/3jWiqc99rOwoeih2LwG9UF0ZZ4t8PN8m/3TV7Du1WPajD3QV8LU+F+BuWwcuvLcE3/toPSIlBrpDzcnqAKApPZg2iGCyyYg2kmBgj32N3BDMCOGlNRv026aAyPIsJyUEaHiBc/GO8/Wa5vEVOEquR6Pudh+Aw0Kb02z9rzsf1ZM0KAz/bf3z/AGL+Nb3c70XecNvg9b7kI17mcmFAeE2qic4wi5SdktJKVxk7mQ2G5RxNcZicTV3YqunTeTRjnk3m739F3vqyElTV3pLf2Ptg3zflljnWFIQlyVLszNqt3oIsO9O/zbjzandHdGEoLC4VWpLbJ63/AHW+hK5CH/KWkX257G82UYeKeSeOVZGEboqldMhUt3pPhr3rd9Zebdv3WNzd0pYWTjJZVOXOj9V1+PhM4ZXaUOeG29d6n6uqru6W50aUViMO8qlLQ9XU/wC6nnIhO+Z6SRiYEC1ehYGtCth4Spu6sjEkmnnO6zCkKh6AK7F+7n4h+1a8RxfM7zst7Xrb+F+KLvWuO6CgIHbJf8uOp1+wisnC880G+RXwafvL6n0J2MpNWVYI+QQegW/CticGWegCgKd2YItWT4wf0I3qyo34UBhOyLf5YdTN9t61uK9Id/ved8Eu1k1WObw5k4HzGoJjpNerYnBGa5j7tL8o/wB41oqnPfazsKHoodi8BvVBdGeczaIJW6Eb0kWH12q7QjlVYrrMTH1ODw1SXUzbth8L2tlmFSQ6dGHQvc2CnRra5PAAk+iulPNjL857PhXEEYbCq8Cm2p3ZXkHwlAHtYPNcE2424ADXtm87ixuGixMN9Ei3APFTezKbc4II+agMJ7IWZPmOcPGT7RgiUA5tYI1k9ZcWPVGKxMbW4OnZaXmNtuNg+MYhN82Od/RC1aA74KAKAz/bf3z/AGL+Nb3c70XecNvg9b7kI17mcmFANcQrMbcF6a5fdahi8ZX4F+ZRWdy6Hrv2dC72X6bjFX6RtNL/ACruUfX11ze6O6MJQWFwqtSW2T1v+630JXoQ/wCUtJNbE7UYnLsQJ8PvHCRD4EifBboPQeI9IOuw+Dr4i/BQcraipyS0j3shbaYnNJQ8q8nElxHEDdVvxJO7Ux6bDqtVdfc/E0I5dSm0tdgpxehlWgm09YPEVf3N3SlhZOMllU5c6P1XX4+EThldo5iQqQU3qfqrosDh62FxEamC8+jN5+rt61r7mWZNSVpaUPK7ExwqHoArsX7ufiH7VrxHF8zvOy3tetv4X4ou9a47oKAhtrR/lm6iv3rVfw3pEaXfAr4GXavE3DsLylsmwhPRKPmE8ij6gK2Z58XagCgK32SU1ZVjR/7eQ+hSfwoD522Lb2hupz91a12L5/cd1vad8JJe8/BFgrGOhOZOB8xqCY6TXq2JwRmuY+7S/KP941oqnPfazsKHoodi8BvVBdGOY4Xl5MNhbXE+Iijb4moFj8wFZ258L1b6kaLfDVyMLk+018s/0RoHZ82jOHwS4WM2kxRKm3EQrbWN3SSq25wWreHEpNuyMCfZzFBdRiNrXtdS1vi3vWMsZRbtlGxluRjIwy3DN3X2Xubz/wCnPEs2XSoTcJiHC9SmONrenUfnrJNaZ/ghqxmYSc7Yub/yMf8AlWn3Sl50V1HX72oWpTnraWz/AGSVa06UKAKAz/bf3z/Yv41vdzvRd5w2+D1vuQjXuZyYUA2x573565vfRJrBJJ6ZLwZeoc4jq89MskMv8E+f8K73ep6rP4vojFr847xvgH5vtrO3w/8A59T/AB/+kU0eeiMrzQzB7lx8L5vxrs96Un/5Y3zeb9THr9A9rszGCoegCuxfu5+IftWvEcXzO87Le162/hfii71rjugoCK2oF8LJ/b99avYf0iNTu6r4Cp3eKNj7BT3yeAdDTD/usfxraHnRf6AKAhttYi+X4xRxbDTgecxMKA+aNiD7U4/r/wCIrAxfOR229h/+vNe99EWOsQ6U5k4HzGoJjpNerYnBGa5j7tL8o/3jWiqc99rOwoeih2LwG9UF09yGQDOMt1Gy65vWMVl+sj01tdzP+Xd9Tld8zf8A4l8X0EtrMwGYZxNMDqhwtoYugspOphzHvi5v8Wru6FbJhkLp8DF3v4PhazqyWaOjt/X2FK0p2hcOweVjTMBwVcRqPUDGCfsro8NJulFvUec7pQUMXUS1+OczjZltcby+Nlkk39bW/CtTuhK9a2pHV7gU8nCX1tv6fQl6wjdhQBQGf7b++f7F/Gt7ud6LvOG3wet9yEa9zOTCgG+NQld3Mb1od8eHnWwfmK9mn3Z19S7RaUiNrzczB1hcQFBBBrpdxN2qOBpSp1It3d81tVulrUWalNyd0dYjFBlIANZO6u+Chi8LKjTjK7tpt0O+t6iIUnGV2M65Evj7L1Niem1dxvUw9SEKlWSspWt12vfuzmNXaukPK64xwqHoArsX7ufiH7VrxHF8zvOy3tetv4X4ou9a47oKAj8/F8PL8U/nV2j6RGu3WV8FU7C49h3brL8FloixWJWNxLIdOl2Ok6SDZFPXW1PNS4SdmHJhwxRbzQT/AIoKARx3ZkyyI6W7Y1WB08gymxAINntxBB+egITOOzhlrxSRrFijrR1vycYFypG+8nXQGT7DN3so61P1H8qwcZpR2O9eXmVF1r6/YtFYZ1RzJwPmNQTHSa9WxOCM1zH3aX5R/vGtFU577WdhQ9FDsXgN6oLo1x+BWUAMWBUhldTpZWHBlPMau0a0qUsqJiYzBUsVDIqLs1o6y/ApCgjjFgPSTzknpqmrVlUllSK8NhqeGpqnTWb+zjiqDIGy5lisNFjYcNGG7dEa8pqCiIBWSQ24klSLEcN/VW2wmMhClkz6PmcnuruRXq4rLpK6la/U9H7OsDhhFGkY4KAPP0n561lSbnJyfSdNh6Ko0o010KwvVBeCgCgM/wBt/fP9i/jW93O9F3nDb4PW+5CNe5nJhQBQHmkdAq06FJu7itiJuw0DoFRxel7K2IXYaB0CnF6XsrYhdhpHQKcXpeytiF2e1dICpAVD0AV2L93PxD9q14ji+Z3nZb2vW38L8UXetcd0FAJYqASIyHgwINuO8WqYyyXctV6Ma1OVOWhpraQI2Qi55H/2j8KyuNy1HPrexQ6Zy+X2FF2SgHFpD/cPwFU8bn1FyO9rCLS5PvX2HmLySOZtczSyvYDU8jM1gAoF+O4ACo41ULq3vYJdDfeJjZvC+L/3v+dRxmprLi3BwC/4fOX3H2CwMcQIjUKDx4m/zmrU5ynzmZ+GwdHDRcaUbX/ukc1SZJzJwPmNQTHSa9WxOCM1zH3aX5R/vGtFU577WdhQ9FDsXgN6oLoUAUAUAUAUAUAUAUBR9s4AZi2++lfxroNyIqayH1nF74YLh3PqQxr3A44KAKAKAKAKAKAKAKAKh6AOtjogJSf6G+1a8V3RgoWiupna72Yrh3Lqfii5VqjtwoAoAoAoAoAoAoAoDmTgfMagmOk16tic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ISEhUTEhIVFhUXGBcYGBcYFBcWFxkVHxYaFxoVGBcYHiggGBwlHh4XITEhJikrLi4uGCAzODMtNygtLiwBCgoKDg0OGxAQGywkICYsLS0sNC83LywsLC8vNDcvLCwvLCwsLCwvLDQsLC0sLCwsLCwsLCwsLCwsLCwsLCwsLP/AABEIAMQBAQMBEQACEQEDEQH/xAAcAAABBQEBAQAAAAAAAAAAAAAAAwQFBgcCAQj/xABOEAACAQIDAwQKEAQFAwUBAAABAgMAEQQFEgYhMRNBUWEHFBciMlNjcZGSFiMzNFJyc4GTobGywdHS0zVCYoIVJIOiwnSjswhk4fDxJf/EABsBAQABBQEAAAAAAAAAAAAAAAABAgMEBQYH/8QAPhEAAgECAQULDQACAgMBAAAAAAECAxEEEiExUZEFBhMUFjJBYXGBsRUiMzRSYnKhwdHS4fCC8UJDIySyNf/aAAwDAQACEQMRAD8Agcz92l+Uk++a2cdCNZLSxtUkBQBQBQBQBQBQBQBQBQBQBQBQBQBQBQBQBQBQBQBQBQBQBQBQBQBQBQBQBQHhoC91jGUU7M/dpflJPvmsiOhGNLSx7gMgeXCzYpWUJCbMpvqO4Hdutz1S5pSUdZUoNxctQQ5C7YN8YGXQjhCu/USSouN1rd8PRTLWVkjIeTlDbMcqlgWJ3HezRrIjDgQQCR8YX3j86lSTv1EOLVnrPIsvZoJJwRpjZEI33Je9iObmplZ7DJ824+h2cdsQkHKIC0Ql1HVpCmPlN9he9qpdRWuVKm8qwhj8sijTUmLhlO7vEEgY9ffKBuqVJt6CHFJaRfDZB7WsuJnjw6OLxhgzyOvw1jTfp6zajnnslcKGa7djjH5CUiM8MqYiEEBnTUGQnhykbDUl+Y8KKeezVmHDNdO6PcDkQeATviYoVLsg1hySwAJ8FTzGjnZ2SChdXbsIZtlDQBH1xyRyX0SRsWQkbmU3AKsOgipjK5Eo2ziGYYB4GVZBYsiSDrV1DD8QesGpUk9BDi1pDBZe8qysg3RJyjnoW4FvPv8AqNHJKwUW7jWpILlgux5PLFHKJ4F5VFdVYsDYgG3DjvHCrDrpO1i+qDavcr+fZFPg5OTnUAkXVgbqw5yp6ug2PpFXYTUldFqcHF2ZxlGUS4lnWJblI2kPmUcB1k2AFJSUdIjFy0DXBxK7qrOqA8Xa+kbr3OkE/Vz1LzELOTOP2dSKISHGQEOjPGAJbuASLLdLA3Ft9qoVS7tYrlTsr3I/JcrkxUywxAamud+4AAEkk83/AMiqpSUVdlMYuTshkykEgixBsQeII3EGqikc5Vl8mIlSGIXdzYXNgN1ySegAE/NUSkoq7JjFydkWDPtiJMNC0yzxSqh0yBTYob2tvO/fzbj1VahWUnaxdnRcVe5BZjlrRJFJqVo5U1Ky3tcGzob8GU8fPVxSu2i3KNkmPF2clMsMOpBJKnKFSSOSSxa8htuOkFrcRu6ajhFZsng3dI5xuTxqgkixUUsesI5CtGyE8CUbvitgd4vwNFJ3s0HFWuncdtszGIxL29h+TLFA2maxcAEr4F+BFU8I72syrg1a90N8NkKmGKaTFQxCXXpVxIW7xyjeCpHEfXVTnnaSKVC6TbsN/wDCdU8cEM0cxkKgMusKGJIsdQB3Wvw56nKzXaGTnsmRzoVJBBBBIIPEEGxB671UUDmTAOsKTkd47ui9ZUAk+bfbzqajKV7E2drjQ1JBe6xjKKdmfu0vykn3zWRHQjGlpZbtmv4Pj/jj7EqzP0sS9T9FIMD/AAHEf9Qv3oaP0y7AvQvtDMczQLhMNibnDSYLDkkb2ikvIBOnWNwI5x6CUXnktN2HLRF6LL/YyxWWPhsFi43sfbcMyuu9XjIk0yIecH8xUqSlNNdZDi4wafUSeEt/iMWq9u0lvbjbtQ3tfnql8x9v1K16RdhWZe0DpES4kEsgJlaIpo1DVfQL3tervn9Niz5nRcU22dzjsQH3aX0qOYRgDQAOYabH56ilzETV57FdhjfEsp9zaGcTdHJcmSSfM2nfSrzRS5xKbP4CDEYGCKeV4y2JlCFQti/Jp3pLcL8B11ROTjNtaiuCUoJPWQ2e4pCiYOCOVFidy3K6eVaZrKdQXvVtawAq5BZ8plubzZKJza9hiTiEFteCYabfzYYKqSDr0ONV+hjVun5tuvxLlXzr9XgdZIvIouBt7ZioJpJukXhcwR9VlBYjpcUlneVqf+xHN5mtf6KKDV8sF229H+Syv5BvuQ1Ypc6XaX6vNj2C2dyNJkmFeYkyCUhGbwil5AN54jSB59INRHNVaRMs9JNnOU4ObDYSJoZYI5pnSd+UmSI8ihvFHZjcqxux9FJNSk76NBEU4xVtOkg9s8tWHEkx25KUcrGVIZbE98gZdx0tqG7mtVynK8c5RVjaWY92g97YD5GT/wAzUhzpCfNiSeQZfJHg3ljkiimxDBEaSZIisCtd2XVxLOAvmW9UzknKz0IqhFqN1pfgM9uMDaVMQNBGIXU3JuHQTiwlUMu477N/camk81tRFVZ76/Eh8lzN8NPHPHYsh4HgQRpK/OCRVcoqSsyiMnF3Rbtocsw+Nw8mPwRKkHXiID8LeS9uGoAsb8CLkb73swlKLyJdxenGMo5ce8jdisUjCWGePlIkVsUqk2tLEL7uph3pFV1U8zXYUUmnmfbsIjD55MuK7bJDSlizahdW1AqUI+DpJW3MLdFVuCyckoU2pZQ6zXLoXiOKwl1jDBZYWN2hZvBs388bHcDx+u1MZNPJl/smUU1lR/0dT/wyL/qpf/ElF6R9hL9Gu0fSthRgMD2ys5NsVp5JowLdsG+rWD1cOuo87Lla3R4E+bkRvfp8RHZ0wDGrJhxKI4oppTypQtqWKTfdBa1yn10nfIsxC2XddBzmuBbGPh54QNWKIjkAG5cUtg5NuAYWk8xakXk3T6PASWVZrp8R7n+KSbByRw+5YSeJIz8KMxuhc9OqQFr9dRBNSu+lEzd42XQymmrxZL3WMZRTsz92l+Uk++ayI6EY0tLJfZXaXtQSRyRCaCYWeMm3MRcX3cDYg9XC1UVKeVnWZldOpk3TV0xxtHtVHNAuFwuHEEAbURcFmN777cBffxJNh0VEKbTypO7JnUTWTFWRDZvmPL8j3unkoI4eN9WgsdXAWvq4dXGq4xtftuUSd7dlhYZ7IcI2Ebvk1q6EnelibqOlTe9uY36ajIWVlE5byckcx7RWxCz8l4MAh06+PtPJar2+e1qjg/Nt1lSqedfqIACrhaJ9c6hmRFxkLuyAKs0ThJdA4K4YFXt0nfVvIa5rLmWnzkcYrOYliaHCQmJZN0kjvrmkX4FwAEXpC8aKDveTDmrWihnLmN8KmH0+BK8mq/HUqra1t1rcb1Vk+dcpyvNsOsTnglkw80kd5YynKuGtyyowK6hbc9hpLb79FQoWTS0eBLndpvT4ieFzpkxZxWkHVI7MhNwyOTrjO7eCCRw6DajheOSFO0so6wmeuuNGMcam5QuVva4II0A77DSbDqFHDzckKfn5TIiw5uHN5qrKC7Rbb4cwwRTZek3IoEVndTwVQSAUNr2G7qqxwUrtqVrl/hY2Scb2IjaDadsZJHysYWCMjTChsNO641W4kC17bhwHG9cKeQs2konUy3n0EbnWYtiZ3mYW1Hco4KgFlQeYACqoxyVYplLKdztsy1YVcOy3KSF43v4KsO/jtbeCbNxG+mT51xlebYMwzHlYsPHptyKMl731Xcvcbt3G3PSMbNvWJSuktQZ5mXbEgYJoRESONL6tEaiwF7C++5v10jHJQlLKYYfMrYaTDsmpWdZEN7cnIO9ZrW3hl3EbuAo4+dcKXmtHuz2bthJ0nVFfTe6tzg7jY/ynoI/MUnHKVhCWS7lizXbKAwSw4TCCAz+6tcbxzgAecjmtc7t9Wo0ndOTvYuyqqzUVa5W8mzHkGkbTq1wyxcbW1rp1cDe3RV2UcotRlknmT49YXJeJZUZSjo266njpbijcLMKSV0Iysx7jc1gWB4MLFIiyMjSvK4d2CG6IAoACgkm/E1Sou95Mlyja0UM5MxvhUw+nwZWl1X46kC6bW6r3vVWT52URlebkj+HOMMcPBDPhnkMPKWZZ+TvrkLnvdB6hx5qpcZXbT0lSlHJSa0CKZrDG0xggZFlw7Q2aXWQzMNT30i40gDT9dTkt2u+kjKSvZdFjnJs+kw0c0aAHlVsCeMb2KmRehtDOvNxHRYpQUmmIzcU0N8DmHJw4iHTcTCPfe2ko+sG1t/OObjUuN2nqITsmtYwNVFJe6xjKKdmfu0vykn3zWRHQjGlpY2qSAoAoAoAoDqOMsQqgliQAALkk7gABxNASrbN4gXAEbOASYlmieYAbzeJWLXHQBeqOERXkP+0kRVZQKxYZmV3A72MBmNxuBcIPP3zAVFybZriVSQFAFAKyYZgiSEd65YKbjeV06t3N4Q9NRfPYm2a4lUkBQDk5fLqjXQSZQpjAsdYY6Ra3Pe4txBG+oykTksRmjKMVa11JBsQRcGxsRuPnFSQ8xxQBQBQElJkU6oXKr3qh2TlEMqxmxDtFfWq7xvI3XqnLVyrIdjz/AAOfk+U0rbRymjlE5XkvG8lfXo5724b+G+mWr2GQ7DdMBIYmmAHJqwVjqW4J4d5fVY9NrVOUr2Is7XOMHhXldY41LOxsAOc//lzfqo3ZXYSu7IQBqSD2gCgCgCgCgPDQF7rGMop2Z+7S/KSffNZEdCMaWljapICgCgCgCgJnZQnlmCm0rQzLCb2PLGMhbHmY7wOsiqKmgrp6e7MRmFgkaQRxq/K6tyqDrDDq4gj6qqbVrsoSd7IlmnOHw0DxpHeUycpI8SSnUrlRCOUBCALpYi1zr6BVNsqTTK75MU0SWZxARy+1LDrweEZ1VdIDNi0u2niOmx4bhzVRHTrzvwKpaNWZeI6nXDLiWwvGMEpyC4FTIVA90WfVrL277XwPRbdULKycr6/Qq83Kyflb6kLNjuQw2FMcUOpklZ3aGOQuBPIoU6wbCw5t5FhfcKrSvJ3LbeTFWHeZwphe2ZIY01LiTECyLIIYtOtbK4IBYkrqIPudhvNRF5Vk9RVLzbtaxeKPl1wJkhW7duOEVdCzOqKyWVbAa2VVIWwNjbjUaMqz1dxOnJutfeMMFjGnhxfKQwnk4GZXWCOMxNrUBQUUcd9gbkW3c9VNZLVn0lKd4yzdGwS2vlHbDxIkaRxkaVSNF3lF1EsBdrnpNhzUp824qc6wtkmYMmExBsC0Okwub6ojK3JSFfON46DvpKN5Lr+gjK0X1aO87y7kYcJHLyio8kkis5wqYmwULpiGs6Y7g6juub8bCod3K31sFZRTv8ris0EQeaWOLUyYaOURvDoQuzqrzLCSRoCEOFNxduFhRN2Sb6SWldtLo/sx1k79sJE8sMR/z2Dj5QQomtCX1xEKApHg33b7i97CkvNbSfQwvOSbXSivZpijJITpRQCVVURUCqGNh3oF/Obk85quKsiiTuyQ5RokfEzMTPiEkEanwisilHxD9CkFgo5zv4DfGl2Whf1ib2V3pf8AXJMD/wDrhv5LrJfm7X5EHVf4PJ7r8OaqP+or/wC3+1ENlfvLF+fC/feq5c9d5bjzH3Fg2HgRGiZJoOVlezKZAHSEfyKvw3PHoUW5zVuq73zOxdpJK2dXKW8ekldStbddTqU251POOur97li1jygCgCgCgCgPDQF7rGMopmZuOWl3j3STn/rNX4vMjHks7G2sdI9NTciwax0j00uLBrHSPTS4sGsdI9NLiwax0j00uLAJB0j00uhYk5tpMU6FGxUhUixu+8joZvCYdRNUqEE72KsubVrjfAZvLBcQzMgPEK1gTzG3C/XxqWovSQnJaDibMZHvrmZtQCtqcm6htYBJO8au+8++lkiLti3+OT8nyXbD8nbTp1m2n4HTp/p4dVMmN7k5UrWGkmILBVL3CghQTuAJLEDo3kn56nMRnHMGbzJI0qTsHbwm172+N8L56hqLViU5J3OMTmcshDSTOxBLAs5JDG28G+7gvD4I6KJRWgNt6RbFZ9iJBpkxDspBBBc2INr3H817Ded9FGK0Byk9I0nxJdizvqY8STcnzmpVkQ7s8TEkKyh7K1tQB3NY3Fxz2O+mYZxxgM2lgvyMzJfiA2424XHAkdPNUNReklOS0HC5jIJOVEzcre/KazrvwvqvfqqbK1iLu9xafPJ3IL4hyQysO/3BlJKso4AgkkW6TUKMUS5SekZGQdI9NTdEWZJPtLiipU4qUqRYjlDYi1rWvwtVORDUVZc9Yj/jM3Jcjy7clw0at1uOnp0/08OqpyY3uRlStYapiSFZQ9la2oX3G28XHPa59NTmIznsGJKMGR9LA3BBsQekGjswroTDjpHpqbkWDWOkemouTYNY6R6aXFg1jpHppcWDWOkemlxYNY6R6aXFjwuOkempuRYvl6xjKKjm/Ybx8k80iy4UB5HYXeW9ixIv7Vxrkam+fCQm4OM8ztoXR/kbBUZMadxPMPHYT6SX9qqOVWD9mexfkOAkHcTzDx2E+kl/apyqwfsz2L8hwEg7ieYeOwn0kv7VOVWD9mexfkOAkHcTzDx2E+kl/apyqwfsz2L8hwEg7ieYeOwn0kv7VOVWD9mexfkOAkHcTzDx2E+kl/apyqwfsz2L8hwEg7ieYeOwn0kv7VOVWD9mexfkOAkHcTzDx2E+kl/apyqwfsz2L8hwEg7ieYeOwn0kv7VOVWD9mexfkOAkU3arZuXL5+15mjZ9KtdCxWxvbeyg33dFbnA46njKXC000r2z6fk2W5xcXZkz3OMX4yD1n/RWH5cw+qXy+5zvKTC+zLYvyDucYvxkHrP+inlzD6pfL7jlJhfZlsX5B3OMX4yD1n/RTy5h9Uvl9xykwvsy2L8g7nGL8ZB6z/op5cw+qXy+45SYX2ZbF+QdzjF+Mg9Z/wBFPLmH1S+X3HKTC+zLYvyDucYvxkHrP+inlzD6pfL7jlJhfZlsX5B3OMX4yD1n/RTy5h9Uvl9xykwvsy2L8g7nGL8ZB6z/AKKeXMPql8vuOUmF9mWxfkHc4xfjIPWf9FPLmH1S+X3HKTC+zLYvyA9jjF+Mg9Z/0U8uYfVL5fcco8L7Mti/Igtm8hlxspiiZFYKXu5IFgQP5Qd+8VvqVJ1JZKNlj8fTwVLhaibV7Zv21qLP3Ksb43D+vJ+3WRxGprX93Gn5VYP2Z7F+QdyrG+Nw/ryft04jU1r+7hyqwfsz2L8g7lWN8bh/Xk/bpxGprX93DlVg/ZnsX5B3Ksb43D+vJ+3TiNTWv7uHKrB+zPYvyDuVY3xuH9eT9unEamtf3cOVWD9mexfkHcqxvjcP68n7dOI1Na/u4cqsH7M9i/IO5VjfG4f15P26cRqa1/dw5VYP2Z7F+QdyrG+Nw/ryft04jU1r+7hyqwfsz2L8g7lWN8bh/Xk/bpxGprX93DlVg/ZnsX5B3Ksb43D+vJ+3TiNTWv7uHKrB+zPYvyNp9jJ6Ivr/AE1j8HI3PHaWp/3eWaTifOa8cxXp5/E/E3kdCOaxyoKAhNptqsJgEDYmXSTfSgGqRviqPtNh11nYLc7EYyVqMb630Lv/AJlMpqOkrrbZ4mROVEK4WM715dWkndbMdSwqVCjvSfCYhe+06SDXU4bepTSvXm31RzfN38EWHXfQhhJtPPrCnHMDZySsUWkBGZWYxtG0ll0niVDd7Zrmw2S3t4BK2S33so4aQtlW2OM0q7Ks4N7RvC2CxDqGjUyRB3aOQHlE0rdWY3AG6sLE71aElejJxfXnX38SpV30l3yPOIcXEJoGupuCCLMrDijrxVh0VxmKwtXC1HSqqzX9ddRkRkpK6H9YxUFAfPPZx/if+jH9rV6JvZ9R/wAmYdfnGh1zx5IFAFAFAFAFAFAFAFAeNwoiVpMz7D3v5vkX++len4H0ncdjvp9TXxLwZs1bY89CgCgCgCgCgCgCgCgCgLdWoPRDmTifOa8WxXp5/E/E7GOhHNY5UFAZn2QsNhGzLDySgmSHDTTMLqRpjJaK6sQG7/Wd5A73fuvXc70+E4Gpfm3zdts/ysYte10Qk0j4t1YCJZnhBiaN4daMxaJ7tGrM6ks7bn4hdRHKEV1pYGmInnxE+GaOPEHlGwpLlGa6q0rpJI4Gk6XZWcHdeMd7YWACuClfDppDyRmYM7SSoVLugdH9r08q4sZG5TvWZYwCNTEECzbL5nbHI6BlTFKY5FKBbziIYiGfcBveEsh3DvomvfjXNb58JGpheGWmD+TzeNi9RlaVjR68+MsKA+eezj/E/wDRj+1q9E3s+o/5Mw6/ONDrnjyQKAKAjM4z3D4XRy76dd7d6zcLXPeg24isnD4SriL8Gr27PqZmFwFfFX4KN7adC09pCYvsg4RWKryj7tzqo0k24d8QfqrNp7jYiSTdl1dP2NjS3v4qUVKVl1N5/ldfM5wGbZdBMDDmM0qyIxlE4YBZbrbSSi82v6q2W6mCyqcVRhnT6NRt92dzsujFYennT6NRbIJldQyMGUi4INwR0g1zMouLcZKzOOnCUJOMlZoUqkoCgPG4URK0mZ9h7383yL/fSvT8D6TuOx30+pr4l4M2atseehQEHtRtRBgUBluzt4Ma+EevqHX9tWa1eNJZzZbnbl1sdO1PMlpb0L9me4nsr4kn2uCFV6G1ufSCv2VgvHz6Ejqqe9TDpefOTfVZfR+JadkOyDHi25KZRFLYkHVdGsLmxPgnjuPRxrJoYtVHaWZmm3U3v1MJHhKTyo/Nff8AsxEZ72VNLlMLErKN3KSE2bzILG3WT81WqmOs7QRnYLerlQUsRJp6l0d/67xtlnZYkDAYiBSvOYiVI/tYkH0iqYY9/wDJbC9iN6dNr/wTafvZ1tVrbGaXleYxYiNZYWDI3A/aCOYjorYQmpq8Tj8RhqmHqOnVVmh1VRYCgLdWoPRDmTifOa8WxXp5/E/E7GOhHNY5UFAYN2YMylw2cRzwvaRIUIPG1zICpB4ggm45w1eh71/Un8T+hiV+cc5dnZx0QGHRo8SGVZUglIlkgUar4dGZbkm4IBZwoG8qWFdGWRtisVaORsRHMr6Yg7HFcpNGoR4I5eSKLqTWQxGvwyhvzECWwuH9tMdi66pC0gTQRMxYxy4cB2RQSyd85JOu1gCbAWTIlJmw8YUjTiBxBFkjixADaWZmHeiI3LEkYkNezgVp93qihufUv02XzRcpLz0aVXmJmhQHzz2cf4n/AKMf2tXom9n1H/JmHX5xodc8eSBQBQGX9lWe+IiT4Md/nZj+QrqNw4Woylrfh/s7Pe3TtQnPXLwX7Kvh8x0rpaKFwOGqOzeuhVj85Nbs6MU7cw5FmwoHXHK6n/uaxQD3ZbHT9tQxxyyKhkXvNZI0arkEcDuvzVgY+lS4Gc5RV7PPbPfozms3ToUOL1Kk4K9nntnv0Z9Ok2euLPPAoDxuFEStJmfYe9/N8i/30r0/A+k7jsd9Pqa+JeDNmrbHnoUB8+7b49p8dOzHwXaNR0Kh0gDo4X85NaPETcqjZ6puRh40cFTjHpSb7Xn/AER8eVzEyDQQYk5RwRYhLqLkH4y+mrJshlQE3neVcjhsE5FmnikkPTblnRf9qg/3UBCUBovYazBhPLBfvGTlLdDKyrcecN/tFZ+Bm8pxOT314eLowrdKdu53f0+bNarZnChQFurUHohzJxPnNeLYr08/ifidjHQjmscqCgPmDsmpif8AEZnxUZRnOpBcH2kEpGQQSOC+kGvUdxXQ4nCNF3SzPt0vxMGpfKzlXjcqQykggggg2II3gg8xralBOYfbLMEBAxcpuCO+OsgEWIDPcrccbGgPX2tzCTvRiJAWNvarRs1ybKTEAWFye9O65NQ2krsG29jHIMZGvbWYO7TsnJxq7XaOG4J1f1sQpN7myi5vcDgN8O60MVJUaLvGOdvW+rqXz2My6VPJzsvtcyXgoD557OP8T/0Y/tavRN7PqP8AkzDr840OuePJAoAoDHOyDPqx0o5lCKPUBP1k12O5MMnCx67v5nf7hwycFDru/mQmEwckuvk1LaEMjW5kFrseoXFbI25PbT7LdoxIZH1SSPZNNtOlIxy4PE6lmYxc2+J93CwHnY8g1Y6M/BDt/tI+0itbutPJwsuuy+ZqN3amTgpLXZfP9Gw1xxwAUB43CiJWkzPsPe/m+Rf76V6fgfSdx2O+n1NfEvBmzVtjz0KAx/arLsJgsc803KyFi0yQmFDC7G5VXlMt9Ifey6N4Fue9aXFU8io+vOenbhYtYjBw1x8192j5WJ/aNzl8uJxmJiWcY5Yk0a9BeJ4XaXvlF1IdcO274Vt1Y5uCKw2V5UVbGIGGEYHCWlN3jxLuBy/PuEJMgG/ehF91APttMrwzRQPiJnjgwyNhUMaCRpJYpWQqgJAsVjkOq9gXS/GgKDmJy/kzyAxfKbrcoYtHHffSL8L0Bdew1lR1TYkjdbkk694Z/RZfSa2OAp6Z9xx2+vFK0MOtPOfgvqajWxOKCgLdWoPRDmTifOa8WxXp5/E/E7GOhHNY5UFAYn/6gsuAlw2IB3urRldI/kOoNq4nw7WPQLc9dvvTrt06lK2hp7c1vkY1dZ0zIq68xwoC59h8r/i2H1eUt8bkntWl3wZXk+pbq8UXKXPR9LV5mZoUAUB889nH+J/6Mf2tXom9n1H/ACZh1+caHXPHkgUAUBhW0c+vFTt0yPbzBiB9Vd1g4ZFCC6kel4CGRhqcfdXgaBi8ywOWRwyYeNTNiBFJLGbsvaUqBnw9yTxKgb+Z6yTLM4x+YSzMWlcsSWbedwLOXaw5rsSfnoC29iqC+Ilf4MdvnZgf+JrSbuztRjHW/D/Zzm+SpahCGuV9i/Zp9cucYFAeNwoiVpMz7D3v5vkX++len4H0ncdjvp9TXxLwZs1bY89CgIHbHZpMdBoNlkW5jf4Lc4P9JsL/ADHmqzXoqrG3T0G03K3Snga2Ws8XzlrX3XRs6TINrc1xbiPDYsEPhzLx8oVO6261lW1uYCtLKLi7M9MoV6demqlN3TIETNpKajpJDFb7iwBANukAn0mqS8OcXmkkkMMDH2uAPoHQXfW7HrO4eZRQD7ZPZuXHTBE3ILGR7blX8WPMPwBq9RourKyNdunulTwNLLlnb0LW/trZveW4CPDxJFEulEFgPtJ6STck9JrdQiorJR5hiK9SvUdWo7tjmqiyFAW6tQeiHMnE+c14tivTz+J+J2MdCOaxyoKAbY/L4Z10TRRyre+l0Vxfpsw41dpVqlKWVTk4vqdiGk9JWOyLs5h5csnURInIxvNHpULpZFLGwA3XAKnz1tNyMdVp46EnJvKai79Keb5aSipFOJ8zV6aYRctgNkMwxE0WIwycmsbq4mkuqXU3sBxk6CBu5iRWm3V3SwdGnKlWd21ay05/DvLkISbuj6WXr415mZp7UAKA+eezj/E/9GP7Wr0Tez6j/kzDr840OuePJAoDiV9Kk9AJ9AqYq7SKorKaR8+sxJJPE7z569BSsrI9TSSVkevIW4kmwAFzfcBYDzAVJJzQGk9ieC0c79LKvqgn/lXNbuz8+Eepvb/o5DfLO9SnDUm9v+i+1oTmAoDxuFEStJmfYe9/N8i/30r0/A+k7jsd9Pqa+JeDNmrbHnoUAUBA7WbLQ46Oz97Io7yQDevUfhL1VZrUI1Vn0m03M3Uq4GpeOeL0rX9n1mHZ3k02ElMUyaW5jxVh8JTzj/6bVpqlOVN2kekYPGUcXTVSk7r5rqf92EjsjspNjn726xKe/kI3D+lfhN1c3PVyhQlVfUYm6m61LAwz55PQvq9S/kbjk+VRYWJYoV0qPSTzsx5ya3EKcYLJieb4rF1cVUdWq7t/LqXUParMYKAKAt1ag9EOZOJ85rxbFenn8T8TsY6Ec1jlQUAUBA7eSMMvxKqpZ5I2iRVF2Z5PalAA62rYblxTxdNydknlN9Uc/wBCifNZSdhOxJFCFmx4EsvEQ7jEnx/GN1eDx48a3e6m+SdVunhfNjr6X2al8+zQW4UUs8jU1UAAAWA3ADgB0Vyrd87L57UAKAKA+eezj/E/9GP7Wr0Tez6j/kzDr840OuePJAoAoBniMrgk8OGNvjIp+0VehiKsObJrvZkU8VXp8ybXY2RmI2OwL8YAPisy/UptWTDdPFR0T22ZmU92cbDRPbZ+KI3EdjrCN4Lyp5mUj6xf66yYbt4haUn/AHaZkN8eKjzlF7fuTmzmSJg4jEjFrsWJNuJAHN1AVg4zFyxNTLkrZrGtx+OljKvCSVs1v7aStYpghQHjcKIlaTM+w97+b5F/vpXp+B9J3HY76fU18S8GbNW2PPQoAoAoBhnOTQYpAk8YdQbjeQQepgQRVFSnGatJGVhcZXws8ujKz/uh5h1hMMkSLHGoVFFgoFgBVSioqyLNWrOrNzm7t6WK1JbCgCgCgLdWoPRDP8d2XMujkdG5fUjMp9rHEEg/zV5rX3t4ydWUlk2bb09fYdYq0bCHdjyzy/0Q/VVrkxjvd2/onhoh3Y8s8v8ARD9VOTGO93b+hw0Q7seWeX+iH6qcmMd7u39DhogezFlnl/oh+qnJjHe7t/Q4aId2PLPL/RD9VOTGO93b+hw0Q7seWeX+iH6qcmMd7u39Dhoh3Y8s8v8ARD9VOTGO93b+hw0Q7seWeX+iH6qcmMd7u39Dhoh3Y8s8v9EP1U5MY73dv6HDRMm7Jm0MOOxvLwatHJovfLpNxe+6/XXW7i4KrhMNwVS17t5jHqyUndFs7oWD8r6g/OtT5FxPVtOD5PYv3dv6DuhYPyvqD86eRcT1bRyexfu7f0HdCwflfUH508i4nq2jk9i/d2/oO6Fg/K+oPzp5FxPVtHJ7F+7t/Qd0LB+V9QfnTyLieraOT2L93b+g7oWD8r6g/OnkXE9W0cnsX7u39B3QsH5X1B+dPIuJ6to5PYv3dv6DuhYPyvqD86eRcT1bRyexfu7f0HdCwflfUH508i4nq2jk9i/d2/oD2QcH5X1B+dPIuJ6toW97F+7t/RTOx9nkWDxLSzatJjZe9Fzcsp4X6jXa4arGnO8tR0O7mBq4zDqnStfKTz9j+5ovdPwHlvox+qs/jtLrOT5MY73dv6Dun4Dy30Y/VTjtLrHJjHe7t/Qd0/AeW+jH6qcdpdY5MY73dv6Dun4Dy30Y/VTjtLrHJjHe7t/Qd0/AeW+jH6qcdpdY5MY73dv6Dun4Dy30Y/VTjtLrHJjHe7t/Qd0/AeW+jH6qcdpdY5MY73dv6Dun4Dy30Y/VTjtLrHJjHe7t/Qd0/AeW+jH6qcdpdY5MY73dv6PO6fgPLfRj9VOO0uscmMd7u39Gn/45F0N6B+dYHCI63iVTqMTzbZbDNPMxDXMshPfHiXNc5PHVlJpW0np1LcLCSpxk086XT1DX2JYX4Leuap4/W1or8gYPU9oexLC/Bb1zTj9bWh5Awep7Q9iWF+C3rmnH62tDyBg9T2h7EsL8FvXNOP1taHkDB6ntD2JYX4Leuacfra0PIGD1PaHsSwvwW9c04/W1oeQMHqe0PYlhfgt65px+trQ8gYPU9oexLC/Bb1zTj9bWh5Awep7Q9iWF+C3rmnH62tDyBg9T2lS2mwCQTaIwdOkHeb7zetpg6sqtPKlrOY3WwtPDYjg6eiyYn2mnX6a9P5NYHU9poOGkHaadfppyawOp7Rw0g7TTr9NOTWB1PaOGkHaadfppyawOp7Rw0g7TTr9NOTWB1PaOGkHaadfppyawOp7Rw0g7TTr9NOTWB1PaOGkHaadfppyawOp7Rw0g7TTr9NOTWB1PaOGkHaadfpo97WB1PaTw0jvZvApNKUcG2kncbb7gfjXmdebhG6Oi3FwdLFYh06ujJb+aLN7F8N0N6xrD41UOo5PYLU9oexfDdDesacaqDk9gtT2h7F8N0N6xpxqoOT2C1PaHsXw3Q3rGnGqg5PYLU9oexfDdDesacaqDk9gtT2h7F8N0N6xpxqoOT2C1PaHsXw3Q3rGnGqg5PYLU9oexfDdDesacaqDk9gtT2h7F8N0N6xpxqoOT2C1PaePsxh7Hc3D4RpxqoSt7uCvoe027tFOv01l5bOU4pTM/zH3aX5R/vGufqc99rO6oeih2LwG9UF0CaAjMk2fzTNtcuEKw4dWKq7sUDkcbEKWJ+aw4cb1vaGCpwj5yuzhcbu1iKtR8HLJj0W09rY2zDt7K5RDmMZ0t4Eq98pHUw3NbnHhDo3irWIwEZZ6eZmTufu9ODycRnWvpX3Xz7ReTaLCgX5UHqAJPoArAWDrN2yTfy3XwcVfhF8xvh9rMMzaSWXrZd31E2+erksBWir5mY9Pd7CTlkttdbWb5X+ZOKQRcbxWEblNNXR7QkKAz/bf3z/Yv41vdzvRd5w2+D1vuQjXuZyYUAUAUB4TaqJzjCLlJ2S0k6QRgd4qihXp14ZdOSa6g01mZxJMq8TWNi90sNhGlWlZvRmb8EVRg5aBSs5NNXRQFSAqHoArsX7ufiH7VrxHF8zvOy3tetv4X4ou9a47oKAiNo80fDopQKSxt317cL8xFX6FJVG0zT7s7oVMFTjKmk23bP/Ii4czzGTwMOzX4aYJG9HGsrisDm3vkxj9nZ+xZYc5bwcHifmwkh/4VVxanqLT3wY5/8lsQvBkOfScMJiR8aDk/vKKni9PUWnu3jn/2fJfYRzrIc5wsJnxEcscQIBYsgsSbDcpvxqeBp6i291sa/wDsZLZJOXgjZjckbz0kEitdWiozaR3m5laVbCQnN3bQ+q2ZxzJwPmNQTHSa9WxOCM1zH3aX5R/vGtFU577WdhQ9FDsXgN6oLo0zeTTBKRxEb28+k1doK9SK60YuNm4YapJey/A2nsa4MRZVglUWvBG5+M45Rj6WNdKeakxm+VQYqIw4iJZYzxVhcX6Rzg9Y30BWsv7FmTwtqXBIx8ozyj1ZGI+qgF9qdhcvxOFkjbDQxkI2iRI0RoyBcFWUA2B5uBoDCdi5WbDDVzMwX4u4/aSPmrRY+KVbNqO63AnOWEWV0NpdhPVhG6CgM/2398/2L+Nb3c70XecNvg9b7kI17mcmFAFAeE2qic4wi5SdktJKVxk7mQ2G5RxNcZicTV3YqunTeTRjnk3m739F3vqyElTV3pPB3nfLvU1bjKe5c1iMM8uhLT1dup6n3Mnn5nmZzjXBsR0Vj748TTxE6VWm7px+viTRTV0x+nAeau7w3oYdi8DFek6q+QFQ9AFdi/dz8Q/ateI4vmd52W9r1t/C/FF3rXHdBQFd22HtKH+v/iaysJzn2HN751/60H730Z9J7CyFstwTHicNBfz8ktbA4gnKAKAoXZyW+TYjqaE/95B+NAYzsqf8rH/d981q8T6Rnom4LvgId/iyWqybc5k4HzGoJjpNerYnBGa5j7tL8o/3jWiqc99rOwoeih2LwG9UF0ZZ4t8PN8m/3TV7Du1WPajD3QV8LU+F+BuWwcuvLcE3/toPSIlBrpDzcnqAKApPZg2iGCyyYg2kmBgj32N3BDMCOGlNRv026aAyPIsJyUEaHiBc/GO8/Wa5vEVOEquR6Pudh+Aw0Kb02z9rzsf1ZM0KAz/bf3z/AGL+Nb3c70XecNvg9b7kI17mcmFAeE2qic4wi5SdktJKVxk7mQ2G5RxNcZicTV3YqunTeTRjnk3m739F3vqyElTV3pLf2Ptg3zflljnWFIQlyVLszNqt3oIsO9O/zbjzandHdGEoLC4VWpLbJ63/AHW+hK5CH/KWkX257G82UYeKeSeOVZGEboqldMhUt3pPhr3rd9Zebdv3WNzd0pYWTjJZVOXOj9V1+PhM4ZXaUOeG29d6n6uqru6W50aUViMO8qlLQ9XU/wC6nnIhO+Z6SRiYEC1ehYGtCth4Spu6sjEkmnnO6zCkKh6AK7F+7n4h+1a8RxfM7zst7Xrb+F+KLvWuO6CgIHbJf8uOp1+wisnC880G+RXwafvL6n0J2MpNWVYI+QQegW/CticGWegCgKd2YItWT4wf0I3qyo34UBhOyLf5YdTN9t61uK9Id/ved8Eu1k1WObw5k4HzGoJjpNerYnBGa5j7tL8o/wB41oqnPfazsKHoodi8BvVBdGeczaIJW6Eb0kWH12q7QjlVYrrMTH1ODw1SXUzbth8L2tlmFSQ6dGHQvc2CnRra5PAAk+iulPNjL857PhXEEYbCq8Cm2p3ZXkHwlAHtYPNcE2424ADXtm87ixuGixMN9Ei3APFTezKbc4II+agMJ7IWZPmOcPGT7RgiUA5tYI1k9ZcWPVGKxMbW4OnZaXmNtuNg+MYhN82Od/RC1aA74KAKAz/bf3z/AGL+Nb3c70XecNvg9b7kI17mcmFANcQrMbcF6a5fdahi8ZX4F+ZRWdy6Hrv2dC72X6bjFX6RtNL/ACruUfX11ze6O6MJQWFwqtSW2T1v+630JXoQ/wCUtJNbE7UYnLsQJ8PvHCRD4EifBboPQeI9IOuw+Dr4i/BQcraipyS0j3shbaYnNJQ8q8nElxHEDdVvxJO7Ux6bDqtVdfc/E0I5dSm0tdgpxehlWgm09YPEVf3N3SlhZOMllU5c6P1XX4+EThldo5iQqQU3qfqrosDh62FxEamC8+jN5+rt61r7mWZNSVpaUPK7ExwqHoArsX7ufiH7VrxHF8zvOy3tetv4X4ou9a47oKAhtrR/lm6iv3rVfw3pEaXfAr4GXavE3DsLylsmwhPRKPmE8ij6gK2Z58XagCgK32SU1ZVjR/7eQ+hSfwoD522Lb2hupz91a12L5/cd1vad8JJe8/BFgrGOhOZOB8xqCY6TXq2JwRmuY+7S/KP941oqnPfazsKHoodi8BvVBdGOY4Xl5MNhbXE+Iijb4moFj8wFZ258L1b6kaLfDVyMLk+018s/0RoHZ82jOHwS4WM2kxRKm3EQrbWN3SSq25wWreHEpNuyMCfZzFBdRiNrXtdS1vi3vWMsZRbtlGxluRjIwy3DN3X2Xubz/wCnPEs2XSoTcJiHC9SmONrenUfnrJNaZ/ghqxmYSc7Yub/yMf8AlWn3Sl50V1HX72oWpTnraWz/AGSVa06UKAKAz/bf3z/Yv41vdzvRd5w2+D1vuQjXuZyYUA2x573565vfRJrBJJ6ZLwZeoc4jq89MskMv8E+f8K73ep6rP4vojFr847xvgH5vtrO3w/8A59T/AB/+kU0eeiMrzQzB7lx8L5vxrs96Un/5Y3zeb9THr9A9rszGCoegCuxfu5+IftWvEcXzO87Le162/hfii71rjugoCK2oF8LJ/b99avYf0iNTu6r4Cp3eKNj7BT3yeAdDTD/usfxraHnRf6AKAhttYi+X4xRxbDTgecxMKA+aNiD7U4/r/wCIrAxfOR229h/+vNe99EWOsQ6U5k4HzGoJjpNerYnBGa5j7tL8o/3jWiqc99rOwoeih2LwG9UF09yGQDOMt1Gy65vWMVl+sj01tdzP+Xd9Tld8zf8A4l8X0EtrMwGYZxNMDqhwtoYugspOphzHvi5v8Wru6FbJhkLp8DF3v4PhazqyWaOjt/X2FK0p2hcOweVjTMBwVcRqPUDGCfsro8NJulFvUec7pQUMXUS1+OczjZltcby+Nlkk39bW/CtTuhK9a2pHV7gU8nCX1tv6fQl6wjdhQBQGf7b++f7F/Gt7ud6LvOG3wet9yEa9zOTCgG+NQld3Mb1od8eHnWwfmK9mn3Z19S7RaUiNrzczB1hcQFBBBrpdxN2qOBpSp1It3d81tVulrUWalNyd0dYjFBlIANZO6u+Chi8LKjTjK7tpt0O+t6iIUnGV2M65Evj7L1Niem1dxvUw9SEKlWSspWt12vfuzmNXaukPK64xwqHoArsX7ufiH7VrxHF8zvOy3tetv4X4ou9a47oKAj8/F8PL8U/nV2j6RGu3WV8FU7C49h3brL8FloixWJWNxLIdOl2Ok6SDZFPXW1PNS4SdmHJhwxRbzQT/AIoKARx3ZkyyI6W7Y1WB08gymxAINntxBB+egITOOzhlrxSRrFijrR1vycYFypG+8nXQGT7DN3so61P1H8qwcZpR2O9eXmVF1r6/YtFYZ1RzJwPmNQTHSa9WxOCM1zH3aX5R/vGtFU577WdhQ9FDsXgN6oLo1x+BWUAMWBUhldTpZWHBlPMau0a0qUsqJiYzBUsVDIqLs1o6y/ApCgjjFgPSTzknpqmrVlUllSK8NhqeGpqnTWb+zjiqDIGy5lisNFjYcNGG7dEa8pqCiIBWSQ24klSLEcN/VW2wmMhClkz6PmcnuruRXq4rLpK6la/U9H7OsDhhFGkY4KAPP0n561lSbnJyfSdNh6Ko0o010KwvVBeCgCgM/wBt/fP9i/jW93O9F3nDb4PW+5CNe5nJhQBQHmkdAq06FJu7itiJuw0DoFRxel7K2IXYaB0CnF6XsrYhdhpHQKcXpeytiF2e1dICpAVD0AV2L93PxD9q14ji+Z3nZb2vW38L8UXetcd0FAJYqASIyHgwINuO8WqYyyXctV6Ma1OVOWhpraQI2Qi55H/2j8KyuNy1HPrexQ6Zy+X2FF2SgHFpD/cPwFU8bn1FyO9rCLS5PvX2HmLySOZtczSyvYDU8jM1gAoF+O4ACo41ULq3vYJdDfeJjZvC+L/3v+dRxmprLi3BwC/4fOX3H2CwMcQIjUKDx4m/zmrU5ynzmZ+GwdHDRcaUbX/ukc1SZJzJwPmNQTHSa9WxOCM1zH3aX5R/vGtFU577WdhQ9FDsXgN6oLoUAUAUAUAUAUAUAUBR9s4AZi2++lfxroNyIqayH1nF74YLh3PqQxr3A44KAKAKAKAKAKAKAKAKh6AOtjogJSf6G+1a8V3RgoWiupna72Yrh3Lqfii5VqjtwoAoAoAoAoAoAoAoDmTgfMagmOk16tic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xISEhUTEhIVFhUXGBcYGBcYFBcWFxkVHxYaFxoVGBcYHiggGBwlHh4XITEhJikrLi4uGCAzODMtNygtLiwBCgoKDg0OGxAQGywkICYsLS0sNC83LywsLC8vNDcvLCwvLCwsLCwvLDQsLC0sLCwsLCwsLCwsLCwsLCwsLCwsLP/AABEIAMQBAQMBEQACEQEDEQH/xAAcAAABBQEBAQAAAAAAAAAAAAAAAwQFBgcCAQj/xABOEAACAQIDAwQKEAQFAwUBAAABAgMAEQQFEgYhMRNBUWEHFBciMlNjcZGSFiMzNFJyc4GTobGywdHS0zVCYoIVJIOiwnSjswhk4fDxJf/EABsBAQABBQEAAAAAAAAAAAAAAAABAgMEBQYH/8QAPhEAAgECAQULDQACAgMBAAAAAAECAxEEEiExUZEFBhMUFjJBYXGBsRUiMzRSYnKhwdHS4fCC8UJDIySyNf/aAAwDAQACEQMRAD8Agcz92l+Uk++a2cdCNZLSxtUkBQBQBQBQBQBQBQBQBQBQBQBQBQBQBQBQBQBQBQBQBQBQBQBQBQBQBQBQBQHhoC91jGUU7M/dpflJPvmsiOhGNLSx7gMgeXCzYpWUJCbMpvqO4Hdutz1S5pSUdZUoNxctQQ5C7YN8YGXQjhCu/USSouN1rd8PRTLWVkjIeTlDbMcqlgWJ3HezRrIjDgQQCR8YX3j86lSTv1EOLVnrPIsvZoJJwRpjZEI33Je9iObmplZ7DJ824+h2cdsQkHKIC0Ql1HVpCmPlN9he9qpdRWuVKm8qwhj8sijTUmLhlO7vEEgY9ffKBuqVJt6CHFJaRfDZB7WsuJnjw6OLxhgzyOvw1jTfp6zajnnslcKGa7djjH5CUiM8MqYiEEBnTUGQnhykbDUl+Y8KKeezVmHDNdO6PcDkQeATviYoVLsg1hySwAJ8FTzGjnZ2SChdXbsIZtlDQBH1xyRyX0SRsWQkbmU3AKsOgipjK5Eo2ziGYYB4GVZBYsiSDrV1DD8QesGpUk9BDi1pDBZe8qysg3RJyjnoW4FvPv8AqNHJKwUW7jWpILlgux5PLFHKJ4F5VFdVYsDYgG3DjvHCrDrpO1i+qDavcr+fZFPg5OTnUAkXVgbqw5yp6ug2PpFXYTUldFqcHF2ZxlGUS4lnWJblI2kPmUcB1k2AFJSUdIjFy0DXBxK7qrOqA8Xa+kbr3OkE/Vz1LzELOTOP2dSKISHGQEOjPGAJbuASLLdLA3Ft9qoVS7tYrlTsr3I/JcrkxUywxAamud+4AAEkk83/AMiqpSUVdlMYuTshkykEgixBsQeII3EGqikc5Vl8mIlSGIXdzYXNgN1ySegAE/NUSkoq7JjFydkWDPtiJMNC0yzxSqh0yBTYob2tvO/fzbj1VahWUnaxdnRcVe5BZjlrRJFJqVo5U1Ky3tcGzob8GU8fPVxSu2i3KNkmPF2clMsMOpBJKnKFSSOSSxa8htuOkFrcRu6ajhFZsng3dI5xuTxqgkixUUsesI5CtGyE8CUbvitgd4vwNFJ3s0HFWuncdtszGIxL29h+TLFA2maxcAEr4F+BFU8I72syrg1a90N8NkKmGKaTFQxCXXpVxIW7xyjeCpHEfXVTnnaSKVC6TbsN/wDCdU8cEM0cxkKgMusKGJIsdQB3Wvw56nKzXaGTnsmRzoVJBBBBIIPEEGxB671UUDmTAOsKTkd47ui9ZUAk+bfbzqajKV7E2drjQ1JBe6xjKKdmfu0vykn3zWRHQjGlpZbtmv4Pj/jj7EqzP0sS9T9FIMD/AAHEf9Qv3oaP0y7AvQvtDMczQLhMNibnDSYLDkkb2ikvIBOnWNwI5x6CUXnktN2HLRF6LL/YyxWWPhsFi43sfbcMyuu9XjIk0yIecH8xUqSlNNdZDi4wafUSeEt/iMWq9u0lvbjbtQ3tfnql8x9v1K16RdhWZe0DpES4kEsgJlaIpo1DVfQL3tervn9Niz5nRcU22dzjsQH3aX0qOYRgDQAOYabH56ilzETV57FdhjfEsp9zaGcTdHJcmSSfM2nfSrzRS5xKbP4CDEYGCKeV4y2JlCFQti/Jp3pLcL8B11ROTjNtaiuCUoJPWQ2e4pCiYOCOVFidy3K6eVaZrKdQXvVtawAq5BZ8plubzZKJza9hiTiEFteCYabfzYYKqSDr0ONV+hjVun5tuvxLlXzr9XgdZIvIouBt7ZioJpJukXhcwR9VlBYjpcUlneVqf+xHN5mtf6KKDV8sF229H+Syv5BvuQ1Ypc6XaX6vNj2C2dyNJkmFeYkyCUhGbwil5AN54jSB59INRHNVaRMs9JNnOU4ObDYSJoZYI5pnSd+UmSI8ihvFHZjcqxux9FJNSk76NBEU4xVtOkg9s8tWHEkx25KUcrGVIZbE98gZdx0tqG7mtVynK8c5RVjaWY92g97YD5GT/wAzUhzpCfNiSeQZfJHg3ljkiimxDBEaSZIisCtd2XVxLOAvmW9UzknKz0IqhFqN1pfgM9uMDaVMQNBGIXU3JuHQTiwlUMu477N/camk81tRFVZ76/Eh8lzN8NPHPHYsh4HgQRpK/OCRVcoqSsyiMnF3Rbtocsw+Nw8mPwRKkHXiID8LeS9uGoAsb8CLkb73swlKLyJdxenGMo5ce8jdisUjCWGePlIkVsUqk2tLEL7uph3pFV1U8zXYUUmnmfbsIjD55MuK7bJDSlizahdW1AqUI+DpJW3MLdFVuCyckoU2pZQ6zXLoXiOKwl1jDBZYWN2hZvBs388bHcDx+u1MZNPJl/smUU1lR/0dT/wyL/qpf/ElF6R9hL9Gu0fSthRgMD2ys5NsVp5JowLdsG+rWD1cOuo87Lla3R4E+bkRvfp8RHZ0wDGrJhxKI4oppTypQtqWKTfdBa1yn10nfIsxC2XddBzmuBbGPh54QNWKIjkAG5cUtg5NuAYWk8xakXk3T6PASWVZrp8R7n+KSbByRw+5YSeJIz8KMxuhc9OqQFr9dRBNSu+lEzd42XQymmrxZL3WMZRTsz92l+Uk++ayI6EY0tLJfZXaXtQSRyRCaCYWeMm3MRcX3cDYg9XC1UVKeVnWZldOpk3TV0xxtHtVHNAuFwuHEEAbURcFmN777cBffxJNh0VEKbTypO7JnUTWTFWRDZvmPL8j3unkoI4eN9WgsdXAWvq4dXGq4xtftuUSd7dlhYZ7IcI2Ebvk1q6EnelibqOlTe9uY36ajIWVlE5byckcx7RWxCz8l4MAh06+PtPJar2+e1qjg/Nt1lSqedfqIACrhaJ9c6hmRFxkLuyAKs0ThJdA4K4YFXt0nfVvIa5rLmWnzkcYrOYliaHCQmJZN0kjvrmkX4FwAEXpC8aKDveTDmrWihnLmN8KmH0+BK8mq/HUqra1t1rcb1Vk+dcpyvNsOsTnglkw80kd5YynKuGtyyowK6hbc9hpLb79FQoWTS0eBLndpvT4ieFzpkxZxWkHVI7MhNwyOTrjO7eCCRw6DajheOSFO0so6wmeuuNGMcam5QuVva4II0A77DSbDqFHDzckKfn5TIiw5uHN5qrKC7Rbb4cwwRTZek3IoEVndTwVQSAUNr2G7qqxwUrtqVrl/hY2Scb2IjaDadsZJHysYWCMjTChsNO641W4kC17bhwHG9cKeQs2konUy3n0EbnWYtiZ3mYW1Hco4KgFlQeYACqoxyVYplLKdztsy1YVcOy3KSF43v4KsO/jtbeCbNxG+mT51xlebYMwzHlYsPHptyKMl731Xcvcbt3G3PSMbNvWJSuktQZ5mXbEgYJoRESONL6tEaiwF7C++5v10jHJQlLKYYfMrYaTDsmpWdZEN7cnIO9ZrW3hl3EbuAo4+dcKXmtHuz2bthJ0nVFfTe6tzg7jY/ynoI/MUnHKVhCWS7lizXbKAwSw4TCCAz+6tcbxzgAecjmtc7t9Wo0ndOTvYuyqqzUVa5W8mzHkGkbTq1wyxcbW1rp1cDe3RV2UcotRlknmT49YXJeJZUZSjo266njpbijcLMKSV0Iysx7jc1gWB4MLFIiyMjSvK4d2CG6IAoACgkm/E1Sou95Mlyja0UM5MxvhUw+nwZWl1X46kC6bW6r3vVWT52URlebkj+HOMMcPBDPhnkMPKWZZ+TvrkLnvdB6hx5qpcZXbT0lSlHJSa0CKZrDG0xggZFlw7Q2aXWQzMNT30i40gDT9dTkt2u+kjKSvZdFjnJs+kw0c0aAHlVsCeMb2KmRehtDOvNxHRYpQUmmIzcU0N8DmHJw4iHTcTCPfe2ko+sG1t/OObjUuN2nqITsmtYwNVFJe6xjKKdmfu0vykn3zWRHQjGlpY2qSAoAoAoAoDqOMsQqgliQAALkk7gABxNASrbN4gXAEbOASYlmieYAbzeJWLXHQBeqOERXkP+0kRVZQKxYZmV3A72MBmNxuBcIPP3zAVFybZriVSQFAFAKyYZgiSEd65YKbjeV06t3N4Q9NRfPYm2a4lUkBQDk5fLqjXQSZQpjAsdYY6Ra3Pe4txBG+oykTksRmjKMVa11JBsQRcGxsRuPnFSQ8xxQBQBQElJkU6oXKr3qh2TlEMqxmxDtFfWq7xvI3XqnLVyrIdjz/AAOfk+U0rbRymjlE5XkvG8lfXo5724b+G+mWr2GQ7DdMBIYmmAHJqwVjqW4J4d5fVY9NrVOUr2Is7XOMHhXldY41LOxsAOc//lzfqo3ZXYSu7IQBqSD2gCgCgCgCgPDQF7rGMop2Z+7S/KSffNZEdCMaWljapICgCgCgCgJnZQnlmCm0rQzLCb2PLGMhbHmY7wOsiqKmgrp6e7MRmFgkaQRxq/K6tyqDrDDq4gj6qqbVrsoSd7IlmnOHw0DxpHeUycpI8SSnUrlRCOUBCALpYi1zr6BVNsqTTK75MU0SWZxARy+1LDrweEZ1VdIDNi0u2niOmx4bhzVRHTrzvwKpaNWZeI6nXDLiWwvGMEpyC4FTIVA90WfVrL277XwPRbdULKycr6/Qq83Kyflb6kLNjuQw2FMcUOpklZ3aGOQuBPIoU6wbCw5t5FhfcKrSvJ3LbeTFWHeZwphe2ZIY01LiTECyLIIYtOtbK4IBYkrqIPudhvNRF5Vk9RVLzbtaxeKPl1wJkhW7duOEVdCzOqKyWVbAa2VVIWwNjbjUaMqz1dxOnJutfeMMFjGnhxfKQwnk4GZXWCOMxNrUBQUUcd9gbkW3c9VNZLVn0lKd4yzdGwS2vlHbDxIkaRxkaVSNF3lF1EsBdrnpNhzUp824qc6wtkmYMmExBsC0Okwub6ojK3JSFfON46DvpKN5Lr+gjK0X1aO87y7kYcJHLyio8kkis5wqYmwULpiGs6Y7g6juub8bCod3K31sFZRTv8ris0EQeaWOLUyYaOURvDoQuzqrzLCSRoCEOFNxduFhRN2Sb6SWldtLo/sx1k79sJE8sMR/z2Dj5QQomtCX1xEKApHg33b7i97CkvNbSfQwvOSbXSivZpijJITpRQCVVURUCqGNh3oF/Obk85quKsiiTuyQ5RokfEzMTPiEkEanwisilHxD9CkFgo5zv4DfGl2Whf1ib2V3pf8AXJMD/wDrhv5LrJfm7X5EHVf4PJ7r8OaqP+or/wC3+1ENlfvLF+fC/feq5c9d5bjzH3Fg2HgRGiZJoOVlezKZAHSEfyKvw3PHoUW5zVuq73zOxdpJK2dXKW8ekldStbddTqU251POOur97li1jygCgCgCgCgPDQF7rGMopmZuOWl3j3STn/rNX4vMjHks7G2sdI9NTciwax0j00uLBrHSPTS4sGsdI9NLiwax0j00uLAJB0j00uhYk5tpMU6FGxUhUixu+8joZvCYdRNUqEE72KsubVrjfAZvLBcQzMgPEK1gTzG3C/XxqWovSQnJaDibMZHvrmZtQCtqcm6htYBJO8au+8++lkiLti3+OT8nyXbD8nbTp1m2n4HTp/p4dVMmN7k5UrWGkmILBVL3CghQTuAJLEDo3kn56nMRnHMGbzJI0qTsHbwm172+N8L56hqLViU5J3OMTmcshDSTOxBLAs5JDG28G+7gvD4I6KJRWgNt6RbFZ9iJBpkxDspBBBc2INr3H817Ded9FGK0Byk9I0nxJdizvqY8STcnzmpVkQ7s8TEkKyh7K1tQB3NY3Fxz2O+mYZxxgM2lgvyMzJfiA2424XHAkdPNUNReklOS0HC5jIJOVEzcre/KazrvwvqvfqqbK1iLu9xafPJ3IL4hyQysO/3BlJKso4AgkkW6TUKMUS5SekZGQdI9NTdEWZJPtLiipU4qUqRYjlDYi1rWvwtVORDUVZc9Yj/jM3Jcjy7clw0at1uOnp0/08OqpyY3uRlStYapiSFZQ9la2oX3G28XHPa59NTmIznsGJKMGR9LA3BBsQekGjswroTDjpHpqbkWDWOkemouTYNY6R6aXFg1jpHppcWDWOkemlxYNY6R6aXFjwuOkempuRYvl6xjKKjm/Ybx8k80iy4UB5HYXeW9ixIv7Vxrkam+fCQm4OM8ztoXR/kbBUZMadxPMPHYT6SX9qqOVWD9mexfkOAkHcTzDx2E+kl/apyqwfsz2L8hwEg7ieYeOwn0kv7VOVWD9mexfkOAkHcTzDx2E+kl/apyqwfsz2L8hwEg7ieYeOwn0kv7VOVWD9mexfkOAkHcTzDx2E+kl/apyqwfsz2L8hwEg7ieYeOwn0kv7VOVWD9mexfkOAkHcTzDx2E+kl/apyqwfsz2L8hwEg7ieYeOwn0kv7VOVWD9mexfkOAkU3arZuXL5+15mjZ9KtdCxWxvbeyg33dFbnA46njKXC000r2z6fk2W5xcXZkz3OMX4yD1n/RWH5cw+qXy+5zvKTC+zLYvyDucYvxkHrP+inlzD6pfL7jlJhfZlsX5B3OMX4yD1n/RTy5h9Uvl9xykwvsy2L8g7nGL8ZB6z/op5cw+qXy+45SYX2ZbF+QdzjF+Mg9Z/wBFPLmH1S+X3HKTC+zLYvyDucYvxkHrP+inlzD6pfL7jlJhfZlsX5B3OMX4yD1n/RTy5h9Uvl9xykwvsy2L8g7nGL8ZB6z/AKKeXMPql8vuOUmF9mWxfkHc4xfjIPWf9FPLmH1S+X3HKTC+zLYvyA9jjF+Mg9Z/0U8uYfVL5fcco8L7Mti/Igtm8hlxspiiZFYKXu5IFgQP5Qd+8VvqVJ1JZKNlj8fTwVLhaibV7Zv21qLP3Ksb43D+vJ+3WRxGprX93Gn5VYP2Z7F+QdyrG+Nw/ryft04jU1r+7hyqwfsz2L8g7lWN8bh/Xk/bpxGprX93DlVg/ZnsX5B3Ksb43D+vJ+3TiNTWv7uHKrB+zPYvyDuVY3xuH9eT9unEamtf3cOVWD9mexfkHcqxvjcP68n7dOI1Na/u4cqsH7M9i/IO5VjfG4f15P26cRqa1/dw5VYP2Z7F+QdyrG+Nw/ryft04jU1r+7hyqwfsz2L8g7lWN8bh/Xk/bpxGprX93DlVg/ZnsX5B3Ksb43D+vJ+3TiNTWv7uHKrB+zPYvyNp9jJ6Ivr/AE1j8HI3PHaWp/3eWaTifOa8cxXp5/E/E3kdCOaxyoKAhNptqsJgEDYmXSTfSgGqRviqPtNh11nYLc7EYyVqMb630Lv/AJlMpqOkrrbZ4mROVEK4WM715dWkndbMdSwqVCjvSfCYhe+06SDXU4bepTSvXm31RzfN38EWHXfQhhJtPPrCnHMDZySsUWkBGZWYxtG0ll0niVDd7Zrmw2S3t4BK2S33so4aQtlW2OM0q7Ks4N7RvC2CxDqGjUyRB3aOQHlE0rdWY3AG6sLE71aElejJxfXnX38SpV30l3yPOIcXEJoGupuCCLMrDijrxVh0VxmKwtXC1HSqqzX9ddRkRkpK6H9YxUFAfPPZx/if+jH9rV6JvZ9R/wAmYdfnGh1zx5IFAFAFAFAFAFAFAFAeNwoiVpMz7D3v5vkX++len4H0ncdjvp9TXxLwZs1bY89CgCgCgCgCgCgCgCgCgLdWoPRDmTifOa8WxXp5/E/E7GOhHNY5UFAZn2QsNhGzLDySgmSHDTTMLqRpjJaK6sQG7/Wd5A73fuvXc70+E4Gpfm3zdts/ysYte10Qk0j4t1YCJZnhBiaN4daMxaJ7tGrM6ks7bn4hdRHKEV1pYGmInnxE+GaOPEHlGwpLlGa6q0rpJI4Gk6XZWcHdeMd7YWACuClfDppDyRmYM7SSoVLugdH9r08q4sZG5TvWZYwCNTEECzbL5nbHI6BlTFKY5FKBbziIYiGfcBveEsh3DvomvfjXNb58JGpheGWmD+TzeNi9RlaVjR68+MsKA+eezj/E/wDRj+1q9E3s+o/5Mw6/ONDrnjyQKAKAjM4z3D4XRy76dd7d6zcLXPeg24isnD4SriL8Gr27PqZmFwFfFX4KN7adC09pCYvsg4RWKryj7tzqo0k24d8QfqrNp7jYiSTdl1dP2NjS3v4qUVKVl1N5/ldfM5wGbZdBMDDmM0qyIxlE4YBZbrbSSi82v6q2W6mCyqcVRhnT6NRt92dzsujFYennT6NRbIJldQyMGUi4INwR0g1zMouLcZKzOOnCUJOMlZoUqkoCgPG4URK0mZ9h7383yL/fSvT8D6TuOx30+pr4l4M2atseehQEHtRtRBgUBluzt4Ma+EevqHX9tWa1eNJZzZbnbl1sdO1PMlpb0L9me4nsr4kn2uCFV6G1ufSCv2VgvHz6Ejqqe9TDpefOTfVZfR+JadkOyDHi25KZRFLYkHVdGsLmxPgnjuPRxrJoYtVHaWZmm3U3v1MJHhKTyo/Nff8AsxEZ72VNLlMLErKN3KSE2bzILG3WT81WqmOs7QRnYLerlQUsRJp6l0d/67xtlnZYkDAYiBSvOYiVI/tYkH0iqYY9/wDJbC9iN6dNr/wTafvZ1tVrbGaXleYxYiNZYWDI3A/aCOYjorYQmpq8Tj8RhqmHqOnVVmh1VRYCgLdWoPRDmTifOa8WxXp5/E/E7GOhHNY5UFAYN2YMylw2cRzwvaRIUIPG1zICpB4ggm45w1eh71/Un8T+hiV+cc5dnZx0QGHRo8SGVZUglIlkgUar4dGZbkm4IBZwoG8qWFdGWRtisVaORsRHMr6Yg7HFcpNGoR4I5eSKLqTWQxGvwyhvzECWwuH9tMdi66pC0gTQRMxYxy4cB2RQSyd85JOu1gCbAWTIlJmw8YUjTiBxBFkjixADaWZmHeiI3LEkYkNezgVp93qihufUv02XzRcpLz0aVXmJmhQHzz2cf4n/AKMf2tXom9n1H/JmHX5xodc8eSBQBQGX9lWe+IiT4Md/nZj+QrqNw4Woylrfh/s7Pe3TtQnPXLwX7Kvh8x0rpaKFwOGqOzeuhVj85Nbs6MU7cw5FmwoHXHK6n/uaxQD3ZbHT9tQxxyyKhkXvNZI0arkEcDuvzVgY+lS4Gc5RV7PPbPfozms3ToUOL1Kk4K9nntnv0Z9Ok2euLPPAoDxuFEStJmfYe9/N8i/30r0/A+k7jsd9Pqa+JeDNmrbHnoUB8+7b49p8dOzHwXaNR0Kh0gDo4X85NaPETcqjZ6puRh40cFTjHpSb7Xn/AER8eVzEyDQQYk5RwRYhLqLkH4y+mrJshlQE3neVcjhsE5FmnikkPTblnRf9qg/3UBCUBovYazBhPLBfvGTlLdDKyrcecN/tFZ+Bm8pxOT314eLowrdKdu53f0+bNarZnChQFurUHohzJxPnNeLYr08/ifidjHQjmscqCgPmDsmpif8AEZnxUZRnOpBcH2kEpGQQSOC+kGvUdxXQ4nCNF3SzPt0vxMGpfKzlXjcqQykggggg2II3gg8xralBOYfbLMEBAxcpuCO+OsgEWIDPcrccbGgPX2tzCTvRiJAWNvarRs1ybKTEAWFye9O65NQ2krsG29jHIMZGvbWYO7TsnJxq7XaOG4J1f1sQpN7myi5vcDgN8O60MVJUaLvGOdvW+rqXz2My6VPJzsvtcyXgoD557OP8T/0Y/tavRN7PqP8AkzDr840OuePJAoAoDHOyDPqx0o5lCKPUBP1k12O5MMnCx67v5nf7hwycFDru/mQmEwckuvk1LaEMjW5kFrseoXFbI25PbT7LdoxIZH1SSPZNNtOlIxy4PE6lmYxc2+J93CwHnY8g1Y6M/BDt/tI+0itbutPJwsuuy+ZqN3amTgpLXZfP9Gw1xxwAUB43CiJWkzPsPe/m+Rf76V6fgfSdx2O+n1NfEvBmzVtjz0KAx/arLsJgsc803KyFi0yQmFDC7G5VXlMt9Ifey6N4Fue9aXFU8io+vOenbhYtYjBw1x8192j5WJ/aNzl8uJxmJiWcY5Yk0a9BeJ4XaXvlF1IdcO274Vt1Y5uCKw2V5UVbGIGGEYHCWlN3jxLuBy/PuEJMgG/ehF91APttMrwzRQPiJnjgwyNhUMaCRpJYpWQqgJAsVjkOq9gXS/GgKDmJy/kzyAxfKbrcoYtHHffSL8L0Bdew1lR1TYkjdbkk694Z/RZfSa2OAp6Z9xx2+vFK0MOtPOfgvqajWxOKCgLdWoPRDmTifOa8WxXp5/E/E7GOhHNY5UFAYn/6gsuAlw2IB3urRldI/kOoNq4nw7WPQLc9dvvTrt06lK2hp7c1vkY1dZ0zIq68xwoC59h8r/i2H1eUt8bkntWl3wZXk+pbq8UXKXPR9LV5mZoUAUB889nH+J/6Mf2tXom9n1H/ACZh1+caHXPHkgUAUBhW0c+vFTt0yPbzBiB9Vd1g4ZFCC6kel4CGRhqcfdXgaBi8ywOWRwyYeNTNiBFJLGbsvaUqBnw9yTxKgb+Z6yTLM4x+YSzMWlcsSWbedwLOXaw5rsSfnoC29iqC+Ilf4MdvnZgf+JrSbuztRjHW/D/Zzm+SpahCGuV9i/Zp9cucYFAeNwoiVpMz7D3v5vkX++len4H0ncdjvp9TXxLwZs1bY89CgIHbHZpMdBoNlkW5jf4Lc4P9JsL/ADHmqzXoqrG3T0G03K3Snga2Ws8XzlrX3XRs6TINrc1xbiPDYsEPhzLx8oVO6261lW1uYCtLKLi7M9MoV6demqlN3TIETNpKajpJDFb7iwBANukAn0mqS8OcXmkkkMMDH2uAPoHQXfW7HrO4eZRQD7ZPZuXHTBE3ILGR7blX8WPMPwBq9RourKyNdunulTwNLLlnb0LW/trZveW4CPDxJFEulEFgPtJ6STck9JrdQiorJR5hiK9SvUdWo7tjmqiyFAW6tQeiHMnE+c14tivTz+J+J2MdCOaxyoKAbY/L4Z10TRRyre+l0Vxfpsw41dpVqlKWVTk4vqdiGk9JWOyLs5h5csnURInIxvNHpULpZFLGwA3XAKnz1tNyMdVp46EnJvKai79Keb5aSipFOJ8zV6aYRctgNkMwxE0WIwycmsbq4mkuqXU3sBxk6CBu5iRWm3V3SwdGnKlWd21ay05/DvLkISbuj6WXr415mZp7UAKA+eezj/E/9GP7Wr0Tez6j/kzDr840OuePJAoDiV9Kk9AJ9AqYq7SKorKaR8+sxJJPE7z569BSsrI9TSSVkevIW4kmwAFzfcBYDzAVJJzQGk9ieC0c79LKvqgn/lXNbuz8+Eepvb/o5DfLO9SnDUm9v+i+1oTmAoDxuFEStJmfYe9/N8i/30r0/A+k7jsd9Pqa+JeDNmrbHnoUAUBA7WbLQ46Oz97Io7yQDevUfhL1VZrUI1Vn0m03M3Uq4GpeOeL0rX9n1mHZ3k02ElMUyaW5jxVh8JTzj/6bVpqlOVN2kekYPGUcXTVSk7r5rqf92EjsjspNjn726xKe/kI3D+lfhN1c3PVyhQlVfUYm6m61LAwz55PQvq9S/kbjk+VRYWJYoV0qPSTzsx5ya3EKcYLJieb4rF1cVUdWq7t/LqXUParMYKAKAt1ag9EOZOJ85rxbFenn8T8TsY6Ec1jlQUAUBA7eSMMvxKqpZ5I2iRVF2Z5PalAA62rYblxTxdNydknlN9Uc/wBCifNZSdhOxJFCFmx4EsvEQ7jEnx/GN1eDx48a3e6m+SdVunhfNjr6X2al8+zQW4UUs8jU1UAAAWA3ADgB0Vyrd87L57UAKAKA+eezj/E/9GP7Wr0Tez6j/kzDr840OuePJAoAoBniMrgk8OGNvjIp+0VehiKsObJrvZkU8VXp8ybXY2RmI2OwL8YAPisy/UptWTDdPFR0T22ZmU92cbDRPbZ+KI3EdjrCN4Lyp5mUj6xf66yYbt4haUn/AHaZkN8eKjzlF7fuTmzmSJg4jEjFrsWJNuJAHN1AVg4zFyxNTLkrZrGtx+OljKvCSVs1v7aStYpghQHjcKIlaTM+w97+b5F/vpXp+B9J3HY76fU18S8GbNW2PPQoAoAoBhnOTQYpAk8YdQbjeQQepgQRVFSnGatJGVhcZXws8ujKz/uh5h1hMMkSLHGoVFFgoFgBVSioqyLNWrOrNzm7t6WK1JbCgCgCgLdWoPRDP8d2XMujkdG5fUjMp9rHEEg/zV5rX3t4ydWUlk2bb09fYdYq0bCHdjyzy/0Q/VVrkxjvd2/onhoh3Y8s8v8ARD9VOTGO93b+hw0Q7seWeX+iH6qcmMd7u39DhogezFlnl/oh+qnJjHe7t/Q4aId2PLPL/RD9VOTGO93b+hw0Q7seWeX+iH6qcmMd7u39Dhoh3Y8s8v8ARD9VOTGO93b+hw0Q7seWeX+iH6qcmMd7u39Dhoh3Y8s8v9EP1U5MY73dv6HDRMm7Jm0MOOxvLwatHJovfLpNxe+6/XXW7i4KrhMNwVS17t5jHqyUndFs7oWD8r6g/OtT5FxPVtOD5PYv3dv6DuhYPyvqD86eRcT1bRyexfu7f0HdCwflfUH508i4nq2jk9i/d2/oO6Fg/K+oPzp5FxPVtHJ7F+7t/Qd0LB+V9QfnTyLieraOT2L93b+g7oWD8r6g/OnkXE9W0cnsX7u39B3QsH5X1B+dPIuJ6to5PYv3dv6DuhYPyvqD86eRcT1bRyexfu7f0HdCwflfUH508i4nq2jk9i/d2/oD2QcH5X1B+dPIuJ6toW97F+7t/RTOx9nkWDxLSzatJjZe9Fzcsp4X6jXa4arGnO8tR0O7mBq4zDqnStfKTz9j+5ovdPwHlvox+qs/jtLrOT5MY73dv6Dun4Dy30Y/VTjtLrHJjHe7t/Qd0/AeW+jH6qcdpdY5MY73dv6Dun4Dy30Y/VTjtLrHJjHe7t/Qd0/AeW+jH6qcdpdY5MY73dv6Dun4Dy30Y/VTjtLrHJjHe7t/Qd0/AeW+jH6qcdpdY5MY73dv6Dun4Dy30Y/VTjtLrHJjHe7t/Qd0/AeW+jH6qcdpdY5MY73dv6PO6fgPLfRj9VOO0uscmMd7u39Gn/45F0N6B+dYHCI63iVTqMTzbZbDNPMxDXMshPfHiXNc5PHVlJpW0np1LcLCSpxk086XT1DX2JYX4Leuap4/W1or8gYPU9oexLC/Bb1zTj9bWh5Awep7Q9iWF+C3rmnH62tDyBg9T2h7EsL8FvXNOP1taHkDB6ntD2JYX4Leuacfra0PIGD1PaHsSwvwW9c04/W1oeQMHqe0PYlhfgt65px+trQ8gYPU9oexLC/Bb1zTj9bWh5Awep7Q9iWF+C3rmnH62tDyBg9T2lS2mwCQTaIwdOkHeb7zetpg6sqtPKlrOY3WwtPDYjg6eiyYn2mnX6a9P5NYHU9poOGkHaadfppyawOp7Rw0g7TTr9NOTWB1PaOGkHaadfppyawOp7Rw0g7TTr9NOTWB1PaOGkHaadfppyawOp7Rw0g7TTr9NOTWB1PaOGkHaadfppyawOp7Rw0g7TTr9NOTWB1PaOGkHaadfpo97WB1PaTw0jvZvApNKUcG2kncbb7gfjXmdebhG6Oi3FwdLFYh06ujJb+aLN7F8N0N6xrD41UOo5PYLU9oexfDdDesacaqDk9gtT2h7F8N0N6xpxqoOT2C1PaHsXw3Q3rGnGqg5PYLU9oexfDdDesacaqDk9gtT2h7F8N0N6xpxqoOT2C1PaHsXw3Q3rGnGqg5PYLU9oexfDdDesacaqDk9gtT2h7F8N0N6xpxqoOT2C1PaePsxh7Hc3D4RpxqoSt7uCvoe027tFOv01l5bOU4pTM/zH3aX5R/vGufqc99rO6oeih2LwG9UF0CaAjMk2fzTNtcuEKw4dWKq7sUDkcbEKWJ+aw4cb1vaGCpwj5yuzhcbu1iKtR8HLJj0W09rY2zDt7K5RDmMZ0t4Eq98pHUw3NbnHhDo3irWIwEZZ6eZmTufu9ODycRnWvpX3Xz7ReTaLCgX5UHqAJPoArAWDrN2yTfy3XwcVfhF8xvh9rMMzaSWXrZd31E2+erksBWir5mY9Pd7CTlkttdbWb5X+ZOKQRcbxWEblNNXR7QkKAz/bf3z/Yv41vdzvRd5w2+D1vuQjXuZyYUAUAUB4TaqJzjCLlJ2S0k6QRgd4qihXp14ZdOSa6g01mZxJMq8TWNi90sNhGlWlZvRmb8EVRg5aBSs5NNXRQFSAqHoArsX7ufiH7VrxHF8zvOy3tetv4X4ou9a47oKAiNo80fDopQKSxt317cL8xFX6FJVG0zT7s7oVMFTjKmk23bP/Ii4czzGTwMOzX4aYJG9HGsrisDm3vkxj9nZ+xZYc5bwcHifmwkh/4VVxanqLT3wY5/8lsQvBkOfScMJiR8aDk/vKKni9PUWnu3jn/2fJfYRzrIc5wsJnxEcscQIBYsgsSbDcpvxqeBp6i291sa/wDsZLZJOXgjZjckbz0kEitdWiozaR3m5laVbCQnN3bQ+q2ZxzJwPmNQTHSa9WxOCM1zH3aX5R/vGtFU577WdhQ9FDsXgN6oLo0zeTTBKRxEb28+k1doK9SK60YuNm4YapJey/A2nsa4MRZVglUWvBG5+M45Rj6WNdKeakxm+VQYqIw4iJZYzxVhcX6Rzg9Y30BWsv7FmTwtqXBIx8ozyj1ZGI+qgF9qdhcvxOFkjbDQxkI2iRI0RoyBcFWUA2B5uBoDCdi5WbDDVzMwX4u4/aSPmrRY+KVbNqO63AnOWEWV0NpdhPVhG6CgM/2398/2L+Nb3c70XecNvg9b7kI17mcmFAFAeE2qic4wi5SdktJKVxk7mQ2G5RxNcZicTV3YqunTeTRjnk3m739F3vqyElTV3pPB3nfLvU1bjKe5c1iMM8uhLT1dup6n3Mnn5nmZzjXBsR0Vj748TTxE6VWm7px+viTRTV0x+nAeau7w3oYdi8DFek6q+QFQ9AFdi/dz8Q/ateI4vmd52W9r1t/C/FF3rXHdBQFd22HtKH+v/iaysJzn2HN751/60H730Z9J7CyFstwTHicNBfz8ktbA4gnKAKAoXZyW+TYjqaE/95B+NAYzsqf8rH/d981q8T6Rnom4LvgId/iyWqybc5k4HzGoJjpNerYnBGa5j7tL8o/3jWiqc99rOwoeih2LwG9UF0ZZ4t8PN8m/3TV7Du1WPajD3QV8LU+F+BuWwcuvLcE3/toPSIlBrpDzcnqAKApPZg2iGCyyYg2kmBgj32N3BDMCOGlNRv026aAyPIsJyUEaHiBc/GO8/Wa5vEVOEquR6Pudh+Aw0Kb02z9rzsf1ZM0KAz/bf3z/AGL+Nb3c70XecNvg9b7kI17mcmFAeE2qic4wi5SdktJKVxk7mQ2G5RxNcZicTV3YqunTeTRjnk3m739F3vqyElTV3pLf2Ptg3zflljnWFIQlyVLszNqt3oIsO9O/zbjzandHdGEoLC4VWpLbJ63/AHW+hK5CH/KWkX257G82UYeKeSeOVZGEboqldMhUt3pPhr3rd9Zebdv3WNzd0pYWTjJZVOXOj9V1+PhM4ZXaUOeG29d6n6uqru6W50aUViMO8qlLQ9XU/wC6nnIhO+Z6SRiYEC1ehYGtCth4Spu6sjEkmnnO6zCkKh6AK7F+7n4h+1a8RxfM7zst7Xrb+F+KLvWuO6CgIHbJf8uOp1+wisnC880G+RXwafvL6n0J2MpNWVYI+QQegW/CticGWegCgKd2YItWT4wf0I3qyo34UBhOyLf5YdTN9t61uK9Id/ved8Eu1k1WObw5k4HzGoJjpNerYnBGa5j7tL8o/wB41oqnPfazsKHoodi8BvVBdGeczaIJW6Eb0kWH12q7QjlVYrrMTH1ODw1SXUzbth8L2tlmFSQ6dGHQvc2CnRra5PAAk+iulPNjL857PhXEEYbCq8Cm2p3ZXkHwlAHtYPNcE2424ADXtm87ixuGixMN9Ei3APFTezKbc4II+agMJ7IWZPmOcPGT7RgiUA5tYI1k9ZcWPVGKxMbW4OnZaXmNtuNg+MYhN82Od/RC1aA74KAKAz/bf3z/AGL+Nb3c70XecNvg9b7kI17mcmFANcQrMbcF6a5fdahi8ZX4F+ZRWdy6Hrv2dC72X6bjFX6RtNL/ACruUfX11ze6O6MJQWFwqtSW2T1v+630JXoQ/wCUtJNbE7UYnLsQJ8PvHCRD4EifBboPQeI9IOuw+Dr4i/BQcraipyS0j3shbaYnNJQ8q8nElxHEDdVvxJO7Ux6bDqtVdfc/E0I5dSm0tdgpxehlWgm09YPEVf3N3SlhZOMllU5c6P1XX4+EThldo5iQqQU3qfqrosDh62FxEamC8+jN5+rt61r7mWZNSVpaUPK7ExwqHoArsX7ufiH7VrxHF8zvOy3tetv4X4ou9a47oKAhtrR/lm6iv3rVfw3pEaXfAr4GXavE3DsLylsmwhPRKPmE8ij6gK2Z58XagCgK32SU1ZVjR/7eQ+hSfwoD522Lb2hupz91a12L5/cd1vad8JJe8/BFgrGOhOZOB8xqCY6TXq2JwRmuY+7S/KP941oqnPfazsKHoodi8BvVBdGOY4Xl5MNhbXE+Iijb4moFj8wFZ258L1b6kaLfDVyMLk+018s/0RoHZ82jOHwS4WM2kxRKm3EQrbWN3SSq25wWreHEpNuyMCfZzFBdRiNrXtdS1vi3vWMsZRbtlGxluRjIwy3DN3X2Xubz/wCnPEs2XSoTcJiHC9SmONrenUfnrJNaZ/ghqxmYSc7Yub/yMf8AlWn3Sl50V1HX72oWpTnraWz/AGSVa06UKAKAz/bf3z/Yv41vdzvRd5w2+D1vuQjXuZyYUA2x573565vfRJrBJJ6ZLwZeoc4jq89MskMv8E+f8K73ep6rP4vojFr847xvgH5vtrO3w/8A59T/AB/+kU0eeiMrzQzB7lx8L5vxrs96Un/5Y3zeb9THr9A9rszGCoegCuxfu5+IftWvEcXzO87Le162/hfii71rjugoCK2oF8LJ/b99avYf0iNTu6r4Cp3eKNj7BT3yeAdDTD/usfxraHnRf6AKAhttYi+X4xRxbDTgecxMKA+aNiD7U4/r/wCIrAxfOR229h/+vNe99EWOsQ6U5k4HzGoJjpNerYnBGa5j7tL8o/3jWiqc99rOwoeih2LwG9UF09yGQDOMt1Gy65vWMVl+sj01tdzP+Xd9Tld8zf8A4l8X0EtrMwGYZxNMDqhwtoYugspOphzHvi5v8Wru6FbJhkLp8DF3v4PhazqyWaOjt/X2FK0p2hcOweVjTMBwVcRqPUDGCfsro8NJulFvUec7pQUMXUS1+OczjZltcby+Nlkk39bW/CtTuhK9a2pHV7gU8nCX1tv6fQl6wjdhQBQGf7b++f7F/Gt7ud6LvOG3wet9yEa9zOTCgG+NQld3Mb1od8eHnWwfmK9mn3Z19S7RaUiNrzczB1hcQFBBBrpdxN2qOBpSp1It3d81tVulrUWalNyd0dYjFBlIANZO6u+Chi8LKjTjK7tpt0O+t6iIUnGV2M65Evj7L1Niem1dxvUw9SEKlWSspWt12vfuzmNXaukPK64xwqHoArsX7ufiH7VrxHF8zvOy3tetv4X4ou9a47oKAj8/F8PL8U/nV2j6RGu3WV8FU7C49h3brL8FloixWJWNxLIdOl2Ok6SDZFPXW1PNS4SdmHJhwxRbzQT/AIoKARx3ZkyyI6W7Y1WB08gymxAINntxBB+egITOOzhlrxSRrFijrR1vycYFypG+8nXQGT7DN3so61P1H8qwcZpR2O9eXmVF1r6/YtFYZ1RzJwPmNQTHSa9WxOCM1zH3aX5R/vGtFU577WdhQ9FDsXgN6oLo1x+BWUAMWBUhldTpZWHBlPMau0a0qUsqJiYzBUsVDIqLs1o6y/ApCgjjFgPSTzknpqmrVlUllSK8NhqeGpqnTWb+zjiqDIGy5lisNFjYcNGG7dEa8pqCiIBWSQ24klSLEcN/VW2wmMhClkz6PmcnuruRXq4rLpK6la/U9H7OsDhhFGkY4KAPP0n561lSbnJyfSdNh6Ko0o010KwvVBeCgCgM/wBt/fP9i/jW93O9F3nDb4PW+5CNe5nJhQBQHmkdAq06FJu7itiJuw0DoFRxel7K2IXYaB0CnF6XsrYhdhpHQKcXpeytiF2e1dICpAVD0AV2L93PxD9q14ji+Z3nZb2vW38L8UXetcd0FAJYqASIyHgwINuO8WqYyyXctV6Ma1OVOWhpraQI2Qi55H/2j8KyuNy1HPrexQ6Zy+X2FF2SgHFpD/cPwFU8bn1FyO9rCLS5PvX2HmLySOZtczSyvYDU8jM1gAoF+O4ACo41ULq3vYJdDfeJjZvC+L/3v+dRxmprLi3BwC/4fOX3H2CwMcQIjUKDx4m/zmrU5ynzmZ+GwdHDRcaUbX/ukc1SZJzJwPmNQTHSa9WxOCM1zH3aX5R/vGtFU577WdhQ9FDsXgN6oLoUAUAUAUAUAUAUAUBR9s4AZi2++lfxroNyIqayH1nF74YLh3PqQxr3A44KAKAKAKAKAKAKAKAKh6AOtjogJSf6G+1a8V3RgoWiupna72Yrh3Lqfii5VqjtwoAoAoAoAoAoAoAoDmTgfMagmOk16ticE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Image result for pcm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4" name="Picture 2" descr="http://info.envistacorp.com/Portals/190312/images/raphael-health-center_300.jpg%20?width=300&amp;height=2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5397" y="2743200"/>
            <a:ext cx="4313205"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prstGeom prst="rect">
            <a:avLst/>
          </a:prstGeom>
        </p:spPr>
        <p:txBody>
          <a:bodyPr>
            <a:normAutofit/>
          </a:bodyPr>
          <a:lstStyle/>
          <a:p>
            <a:r>
              <a:rPr lang="en-US" dirty="0"/>
              <a:t>Performance Management|Measure Analyzer</a:t>
            </a:r>
          </a:p>
        </p:txBody>
      </p:sp>
      <p:sp>
        <p:nvSpPr>
          <p:cNvPr id="8" name="Rectangle 7"/>
          <p:cNvSpPr/>
          <p:nvPr/>
        </p:nvSpPr>
        <p:spPr>
          <a:xfrm>
            <a:off x="205806" y="1142388"/>
            <a:ext cx="8839200" cy="1077218"/>
          </a:xfrm>
          <a:prstGeom prst="rect">
            <a:avLst/>
          </a:prstGeom>
        </p:spPr>
        <p:txBody>
          <a:bodyPr wrap="square">
            <a:spAutoFit/>
          </a:bodyPr>
          <a:lstStyle/>
          <a:p>
            <a:pPr marL="123825" indent="0" algn="ctr">
              <a:spcBef>
                <a:spcPts val="600"/>
              </a:spcBef>
              <a:buNone/>
            </a:pPr>
            <a:r>
              <a:rPr lang="en-US" sz="3200" i="1" dirty="0">
                <a:solidFill>
                  <a:schemeClr val="accent3"/>
                </a:solidFill>
              </a:rPr>
              <a:t>Trends, Benchmarks and Comparison Across Centers, Groups, Providers…</a:t>
            </a:r>
          </a:p>
        </p:txBody>
      </p:sp>
    </p:spTree>
    <p:extLst>
      <p:ext uri="{BB962C8B-B14F-4D97-AF65-F5344CB8AC3E}">
        <p14:creationId xmlns:p14="http://schemas.microsoft.com/office/powerpoint/2010/main" val="339920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Measure Analyzer</a:t>
            </a:r>
          </a:p>
        </p:txBody>
      </p:sp>
      <p:sp>
        <p:nvSpPr>
          <p:cNvPr id="3" name="Content Placeholder 2"/>
          <p:cNvSpPr>
            <a:spLocks noGrp="1"/>
          </p:cNvSpPr>
          <p:nvPr>
            <p:ph sz="quarter" idx="13"/>
          </p:nvPr>
        </p:nvSpPr>
        <p:spPr>
          <a:xfrm>
            <a:off x="136322" y="992175"/>
            <a:ext cx="5807278" cy="5635649"/>
          </a:xfrm>
          <a:prstGeom prst="rect">
            <a:avLst/>
          </a:prstGeom>
        </p:spPr>
        <p:txBody>
          <a:bodyPr>
            <a:normAutofit/>
          </a:bodyPr>
          <a:lstStyle/>
          <a:p>
            <a:pPr marL="457200"/>
            <a:r>
              <a:rPr lang="en-US" sz="2400" dirty="0"/>
              <a:t>CHCANYS centers currently have access to a large number of measures across </a:t>
            </a:r>
          </a:p>
          <a:p>
            <a:pPr marL="114300" indent="0">
              <a:buNone/>
            </a:pPr>
            <a:r>
              <a:rPr lang="en-US" sz="2400" dirty="0"/>
              <a:t>     multiple categories</a:t>
            </a:r>
          </a:p>
          <a:p>
            <a:pPr marL="857250" lvl="1"/>
            <a:r>
              <a:rPr lang="en-US" sz="2000" dirty="0"/>
              <a:t>Similar categories as the reports and scorecards</a:t>
            </a:r>
          </a:p>
          <a:p>
            <a:pPr marL="857250" lvl="1"/>
            <a:r>
              <a:rPr lang="en-US" sz="2000" dirty="0"/>
              <a:t>Higher level of specificity</a:t>
            </a:r>
          </a:p>
          <a:p>
            <a:pPr marL="857250" lvl="1"/>
            <a:r>
              <a:rPr lang="en-US" sz="2000" dirty="0"/>
              <a:t>Clinical, Operational, Panel Management, Financial and Payer data (when available)</a:t>
            </a:r>
          </a:p>
          <a:p>
            <a:pPr marL="114300" indent="0">
              <a:buNone/>
            </a:pPr>
            <a:r>
              <a:rPr lang="en-US" sz="2400" dirty="0"/>
              <a:t>	</a:t>
            </a:r>
            <a:endParaRPr lang="en-US" dirty="0"/>
          </a:p>
          <a:p>
            <a:pPr marL="457200"/>
            <a:r>
              <a:rPr lang="en-US" sz="2400" dirty="0"/>
              <a:t>Access the Measure Analyzer directly from the Navigation Bar or by ‘</a:t>
            </a:r>
            <a:r>
              <a:rPr lang="en-US" sz="2400" i="1" dirty="0"/>
              <a:t>drilling</a:t>
            </a:r>
            <a:r>
              <a:rPr lang="en-US" sz="2400" dirty="0"/>
              <a:t>’ into Measures from Scorecard Reports</a:t>
            </a:r>
          </a:p>
        </p:txBody>
      </p:sp>
      <p:pic>
        <p:nvPicPr>
          <p:cNvPr id="9" name="Picture 8"/>
          <p:cNvPicPr>
            <a:picLocks noChangeAspect="1"/>
          </p:cNvPicPr>
          <p:nvPr/>
        </p:nvPicPr>
        <p:blipFill rotWithShape="1">
          <a:blip r:embed="rId2"/>
          <a:srcRect r="14969" b="44676"/>
          <a:stretch/>
        </p:blipFill>
        <p:spPr>
          <a:xfrm>
            <a:off x="5943600" y="221072"/>
            <a:ext cx="2573375" cy="663692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2"/>
          <a:srcRect l="1467" t="55517" r="13133" b="-319"/>
          <a:stretch/>
        </p:blipFill>
        <p:spPr>
          <a:xfrm>
            <a:off x="7088489" y="2667000"/>
            <a:ext cx="2015340" cy="4191000"/>
          </a:xfrm>
          <a:prstGeom prst="rect">
            <a:avLst/>
          </a:prstGeom>
          <a:ln>
            <a:noFill/>
          </a:ln>
          <a:effectLst>
            <a:outerShdw blurRad="190500" algn="tl" rotWithShape="0">
              <a:srgbClr val="000000">
                <a:alpha val="70000"/>
              </a:srgbClr>
            </a:outerShdw>
          </a:effectLst>
        </p:spPr>
      </p:pic>
      <p:sp>
        <p:nvSpPr>
          <p:cNvPr id="7" name="Rounded Rectangle 6"/>
          <p:cNvSpPr/>
          <p:nvPr/>
        </p:nvSpPr>
        <p:spPr>
          <a:xfrm>
            <a:off x="6059972" y="225632"/>
            <a:ext cx="798028" cy="232432"/>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6385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62001"/>
            <a:ext cx="7845552" cy="607489"/>
          </a:xfrm>
          <a:prstGeom prst="rect">
            <a:avLst/>
          </a:prstGeom>
        </p:spPr>
        <p:txBody>
          <a:bodyPr>
            <a:normAutofit/>
          </a:bodyPr>
          <a:lstStyle/>
          <a:p>
            <a:r>
              <a:rPr lang="en-US" dirty="0"/>
              <a:t>Measure Analyzer</a:t>
            </a:r>
          </a:p>
        </p:txBody>
      </p:sp>
      <p:grpSp>
        <p:nvGrpSpPr>
          <p:cNvPr id="4" name="Group 3"/>
          <p:cNvGrpSpPr>
            <a:grpSpLocks noChangeAspect="1"/>
          </p:cNvGrpSpPr>
          <p:nvPr/>
        </p:nvGrpSpPr>
        <p:grpSpPr>
          <a:xfrm>
            <a:off x="2514600" y="1600200"/>
            <a:ext cx="6477000" cy="4149969"/>
            <a:chOff x="685800" y="1280298"/>
            <a:chExt cx="7772400" cy="4979963"/>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 y="1280298"/>
              <a:ext cx="7772400" cy="4979963"/>
            </a:xfrm>
            <a:prstGeom prst="rect">
              <a:avLst/>
            </a:prstGeom>
            <a:ln w="19050">
              <a:solidFill>
                <a:schemeClr val="tx1"/>
              </a:solidFill>
            </a:ln>
            <a:effectLst>
              <a:glow rad="101600">
                <a:schemeClr val="bg1">
                  <a:lumMod val="50000"/>
                  <a:alpha val="75000"/>
                </a:schemeClr>
              </a:glow>
            </a:effectLst>
          </p:spPr>
        </p:pic>
        <p:sp>
          <p:nvSpPr>
            <p:cNvPr id="12" name="Rounded Rectangle 11"/>
            <p:cNvSpPr/>
            <p:nvPr/>
          </p:nvSpPr>
          <p:spPr>
            <a:xfrm>
              <a:off x="5181600" y="2120959"/>
              <a:ext cx="3200400" cy="1169051"/>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85800" y="4014453"/>
              <a:ext cx="7696200" cy="2157747"/>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62000" y="2087743"/>
              <a:ext cx="4343400" cy="1822081"/>
            </a:xfrm>
            <a:prstGeom prst="round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123698" y="1013060"/>
            <a:ext cx="2924302" cy="2677656"/>
          </a:xfrm>
          <a:prstGeom prst="rect">
            <a:avLst/>
          </a:prstGeom>
          <a:noFill/>
        </p:spPr>
        <p:txBody>
          <a:bodyPr wrap="square" rtlCol="0">
            <a:spAutoFit/>
          </a:bodyPr>
          <a:lstStyle/>
          <a:p>
            <a:r>
              <a:rPr lang="en-US" sz="2400" dirty="0"/>
              <a:t>3 Key Components</a:t>
            </a:r>
          </a:p>
          <a:p>
            <a:endParaRPr lang="en-US" sz="2400" dirty="0"/>
          </a:p>
          <a:p>
            <a:pPr marL="342900" indent="-342900">
              <a:buFont typeface="+mj-lt"/>
              <a:buAutoNum type="arabicParenR"/>
            </a:pPr>
            <a:r>
              <a:rPr lang="en-US" sz="2400" dirty="0"/>
              <a:t>Multi-Period Trending</a:t>
            </a:r>
          </a:p>
          <a:p>
            <a:pPr marL="342900" indent="-342900">
              <a:buFont typeface="+mj-lt"/>
              <a:buAutoNum type="arabicParenR"/>
            </a:pPr>
            <a:r>
              <a:rPr lang="en-US" sz="2400" dirty="0"/>
              <a:t>Benchmarks</a:t>
            </a:r>
          </a:p>
          <a:p>
            <a:pPr marL="342900" indent="-342900">
              <a:buFont typeface="+mj-lt"/>
              <a:buAutoNum type="arabicParenR"/>
            </a:pPr>
            <a:r>
              <a:rPr lang="en-US" sz="2400" dirty="0"/>
              <a:t>Comparison </a:t>
            </a:r>
          </a:p>
          <a:p>
            <a:r>
              <a:rPr lang="en-US" sz="2400" dirty="0"/>
              <a:t>     Charts</a:t>
            </a:r>
          </a:p>
        </p:txBody>
      </p:sp>
      <p:sp>
        <p:nvSpPr>
          <p:cNvPr id="23" name="Flowchart: Connector 22"/>
          <p:cNvSpPr/>
          <p:nvPr/>
        </p:nvSpPr>
        <p:spPr bwMode="auto">
          <a:xfrm>
            <a:off x="3599630" y="2351888"/>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solidFill>
                  <a:schemeClr val="dk1"/>
                </a:solidFill>
                <a:latin typeface="+mn-lt"/>
                <a:ea typeface="+mn-ea"/>
                <a:cs typeface="+mn-cs"/>
              </a:rPr>
              <a:t>1</a:t>
            </a:r>
          </a:p>
        </p:txBody>
      </p:sp>
      <p:sp>
        <p:nvSpPr>
          <p:cNvPr id="24" name="Flowchart: Connector 23"/>
          <p:cNvSpPr/>
          <p:nvPr/>
        </p:nvSpPr>
        <p:spPr bwMode="auto">
          <a:xfrm>
            <a:off x="6781800" y="1995312"/>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2</a:t>
            </a:r>
            <a:endParaRPr lang="en-US" sz="1200" dirty="0">
              <a:solidFill>
                <a:schemeClr val="dk1"/>
              </a:solidFill>
              <a:latin typeface="+mn-lt"/>
              <a:ea typeface="+mn-ea"/>
              <a:cs typeface="+mn-cs"/>
            </a:endParaRPr>
          </a:p>
        </p:txBody>
      </p:sp>
      <p:sp>
        <p:nvSpPr>
          <p:cNvPr id="25" name="Flowchart: Connector 24"/>
          <p:cNvSpPr/>
          <p:nvPr/>
        </p:nvSpPr>
        <p:spPr bwMode="auto">
          <a:xfrm>
            <a:off x="6903773" y="3975511"/>
            <a:ext cx="243947" cy="228600"/>
          </a:xfrm>
          <a:prstGeom prst="flowChartConnector">
            <a:avLst/>
          </a:prstGeom>
          <a:noFill/>
          <a:ln w="19050">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solidFill>
                  <a:schemeClr val="dk1"/>
                </a:solidFill>
                <a:latin typeface="+mn-lt"/>
                <a:ea typeface="+mn-ea"/>
                <a:cs typeface="+mn-cs"/>
              </a:rPr>
              <a:t>3</a:t>
            </a:r>
          </a:p>
        </p:txBody>
      </p:sp>
    </p:spTree>
    <p:extLst>
      <p:ext uri="{BB962C8B-B14F-4D97-AF65-F5344CB8AC3E}">
        <p14:creationId xmlns:p14="http://schemas.microsoft.com/office/powerpoint/2010/main" val="2502035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Measure Analyzer| Multi-Period Trend</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 y="2743200"/>
            <a:ext cx="4572000" cy="2850866"/>
          </a:xfrm>
          <a:prstGeom prst="rect">
            <a:avLst/>
          </a:prstGeom>
          <a:effectLst>
            <a:glow rad="101600">
              <a:schemeClr val="bg1">
                <a:lumMod val="50000"/>
                <a:alpha val="75000"/>
              </a:schemeClr>
            </a:glow>
          </a:effectLst>
        </p:spPr>
      </p:pic>
      <p:sp>
        <p:nvSpPr>
          <p:cNvPr id="15" name="Rounded Rectangle 14"/>
          <p:cNvSpPr/>
          <p:nvPr/>
        </p:nvSpPr>
        <p:spPr>
          <a:xfrm>
            <a:off x="4419600" y="2799682"/>
            <a:ext cx="228601" cy="266013"/>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4648201" y="3065695"/>
            <a:ext cx="228599" cy="384627"/>
          </a:xfrm>
          <a:prstGeom prst="straightConnector1">
            <a:avLst/>
          </a:prstGeom>
          <a:ln>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76800" y="3450322"/>
            <a:ext cx="3657600" cy="2962656"/>
          </a:xfrm>
          <a:prstGeom prst="rect">
            <a:avLst/>
          </a:prstGeom>
          <a:effectLst>
            <a:glow rad="101600">
              <a:schemeClr val="bg1">
                <a:lumMod val="50000"/>
                <a:alpha val="75000"/>
              </a:schemeClr>
            </a:glow>
          </a:effectLst>
        </p:spPr>
      </p:pic>
      <p:sp>
        <p:nvSpPr>
          <p:cNvPr id="6" name="Rectangle 5"/>
          <p:cNvSpPr/>
          <p:nvPr/>
        </p:nvSpPr>
        <p:spPr>
          <a:xfrm>
            <a:off x="168167" y="990600"/>
            <a:ext cx="8713074" cy="1569660"/>
          </a:xfrm>
          <a:prstGeom prst="rect">
            <a:avLst/>
          </a:prstGeom>
        </p:spPr>
        <p:txBody>
          <a:bodyPr wrap="square">
            <a:spAutoFit/>
          </a:bodyPr>
          <a:lstStyle/>
          <a:p>
            <a:pPr marL="285750" indent="-285750">
              <a:buFont typeface="Arial" panose="020B0604020202020204" pitchFamily="34" charset="0"/>
              <a:buChar char="•"/>
            </a:pPr>
            <a:r>
              <a:rPr lang="en-US" sz="2400" dirty="0"/>
              <a:t>Allows you to look at the measure value as a trend line over a period of time</a:t>
            </a:r>
          </a:p>
          <a:p>
            <a:pPr marL="285750" indent="-285750">
              <a:buFont typeface="Arial" panose="020B0604020202020204" pitchFamily="34" charset="0"/>
              <a:buChar char="•"/>
            </a:pPr>
            <a:r>
              <a:rPr lang="en-US" sz="2400" dirty="0"/>
              <a:t>Displays primary and secondary targets as a green and yellow lines for comparison if thresholds have been set</a:t>
            </a:r>
          </a:p>
        </p:txBody>
      </p:sp>
    </p:spTree>
    <p:extLst>
      <p:ext uri="{BB962C8B-B14F-4D97-AF65-F5344CB8AC3E}">
        <p14:creationId xmlns:p14="http://schemas.microsoft.com/office/powerpoint/2010/main" val="2198607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74100" y="917089"/>
            <a:ext cx="8686615" cy="1569660"/>
          </a:xfrm>
          <a:prstGeom prst="rect">
            <a:avLst/>
          </a:prstGeom>
          <a:noFill/>
        </p:spPr>
        <p:txBody>
          <a:bodyPr wrap="square" rtlCol="0">
            <a:spAutoFit/>
          </a:bodyPr>
          <a:lstStyle/>
          <a:p>
            <a:r>
              <a:rPr lang="en-US" altLang="en-US" sz="2400" dirty="0">
                <a:solidFill>
                  <a:schemeClr val="bg1">
                    <a:lumMod val="50000"/>
                  </a:schemeClr>
                </a:solidFill>
              </a:rPr>
              <a:t>Affordable Care Act and ACOs (accountable care organizations) create alignment between various stakeholders in the healthcare delivery system to create cost savings</a:t>
            </a:r>
          </a:p>
          <a:p>
            <a:endParaRPr lang="en-US" sz="2400" dirty="0">
              <a:solidFill>
                <a:schemeClr val="bg1">
                  <a:lumMod val="50000"/>
                </a:schemeClr>
              </a:solidFill>
            </a:endParaRPr>
          </a:p>
        </p:txBody>
      </p:sp>
      <p:sp>
        <p:nvSpPr>
          <p:cNvPr id="34818" name="Title 1"/>
          <p:cNvSpPr>
            <a:spLocks noGrp="1"/>
          </p:cNvSpPr>
          <p:nvPr>
            <p:ph type="title"/>
          </p:nvPr>
        </p:nvSpPr>
        <p:spPr>
          <a:xfrm>
            <a:off x="152400" y="122237"/>
            <a:ext cx="8864600" cy="639763"/>
          </a:xfrm>
        </p:spPr>
        <p:txBody>
          <a:bodyPr/>
          <a:lstStyle/>
          <a:p>
            <a:r>
              <a:rPr lang="en-US" altLang="en-US" dirty="0"/>
              <a:t>CHC Success in a Shifting Environment</a:t>
            </a:r>
          </a:p>
        </p:txBody>
      </p:sp>
      <p:grpSp>
        <p:nvGrpSpPr>
          <p:cNvPr id="34821" name="Group 7"/>
          <p:cNvGrpSpPr>
            <a:grpSpLocks/>
          </p:cNvGrpSpPr>
          <p:nvPr/>
        </p:nvGrpSpPr>
        <p:grpSpPr bwMode="auto">
          <a:xfrm>
            <a:off x="4800600" y="5503557"/>
            <a:ext cx="4264025" cy="874977"/>
            <a:chOff x="1524000" y="5029200"/>
            <a:chExt cx="6210300" cy="1485900"/>
          </a:xfrm>
        </p:grpSpPr>
        <p:cxnSp>
          <p:nvCxnSpPr>
            <p:cNvPr id="9" name="Straight Connector 8"/>
            <p:cNvCxnSpPr/>
            <p:nvPr/>
          </p:nvCxnSpPr>
          <p:spPr>
            <a:xfrm>
              <a:off x="2094195" y="5619269"/>
              <a:ext cx="5124030" cy="838612"/>
            </a:xfrm>
            <a:prstGeom prst="line">
              <a:avLst/>
            </a:prstGeom>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bwMode="auto">
            <a:xfrm>
              <a:off x="3963278" y="6019800"/>
              <a:ext cx="1065009" cy="495300"/>
            </a:xfrm>
            <a:prstGeom prst="triangle">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p>
          </p:txBody>
        </p:sp>
        <p:sp>
          <p:nvSpPr>
            <p:cNvPr id="11" name="Flowchart: Manual Operation 10"/>
            <p:cNvSpPr/>
            <p:nvPr/>
          </p:nvSpPr>
          <p:spPr bwMode="auto">
            <a:xfrm>
              <a:off x="1524000" y="5029200"/>
              <a:ext cx="1066942" cy="609737"/>
            </a:xfrm>
            <a:prstGeom prst="flowChartManualOperation">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p>
          </p:txBody>
        </p:sp>
        <p:sp>
          <p:nvSpPr>
            <p:cNvPr id="12" name="Flowchart: Manual Operation 11"/>
            <p:cNvSpPr/>
            <p:nvPr/>
          </p:nvSpPr>
          <p:spPr bwMode="auto">
            <a:xfrm>
              <a:off x="6628700" y="5867812"/>
              <a:ext cx="1105600" cy="609738"/>
            </a:xfrm>
            <a:prstGeom prst="flowChartManualOperation">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200" dirty="0"/>
            </a:p>
          </p:txBody>
        </p:sp>
        <p:sp>
          <p:nvSpPr>
            <p:cNvPr id="13" name="Oval 12"/>
            <p:cNvSpPr/>
            <p:nvPr/>
          </p:nvSpPr>
          <p:spPr bwMode="auto">
            <a:xfrm>
              <a:off x="1752078" y="5402910"/>
              <a:ext cx="230011" cy="227088"/>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14" name="Oval 13"/>
            <p:cNvSpPr/>
            <p:nvPr/>
          </p:nvSpPr>
          <p:spPr bwMode="auto">
            <a:xfrm>
              <a:off x="1982089" y="5410062"/>
              <a:ext cx="228078" cy="228875"/>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15" name="Oval 14"/>
            <p:cNvSpPr/>
            <p:nvPr/>
          </p:nvSpPr>
          <p:spPr bwMode="auto">
            <a:xfrm>
              <a:off x="2156047" y="5399334"/>
              <a:ext cx="228078" cy="228875"/>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16" name="Oval 15"/>
            <p:cNvSpPr/>
            <p:nvPr/>
          </p:nvSpPr>
          <p:spPr bwMode="auto">
            <a:xfrm>
              <a:off x="1829393" y="5220525"/>
              <a:ext cx="228078" cy="227088"/>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17" name="Oval 16"/>
            <p:cNvSpPr/>
            <p:nvPr/>
          </p:nvSpPr>
          <p:spPr bwMode="auto">
            <a:xfrm>
              <a:off x="2065203" y="5218737"/>
              <a:ext cx="230011" cy="227087"/>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18" name="Oval 17"/>
            <p:cNvSpPr/>
            <p:nvPr/>
          </p:nvSpPr>
          <p:spPr bwMode="auto">
            <a:xfrm>
              <a:off x="1638039" y="5220525"/>
              <a:ext cx="228078" cy="227088"/>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19" name="Oval 18"/>
            <p:cNvSpPr/>
            <p:nvPr/>
          </p:nvSpPr>
          <p:spPr bwMode="auto">
            <a:xfrm>
              <a:off x="1999485" y="5043505"/>
              <a:ext cx="228078" cy="227087"/>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20" name="Oval 19"/>
            <p:cNvSpPr/>
            <p:nvPr/>
          </p:nvSpPr>
          <p:spPr bwMode="auto">
            <a:xfrm>
              <a:off x="6934093" y="6229006"/>
              <a:ext cx="228078" cy="228875"/>
            </a:xfrm>
            <a:prstGeom prst="ellipse">
              <a:avLst/>
            </a:prstGeom>
            <a:gradFill flip="none" rotWithShape="1">
              <a:gsLst>
                <a:gs pos="0">
                  <a:srgbClr val="DEA914"/>
                </a:gs>
                <a:gs pos="35000">
                  <a:srgbClr val="F0C752"/>
                </a:gs>
                <a:gs pos="100000">
                  <a:srgbClr val="F8E7B6"/>
                </a:gs>
              </a:gsLst>
              <a:lin ang="13500000" scaled="1"/>
              <a:tileRect/>
            </a:gradFill>
            <a:ln>
              <a:solidFill>
                <a:srgbClr val="F0C752"/>
              </a:solid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p>
          </p:txBody>
        </p:sp>
        <p:sp>
          <p:nvSpPr>
            <p:cNvPr id="21" name="Oval 20"/>
            <p:cNvSpPr/>
            <p:nvPr/>
          </p:nvSpPr>
          <p:spPr bwMode="auto">
            <a:xfrm>
              <a:off x="7177634" y="6229006"/>
              <a:ext cx="228078" cy="228875"/>
            </a:xfrm>
            <a:prstGeom prst="ellipse">
              <a:avLst/>
            </a:prstGeom>
            <a:gradFill flip="none" rotWithShape="1">
              <a:gsLst>
                <a:gs pos="0">
                  <a:srgbClr val="DEA914"/>
                </a:gs>
                <a:gs pos="35000">
                  <a:srgbClr val="F0C752"/>
                </a:gs>
                <a:gs pos="100000">
                  <a:srgbClr val="F8E7B6"/>
                </a:gs>
              </a:gsLst>
              <a:lin ang="13500000" scaled="1"/>
              <a:tileRect/>
            </a:gradFill>
            <a:ln>
              <a:solidFill>
                <a:srgbClr val="F0C752"/>
              </a:solidFill>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200" dirty="0"/>
            </a:p>
          </p:txBody>
        </p:sp>
        <p:sp>
          <p:nvSpPr>
            <p:cNvPr id="22" name="Oval 21"/>
            <p:cNvSpPr/>
            <p:nvPr/>
          </p:nvSpPr>
          <p:spPr bwMode="auto">
            <a:xfrm>
              <a:off x="2266221" y="5195492"/>
              <a:ext cx="228078" cy="228875"/>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23" name="Oval 22"/>
            <p:cNvSpPr/>
            <p:nvPr/>
          </p:nvSpPr>
          <p:spPr bwMode="auto">
            <a:xfrm>
              <a:off x="2210167" y="5029200"/>
              <a:ext cx="228078" cy="228875"/>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sp>
          <p:nvSpPr>
            <p:cNvPr id="24" name="Oval 23"/>
            <p:cNvSpPr/>
            <p:nvPr/>
          </p:nvSpPr>
          <p:spPr bwMode="auto">
            <a:xfrm>
              <a:off x="1752078" y="5029200"/>
              <a:ext cx="230011" cy="228875"/>
            </a:xfrm>
            <a:prstGeom prst="ellips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a:solidFill>
                <a:schemeClr val="bg1">
                  <a:lumMod val="50000"/>
                </a:schemeClr>
              </a:solidFill>
              <a:headEnd/>
              <a:tailEnd/>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p>
          </p:txBody>
        </p:sp>
      </p:grpSp>
      <p:sp>
        <p:nvSpPr>
          <p:cNvPr id="6" name="Slide Number Placeholder 5"/>
          <p:cNvSpPr>
            <a:spLocks noGrp="1"/>
          </p:cNvSpPr>
          <p:nvPr>
            <p:ph type="sldNum" sz="quarter" idx="11"/>
          </p:nvPr>
        </p:nvSpPr>
        <p:spPr/>
        <p:txBody>
          <a:bodyPr/>
          <a:lstStyle/>
          <a:p>
            <a:pPr>
              <a:defRPr/>
            </a:pPr>
            <a:fld id="{9F84C072-5300-4696-93B9-60BF42540455}" type="slidenum">
              <a:rPr lang="en-US" smtClean="0"/>
              <a:pPr>
                <a:defRPr/>
              </a:pPr>
              <a:t>5</a:t>
            </a:fld>
            <a:endParaRPr lang="en-US" dirty="0"/>
          </a:p>
        </p:txBody>
      </p:sp>
      <p:sp>
        <p:nvSpPr>
          <p:cNvPr id="27" name="TextBox 26"/>
          <p:cNvSpPr txBox="1"/>
          <p:nvPr/>
        </p:nvSpPr>
        <p:spPr>
          <a:xfrm>
            <a:off x="4959248" y="4379526"/>
            <a:ext cx="4057752" cy="892552"/>
          </a:xfrm>
          <a:prstGeom prst="rect">
            <a:avLst/>
          </a:prstGeom>
          <a:noFill/>
        </p:spPr>
        <p:txBody>
          <a:bodyPr wrap="square" rtlCol="0">
            <a:spAutoFit/>
          </a:bodyPr>
          <a:lstStyle/>
          <a:p>
            <a:pPr algn="ctr"/>
            <a:r>
              <a:rPr lang="en-US" sz="2800" dirty="0">
                <a:solidFill>
                  <a:schemeClr val="accent1"/>
                </a:solidFill>
              </a:rPr>
              <a:t>Reimbursement Reform</a:t>
            </a:r>
          </a:p>
          <a:p>
            <a:pPr algn="ctr"/>
            <a:r>
              <a:rPr lang="en-US" sz="2400" dirty="0"/>
              <a:t>A shift from Volume to Value</a:t>
            </a:r>
          </a:p>
        </p:txBody>
      </p:sp>
      <p:graphicFrame>
        <p:nvGraphicFramePr>
          <p:cNvPr id="31" name="Content Placeholder 4"/>
          <p:cNvGraphicFramePr>
            <a:graphicFrameLocks noGrp="1"/>
          </p:cNvGraphicFramePr>
          <p:nvPr>
            <p:ph idx="1"/>
            <p:extLst>
              <p:ext uri="{D42A27DB-BD31-4B8C-83A1-F6EECF244321}">
                <p14:modId xmlns:p14="http://schemas.microsoft.com/office/powerpoint/2010/main" val="1772723010"/>
              </p:ext>
            </p:extLst>
          </p:nvPr>
        </p:nvGraphicFramePr>
        <p:xfrm>
          <a:off x="-178503" y="2314137"/>
          <a:ext cx="462064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p:cNvSpPr txBox="1"/>
          <p:nvPr/>
        </p:nvSpPr>
        <p:spPr>
          <a:xfrm>
            <a:off x="2823600" y="2173242"/>
            <a:ext cx="4267200" cy="892552"/>
          </a:xfrm>
          <a:prstGeom prst="rect">
            <a:avLst/>
          </a:prstGeom>
          <a:noFill/>
        </p:spPr>
        <p:txBody>
          <a:bodyPr wrap="square" rtlCol="0">
            <a:spAutoFit/>
          </a:bodyPr>
          <a:lstStyle/>
          <a:p>
            <a:pPr algn="ctr"/>
            <a:r>
              <a:rPr lang="en-US" sz="2800" dirty="0">
                <a:solidFill>
                  <a:schemeClr val="accent1"/>
                </a:solidFill>
              </a:rPr>
              <a:t>Quadruple Aim</a:t>
            </a:r>
          </a:p>
          <a:p>
            <a:pPr algn="ctr"/>
            <a:r>
              <a:rPr lang="en-US" sz="2400" dirty="0"/>
              <a:t>Creating a plan for sustainability</a:t>
            </a:r>
          </a:p>
        </p:txBody>
      </p:sp>
    </p:spTree>
    <p:extLst>
      <p:ext uri="{BB962C8B-B14F-4D97-AF65-F5344CB8AC3E}">
        <p14:creationId xmlns:p14="http://schemas.microsoft.com/office/powerpoint/2010/main" val="277477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Measure Analyzer – Benchmarks</a:t>
            </a:r>
          </a:p>
        </p:txBody>
      </p:sp>
      <p:sp>
        <p:nvSpPr>
          <p:cNvPr id="4" name="Content Placeholder 2"/>
          <p:cNvSpPr txBox="1">
            <a:spLocks/>
          </p:cNvSpPr>
          <p:nvPr/>
        </p:nvSpPr>
        <p:spPr>
          <a:xfrm>
            <a:off x="152400" y="1247690"/>
            <a:ext cx="4121641" cy="48483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tx2"/>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Tx/>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Tx/>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a:t> </a:t>
            </a:r>
          </a:p>
          <a:p>
            <a:pPr marL="114300" indent="0">
              <a:buFont typeface="Arial" pitchFamily="34" charset="0"/>
              <a:buNone/>
            </a:pPr>
            <a:endParaRPr lang="en-US" sz="2400" dirty="0"/>
          </a:p>
          <a:p>
            <a:pPr>
              <a:spcBef>
                <a:spcPts val="600"/>
              </a:spcBef>
              <a:spcAft>
                <a:spcPts val="600"/>
              </a:spcAft>
            </a:pPr>
            <a:r>
              <a:rPr lang="en-US" sz="2000" b="1" dirty="0"/>
              <a:t>Selected:</a:t>
            </a:r>
            <a:r>
              <a:rPr lang="en-US" sz="2000" dirty="0"/>
              <a:t> Result for filters         (e.g., providers) selected</a:t>
            </a:r>
          </a:p>
          <a:p>
            <a:pPr>
              <a:spcBef>
                <a:spcPts val="600"/>
              </a:spcBef>
              <a:spcAft>
                <a:spcPts val="600"/>
              </a:spcAft>
            </a:pPr>
            <a:r>
              <a:rPr lang="en-US" sz="2000" b="1" dirty="0"/>
              <a:t>Best Center: </a:t>
            </a:r>
            <a:r>
              <a:rPr lang="en-US" sz="2000" dirty="0"/>
              <a:t>Result for the center in the PCA with the best results</a:t>
            </a:r>
            <a:endParaRPr lang="en-US" sz="2000" b="1" dirty="0"/>
          </a:p>
          <a:p>
            <a:pPr>
              <a:spcBef>
                <a:spcPts val="600"/>
              </a:spcBef>
              <a:spcAft>
                <a:spcPts val="600"/>
              </a:spcAft>
            </a:pPr>
            <a:r>
              <a:rPr lang="en-US" sz="2000" b="1" dirty="0"/>
              <a:t>PCA Average:</a:t>
            </a:r>
            <a:r>
              <a:rPr lang="en-US" sz="2000" dirty="0"/>
              <a:t> Average result for all centers in the PCA</a:t>
            </a:r>
            <a:endParaRPr lang="en-US" sz="2000" b="1" dirty="0"/>
          </a:p>
          <a:p>
            <a:pPr>
              <a:spcBef>
                <a:spcPts val="600"/>
              </a:spcBef>
              <a:spcAft>
                <a:spcPts val="600"/>
              </a:spcAft>
            </a:pPr>
            <a:r>
              <a:rPr lang="en-US" sz="2000" b="1" dirty="0"/>
              <a:t>Center Average:</a:t>
            </a:r>
            <a:r>
              <a:rPr lang="en-US" sz="2000" dirty="0"/>
              <a:t> Average result for all providers at your center </a:t>
            </a:r>
          </a:p>
        </p:txBody>
      </p:sp>
      <p:sp>
        <p:nvSpPr>
          <p:cNvPr id="5" name="Rectangle 4"/>
          <p:cNvSpPr/>
          <p:nvPr/>
        </p:nvSpPr>
        <p:spPr>
          <a:xfrm>
            <a:off x="168167" y="933819"/>
            <a:ext cx="8594833" cy="830997"/>
          </a:xfrm>
          <a:prstGeom prst="rect">
            <a:avLst/>
          </a:prstGeom>
        </p:spPr>
        <p:txBody>
          <a:bodyPr wrap="square">
            <a:spAutoFit/>
          </a:bodyPr>
          <a:lstStyle/>
          <a:p>
            <a:r>
              <a:rPr lang="en-US" sz="2400" dirty="0"/>
              <a:t>Shows the selected measure results for the most recent time period against Best and Average benchmarks</a:t>
            </a:r>
          </a:p>
        </p:txBody>
      </p:sp>
      <p:pic>
        <p:nvPicPr>
          <p:cNvPr id="6" name="Picture 5"/>
          <p:cNvPicPr>
            <a:picLocks noChangeAspect="1"/>
          </p:cNvPicPr>
          <p:nvPr/>
        </p:nvPicPr>
        <p:blipFill>
          <a:blip r:embed="rId2"/>
          <a:stretch>
            <a:fillRect/>
          </a:stretch>
        </p:blipFill>
        <p:spPr>
          <a:xfrm>
            <a:off x="4400167" y="2137750"/>
            <a:ext cx="4591433" cy="2913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3162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Measure Analyzer – Comparisons</a:t>
            </a:r>
          </a:p>
        </p:txBody>
      </p:sp>
      <p:sp>
        <p:nvSpPr>
          <p:cNvPr id="3" name="Content Placeholder 2"/>
          <p:cNvSpPr>
            <a:spLocks noGrp="1"/>
          </p:cNvSpPr>
          <p:nvPr>
            <p:ph sz="quarter" idx="13"/>
          </p:nvPr>
        </p:nvSpPr>
        <p:spPr>
          <a:xfrm>
            <a:off x="131379" y="998194"/>
            <a:ext cx="8881241" cy="1789578"/>
          </a:xfrm>
          <a:prstGeom prst="rect">
            <a:avLst/>
          </a:prstGeom>
        </p:spPr>
        <p:txBody>
          <a:bodyPr/>
          <a:lstStyle/>
          <a:p>
            <a:r>
              <a:rPr lang="en-US" sz="2400" dirty="0"/>
              <a:t>Displays comparison data in chart or table form.</a:t>
            </a:r>
          </a:p>
          <a:p>
            <a:r>
              <a:rPr lang="en-US" sz="2400" dirty="0"/>
              <a:t>Clicking on the bars in the bar chart or the highlighted links in the comparison  ‘drills’ down into the measure for more detail and a new </a:t>
            </a:r>
            <a:r>
              <a:rPr lang="en-US" sz="2400" b="1" dirty="0"/>
              <a:t>Measure Analyzer</a:t>
            </a:r>
            <a:r>
              <a:rPr lang="en-US" sz="2400" dirty="0"/>
              <a:t> is displayed.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2828802"/>
            <a:ext cx="5486400" cy="1964653"/>
          </a:xfrm>
          <a:prstGeom prst="rect">
            <a:avLst/>
          </a:prstGeom>
          <a:effectLst>
            <a:glow rad="101600">
              <a:schemeClr val="bg1">
                <a:lumMod val="50000"/>
                <a:alpha val="75000"/>
              </a:schemeClr>
            </a:glo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2800" y="4752425"/>
            <a:ext cx="5486400" cy="1295835"/>
          </a:xfrm>
          <a:prstGeom prst="rect">
            <a:avLst/>
          </a:prstGeom>
          <a:effectLst>
            <a:glow rad="101600">
              <a:schemeClr val="bg1">
                <a:lumMod val="50000"/>
                <a:alpha val="75000"/>
              </a:schemeClr>
            </a:glow>
          </a:effectLst>
        </p:spPr>
      </p:pic>
      <p:sp>
        <p:nvSpPr>
          <p:cNvPr id="16" name="TextBox 15"/>
          <p:cNvSpPr txBox="1"/>
          <p:nvPr/>
        </p:nvSpPr>
        <p:spPr>
          <a:xfrm>
            <a:off x="747382" y="5342466"/>
            <a:ext cx="1685077" cy="523220"/>
          </a:xfrm>
          <a:prstGeom prst="rect">
            <a:avLst/>
          </a:prstGeom>
          <a:noFill/>
        </p:spPr>
        <p:txBody>
          <a:bodyPr wrap="none" rtlCol="0">
            <a:spAutoFit/>
          </a:bodyPr>
          <a:lstStyle/>
          <a:p>
            <a:pPr algn="ctr"/>
            <a:r>
              <a:rPr lang="en-US" sz="1400" dirty="0">
                <a:solidFill>
                  <a:srgbClr val="FF0000"/>
                </a:solidFill>
              </a:rPr>
              <a:t>Click to drill down to</a:t>
            </a:r>
          </a:p>
          <a:p>
            <a:pPr algn="ctr"/>
            <a:r>
              <a:rPr lang="en-US" sz="1400" dirty="0">
                <a:solidFill>
                  <a:srgbClr val="FF0000"/>
                </a:solidFill>
              </a:rPr>
              <a:t>another level</a:t>
            </a:r>
          </a:p>
        </p:txBody>
      </p:sp>
      <p:cxnSp>
        <p:nvCxnSpPr>
          <p:cNvPr id="17" name="Straight Arrow Connector 16"/>
          <p:cNvCxnSpPr>
            <a:stCxn id="20" idx="0"/>
          </p:cNvCxnSpPr>
          <p:nvPr/>
        </p:nvCxnSpPr>
        <p:spPr>
          <a:xfrm flipV="1">
            <a:off x="1589921" y="4275666"/>
            <a:ext cx="10279" cy="1066800"/>
          </a:xfrm>
          <a:prstGeom prst="straightConnector1">
            <a:avLst/>
          </a:prstGeom>
          <a:ln w="254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0" idx="3"/>
          </p:cNvCxnSpPr>
          <p:nvPr/>
        </p:nvCxnSpPr>
        <p:spPr>
          <a:xfrm flipV="1">
            <a:off x="2432459" y="5418666"/>
            <a:ext cx="1072741" cy="185410"/>
          </a:xfrm>
          <a:prstGeom prst="straightConnector1">
            <a:avLst/>
          </a:prstGeom>
          <a:ln w="25400">
            <a:solidFill>
              <a:srgbClr val="FF0000"/>
            </a:solidFill>
            <a:tailEnd type="stealth"/>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5334000" y="2819400"/>
            <a:ext cx="304800" cy="266013"/>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Arrow Connector 19"/>
          <p:cNvCxnSpPr>
            <a:endCxn id="19" idx="0"/>
          </p:cNvCxnSpPr>
          <p:nvPr/>
        </p:nvCxnSpPr>
        <p:spPr>
          <a:xfrm>
            <a:off x="5486400" y="3085413"/>
            <a:ext cx="609600" cy="1667012"/>
          </a:xfrm>
          <a:prstGeom prst="straightConnector1">
            <a:avLst/>
          </a:prstGeom>
          <a:ln>
            <a:solidFill>
              <a:srgbClr val="FF0000"/>
            </a:solidFill>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91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Management| A Day in Your CHC</a:t>
            </a:r>
          </a:p>
        </p:txBody>
      </p:sp>
      <p:sp>
        <p:nvSpPr>
          <p:cNvPr id="4" name="Slide Number Placeholder 3"/>
          <p:cNvSpPr>
            <a:spLocks noGrp="1"/>
          </p:cNvSpPr>
          <p:nvPr>
            <p:ph type="sldNum" sz="quarter" idx="11"/>
          </p:nvPr>
        </p:nvSpPr>
        <p:spPr/>
        <p:txBody>
          <a:bodyPr/>
          <a:lstStyle/>
          <a:p>
            <a:pPr>
              <a:defRPr/>
            </a:pPr>
            <a:fld id="{8A9FE9C8-1F58-4497-96CF-44B4D0AD4EA0}" type="slidenum">
              <a:rPr lang="en-US" smtClean="0"/>
              <a:pPr>
                <a:defRPr/>
              </a:pPr>
              <a:t>52</a:t>
            </a:fld>
            <a:endParaRPr lang="en-US" dirty="0"/>
          </a:p>
        </p:txBody>
      </p:sp>
      <p:sp>
        <p:nvSpPr>
          <p:cNvPr id="6" name="Content Placeholder 5"/>
          <p:cNvSpPr>
            <a:spLocks noGrp="1"/>
          </p:cNvSpPr>
          <p:nvPr>
            <p:ph idx="1"/>
          </p:nvPr>
        </p:nvSpPr>
        <p:spPr/>
        <p:txBody>
          <a:bodyPr/>
          <a:lstStyle/>
          <a:p>
            <a:r>
              <a:rPr lang="en-US" dirty="0"/>
              <a:t>Measure UP!</a:t>
            </a:r>
          </a:p>
          <a:p>
            <a:r>
              <a:rPr lang="en-US" dirty="0"/>
              <a:t>Open up one of the scorecards</a:t>
            </a:r>
          </a:p>
          <a:p>
            <a:pPr lvl="1"/>
            <a:r>
              <a:rPr lang="en-US" dirty="0"/>
              <a:t>Filter by your center/site</a:t>
            </a:r>
          </a:p>
          <a:p>
            <a:pPr lvl="1"/>
            <a:r>
              <a:rPr lang="en-US" dirty="0"/>
              <a:t>Drill down to the measure level</a:t>
            </a:r>
          </a:p>
          <a:p>
            <a:pPr lvl="1"/>
            <a:r>
              <a:rPr lang="en-US" dirty="0"/>
              <a:t>How you are doing compared to others?</a:t>
            </a:r>
          </a:p>
          <a:p>
            <a:r>
              <a:rPr lang="en-US" dirty="0"/>
              <a:t>Drill down to details – are there patients you are concerned about?</a:t>
            </a:r>
          </a:p>
          <a:p>
            <a:r>
              <a:rPr lang="en-US" dirty="0"/>
              <a:t>Consider what might make a difference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790" y="4705350"/>
            <a:ext cx="2705100" cy="1685925"/>
          </a:xfrm>
          <a:prstGeom prst="rect">
            <a:avLst/>
          </a:prstGeom>
        </p:spPr>
      </p:pic>
    </p:spTree>
    <p:extLst>
      <p:ext uri="{BB962C8B-B14F-4D97-AF65-F5344CB8AC3E}">
        <p14:creationId xmlns:p14="http://schemas.microsoft.com/office/powerpoint/2010/main" val="3186240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to Success</a:t>
            </a:r>
          </a:p>
        </p:txBody>
      </p:sp>
      <p:sp>
        <p:nvSpPr>
          <p:cNvPr id="4" name="Slide Number Placeholder 3"/>
          <p:cNvSpPr>
            <a:spLocks noGrp="1"/>
          </p:cNvSpPr>
          <p:nvPr>
            <p:ph type="sldNum" sz="quarter" idx="11"/>
          </p:nvPr>
        </p:nvSpPr>
        <p:spPr/>
        <p:txBody>
          <a:bodyPr/>
          <a:lstStyle/>
          <a:p>
            <a:pPr>
              <a:defRPr/>
            </a:pPr>
            <a:fld id="{8A9FE9C8-1F58-4497-96CF-44B4D0AD4EA0}" type="slidenum">
              <a:rPr lang="en-US" smtClean="0"/>
              <a:pPr>
                <a:defRPr/>
              </a:pPr>
              <a:t>53</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143000"/>
            <a:ext cx="6705600" cy="5022728"/>
          </a:xfrm>
        </p:spPr>
      </p:pic>
      <p:sp>
        <p:nvSpPr>
          <p:cNvPr id="9" name="Rectangle 8"/>
          <p:cNvSpPr/>
          <p:nvPr/>
        </p:nvSpPr>
        <p:spPr bwMode="auto">
          <a:xfrm>
            <a:off x="4577687" y="3543300"/>
            <a:ext cx="1447800" cy="647700"/>
          </a:xfrm>
          <a:prstGeom prst="rect">
            <a:avLst/>
          </a:prstGeom>
          <a:solidFill>
            <a:srgbClr val="CEFF43"/>
          </a:solidFill>
          <a:ln>
            <a:noFill/>
            <a:headEnd/>
            <a:tailEn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200" dirty="0">
              <a:solidFill>
                <a:schemeClr val="dk1"/>
              </a:solidFill>
              <a:latin typeface="+mn-lt"/>
              <a:ea typeface="+mn-ea"/>
              <a:cs typeface="+mn-cs"/>
            </a:endParaRPr>
          </a:p>
        </p:txBody>
      </p:sp>
    </p:spTree>
    <p:extLst>
      <p:ext uri="{BB962C8B-B14F-4D97-AF65-F5344CB8AC3E}">
        <p14:creationId xmlns:p14="http://schemas.microsoft.com/office/powerpoint/2010/main" val="2025796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have access to DRVS ?</a:t>
            </a:r>
          </a:p>
        </p:txBody>
      </p:sp>
      <p:sp>
        <p:nvSpPr>
          <p:cNvPr id="4" name="Content Placeholder 2"/>
          <p:cNvSpPr>
            <a:spLocks noGrp="1"/>
          </p:cNvSpPr>
          <p:nvPr>
            <p:ph sz="quarter" idx="4294967295"/>
          </p:nvPr>
        </p:nvSpPr>
        <p:spPr>
          <a:xfrm>
            <a:off x="152400" y="1066800"/>
            <a:ext cx="8839200" cy="5635649"/>
          </a:xfrm>
          <a:prstGeom prst="rect">
            <a:avLst/>
          </a:prstGeom>
        </p:spPr>
        <p:txBody>
          <a:bodyPr/>
          <a:lstStyle/>
          <a:p>
            <a:pPr marL="352425" lvl="1" indent="-342900">
              <a:spcBef>
                <a:spcPts val="1200"/>
              </a:spcBef>
              <a:buFont typeface="Arial" panose="020B0604020202020204" pitchFamily="34" charset="0"/>
              <a:buChar char="•"/>
              <a:defRPr/>
            </a:pPr>
            <a:r>
              <a:rPr lang="en-US" sz="2400" dirty="0"/>
              <a:t>Quality Director and Quality Improvement Staff</a:t>
            </a:r>
          </a:p>
          <a:p>
            <a:pPr marL="352425" lvl="1" indent="-342900">
              <a:spcBef>
                <a:spcPts val="1200"/>
              </a:spcBef>
              <a:buFont typeface="Arial" panose="020B0604020202020204" pitchFamily="34" charset="0"/>
              <a:buChar char="•"/>
              <a:defRPr/>
            </a:pPr>
            <a:r>
              <a:rPr lang="en-US" sz="2400" dirty="0"/>
              <a:t>MAs / LPNs</a:t>
            </a:r>
          </a:p>
          <a:p>
            <a:pPr marL="352425" lvl="1" indent="-342900">
              <a:spcBef>
                <a:spcPts val="1200"/>
              </a:spcBef>
              <a:buFont typeface="Arial" panose="020B0604020202020204" pitchFamily="34" charset="0"/>
              <a:buChar char="•"/>
              <a:defRPr/>
            </a:pPr>
            <a:r>
              <a:rPr lang="en-US" sz="2400" dirty="0"/>
              <a:t>RNs / RN Care Managers</a:t>
            </a:r>
          </a:p>
          <a:p>
            <a:pPr marL="352425" lvl="1" indent="-342900">
              <a:spcBef>
                <a:spcPts val="1200"/>
              </a:spcBef>
              <a:buFont typeface="Arial" panose="020B0604020202020204" pitchFamily="34" charset="0"/>
              <a:buChar char="•"/>
              <a:defRPr/>
            </a:pPr>
            <a:r>
              <a:rPr lang="en-US" sz="2400" dirty="0"/>
              <a:t>Providers</a:t>
            </a:r>
          </a:p>
          <a:p>
            <a:pPr marL="352425" lvl="1" indent="-342900">
              <a:spcBef>
                <a:spcPts val="1200"/>
              </a:spcBef>
              <a:buFont typeface="Arial" panose="020B0604020202020204" pitchFamily="34" charset="0"/>
              <a:buChar char="•"/>
              <a:defRPr/>
            </a:pPr>
            <a:r>
              <a:rPr lang="en-US" sz="2400" dirty="0"/>
              <a:t>IT / Applications Staff</a:t>
            </a:r>
          </a:p>
          <a:p>
            <a:pPr marL="352425" lvl="1" indent="-342900">
              <a:spcBef>
                <a:spcPts val="1200"/>
              </a:spcBef>
              <a:buFont typeface="Arial" panose="020B0604020202020204" pitchFamily="34" charset="0"/>
              <a:buChar char="•"/>
              <a:defRPr/>
            </a:pPr>
            <a:r>
              <a:rPr lang="en-US" sz="2400" dirty="0"/>
              <a:t>Health Home Director</a:t>
            </a:r>
          </a:p>
          <a:p>
            <a:pPr marL="352425" lvl="1" indent="-342900">
              <a:spcBef>
                <a:spcPts val="1200"/>
              </a:spcBef>
              <a:buFont typeface="Arial" panose="020B0604020202020204" pitchFamily="34" charset="0"/>
              <a:buChar char="•"/>
              <a:defRPr/>
            </a:pPr>
            <a:r>
              <a:rPr lang="en-US" sz="2400" dirty="0"/>
              <a:t>Behavior Health Consultants</a:t>
            </a:r>
          </a:p>
          <a:p>
            <a:pPr marL="352425" lvl="1" indent="-342900">
              <a:spcBef>
                <a:spcPts val="1200"/>
              </a:spcBef>
              <a:buFont typeface="Arial" panose="020B0604020202020204" pitchFamily="34" charset="0"/>
              <a:buChar char="•"/>
              <a:defRPr/>
            </a:pPr>
            <a:r>
              <a:rPr lang="en-US" sz="2400" dirty="0"/>
              <a:t>Clinical Leadership</a:t>
            </a:r>
          </a:p>
          <a:p>
            <a:pPr marL="352425" lvl="1" indent="-342900">
              <a:spcBef>
                <a:spcPts val="1200"/>
              </a:spcBef>
              <a:buFont typeface="Arial" panose="020B0604020202020204" pitchFamily="34" charset="0"/>
              <a:buChar char="•"/>
              <a:defRPr/>
            </a:pPr>
            <a:r>
              <a:rPr lang="en-US" sz="2400" dirty="0"/>
              <a:t>Executive Director and Leadership</a:t>
            </a:r>
          </a:p>
        </p:txBody>
      </p:sp>
    </p:spTree>
    <p:extLst>
      <p:ext uri="{BB962C8B-B14F-4D97-AF65-F5344CB8AC3E}">
        <p14:creationId xmlns:p14="http://schemas.microsoft.com/office/powerpoint/2010/main" val="1518671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Logging In – Welcome Email</a:t>
            </a:r>
          </a:p>
        </p:txBody>
      </p:sp>
      <p:sp>
        <p:nvSpPr>
          <p:cNvPr id="3" name="Content Placeholder 2"/>
          <p:cNvSpPr>
            <a:spLocks noGrp="1"/>
          </p:cNvSpPr>
          <p:nvPr>
            <p:ph sz="quarter" idx="13"/>
          </p:nvPr>
        </p:nvSpPr>
        <p:spPr>
          <a:xfrm>
            <a:off x="0" y="990600"/>
            <a:ext cx="8763000" cy="2209800"/>
          </a:xfrm>
          <a:prstGeom prst="rect">
            <a:avLst/>
          </a:prstGeom>
        </p:spPr>
        <p:txBody>
          <a:bodyPr/>
          <a:lstStyle/>
          <a:p>
            <a:pPr marL="457200"/>
            <a:r>
              <a:rPr lang="en-US" sz="2400" dirty="0"/>
              <a:t>The user will </a:t>
            </a:r>
          </a:p>
          <a:p>
            <a:pPr marL="857250" lvl="1"/>
            <a:r>
              <a:rPr lang="en-US" sz="2000" dirty="0"/>
              <a:t>Receive an email that will guide them through account confirmation and setting their password</a:t>
            </a:r>
          </a:p>
          <a:p>
            <a:pPr marL="800100" lvl="1"/>
            <a:r>
              <a:rPr lang="en-US" sz="2000" dirty="0"/>
              <a:t>Confirm account </a:t>
            </a:r>
            <a:r>
              <a:rPr lang="en-US" sz="2000" i="1" u="sng" dirty="0"/>
              <a:t>within 72 hours</a:t>
            </a:r>
            <a:r>
              <a:rPr lang="en-US" sz="2000" dirty="0"/>
              <a:t> of receiving their welcome email</a:t>
            </a:r>
          </a:p>
        </p:txBody>
      </p:sp>
      <p:pic>
        <p:nvPicPr>
          <p:cNvPr id="6" name="Picture 5" descr="Screen Shot 2015-07-13 at 4.37.2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504" y="2819400"/>
            <a:ext cx="7772400" cy="3269943"/>
          </a:xfrm>
          <a:prstGeom prst="rect">
            <a:avLst/>
          </a:prstGeom>
          <a:ln w="25400">
            <a:solidFill>
              <a:schemeClr val="tx1"/>
            </a:solidFill>
          </a:ln>
        </p:spPr>
      </p:pic>
    </p:spTree>
    <p:extLst>
      <p:ext uri="{BB962C8B-B14F-4D97-AF65-F5344CB8AC3E}">
        <p14:creationId xmlns:p14="http://schemas.microsoft.com/office/powerpoint/2010/main" val="3182593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Logging In – Establishing a Password</a:t>
            </a:r>
          </a:p>
        </p:txBody>
      </p:sp>
      <p:grpSp>
        <p:nvGrpSpPr>
          <p:cNvPr id="4" name="Group 3"/>
          <p:cNvGrpSpPr/>
          <p:nvPr/>
        </p:nvGrpSpPr>
        <p:grpSpPr>
          <a:xfrm>
            <a:off x="685800" y="1143000"/>
            <a:ext cx="7924800" cy="4734137"/>
            <a:chOff x="685800" y="1285663"/>
            <a:chExt cx="7924800" cy="4734137"/>
          </a:xfrm>
        </p:grpSpPr>
        <p:pic>
          <p:nvPicPr>
            <p:cNvPr id="5" name="Picture 4" descr="Screen Shot 2015-07-13 at 4.37.2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285663"/>
              <a:ext cx="6858000" cy="2885243"/>
            </a:xfrm>
            <a:prstGeom prst="rect">
              <a:avLst/>
            </a:prstGeom>
            <a:ln w="25400">
              <a:solidFill>
                <a:schemeClr val="tx1"/>
              </a:solidFill>
            </a:ln>
          </p:spPr>
        </p:pic>
        <p:pic>
          <p:nvPicPr>
            <p:cNvPr id="7" name="Picture 6" descr="Screen Shot 2015-06-18 at 10.19.59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4732446"/>
              <a:ext cx="2286000" cy="1287354"/>
            </a:xfrm>
            <a:prstGeom prst="rect">
              <a:avLst/>
            </a:prstGeom>
            <a:ln w="25400">
              <a:solidFill>
                <a:schemeClr val="tx1"/>
              </a:solidFill>
            </a:ln>
          </p:spPr>
        </p:pic>
        <p:pic>
          <p:nvPicPr>
            <p:cNvPr id="8" name="Picture 7" descr="Screen Shot 2015-06-18 at 10.23.08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24600" y="4905671"/>
              <a:ext cx="2286000" cy="1085184"/>
            </a:xfrm>
            <a:prstGeom prst="rect">
              <a:avLst/>
            </a:prstGeom>
            <a:ln w="25400">
              <a:solidFill>
                <a:schemeClr val="tx1"/>
              </a:solidFill>
            </a:ln>
          </p:spPr>
        </p:pic>
        <p:sp>
          <p:nvSpPr>
            <p:cNvPr id="9" name="Down Arrow 8"/>
            <p:cNvSpPr/>
            <p:nvPr/>
          </p:nvSpPr>
          <p:spPr>
            <a:xfrm>
              <a:off x="1676400" y="4296070"/>
              <a:ext cx="301752" cy="307323"/>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eft Arrow 9"/>
            <p:cNvSpPr/>
            <p:nvPr/>
          </p:nvSpPr>
          <p:spPr>
            <a:xfrm flipH="1">
              <a:off x="3124200" y="5292242"/>
              <a:ext cx="263993" cy="301752"/>
            </a:xfrm>
            <a:prstGeom prst="lef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Left Arrow 10"/>
            <p:cNvSpPr/>
            <p:nvPr/>
          </p:nvSpPr>
          <p:spPr>
            <a:xfrm flipH="1">
              <a:off x="5943600" y="5289194"/>
              <a:ext cx="263993" cy="301752"/>
            </a:xfrm>
            <a:prstGeom prst="lef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creen Shot 2015-07-13 at 4.41.5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5200" y="5058071"/>
              <a:ext cx="2286000" cy="786653"/>
            </a:xfrm>
            <a:prstGeom prst="rect">
              <a:avLst/>
            </a:prstGeom>
            <a:ln w="25400">
              <a:solidFill>
                <a:schemeClr val="tx1"/>
              </a:solidFill>
            </a:ln>
          </p:spPr>
        </p:pic>
      </p:grpSp>
      <p:pic>
        <p:nvPicPr>
          <p:cNvPr id="3" name="Picture 2"/>
          <p:cNvPicPr>
            <a:picLocks noChangeAspect="1"/>
          </p:cNvPicPr>
          <p:nvPr/>
        </p:nvPicPr>
        <p:blipFill rotWithShape="1">
          <a:blip r:embed="rId6"/>
          <a:srcRect b="-15953"/>
          <a:stretch/>
        </p:blipFill>
        <p:spPr>
          <a:xfrm>
            <a:off x="6400800" y="5577861"/>
            <a:ext cx="1189074" cy="313453"/>
          </a:xfrm>
          <a:prstGeom prst="rect">
            <a:avLst/>
          </a:prstGeom>
        </p:spPr>
      </p:pic>
    </p:spTree>
    <p:extLst>
      <p:ext uri="{BB962C8B-B14F-4D97-AF65-F5344CB8AC3E}">
        <p14:creationId xmlns:p14="http://schemas.microsoft.com/office/powerpoint/2010/main" val="1449699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Logging In</a:t>
            </a:r>
          </a:p>
        </p:txBody>
      </p:sp>
      <p:sp>
        <p:nvSpPr>
          <p:cNvPr id="3" name="Content Placeholder 2"/>
          <p:cNvSpPr>
            <a:spLocks noGrp="1"/>
          </p:cNvSpPr>
          <p:nvPr>
            <p:ph sz="quarter" idx="13"/>
          </p:nvPr>
        </p:nvSpPr>
        <p:spPr>
          <a:xfrm>
            <a:off x="65314" y="1066800"/>
            <a:ext cx="8991600" cy="2057400"/>
          </a:xfrm>
          <a:prstGeom prst="rect">
            <a:avLst/>
          </a:prstGeom>
        </p:spPr>
        <p:txBody>
          <a:bodyPr/>
          <a:lstStyle/>
          <a:p>
            <a:r>
              <a:rPr lang="en-US" sz="2400" dirty="0"/>
              <a:t>Launch a web browser and in the address bar enter:</a:t>
            </a:r>
          </a:p>
          <a:p>
            <a:pPr marL="1234440" lvl="3" indent="0">
              <a:buNone/>
            </a:pPr>
            <a:r>
              <a:rPr lang="en-US" dirty="0">
                <a:solidFill>
                  <a:srgbClr val="0070C0"/>
                </a:solidFill>
              </a:rPr>
              <a:t>Example:   https://DRVS.azarahealthcare.com/</a:t>
            </a:r>
            <a:r>
              <a:rPr lang="en-US" b="1" dirty="0">
                <a:solidFill>
                  <a:srgbClr val="0070C0"/>
                </a:solidFill>
              </a:rPr>
              <a:t>YOURCHC</a:t>
            </a:r>
          </a:p>
          <a:p>
            <a:r>
              <a:rPr lang="en-US" sz="2400" dirty="0"/>
              <a:t>Enter the following</a:t>
            </a:r>
            <a:r>
              <a:rPr lang="en-US" dirty="0"/>
              <a:t>:</a:t>
            </a:r>
          </a:p>
          <a:p>
            <a:pPr lvl="1" fontAlgn="base"/>
            <a:r>
              <a:rPr lang="en-US" sz="1800" dirty="0"/>
              <a:t>User Name:  &lt;email address&gt;</a:t>
            </a:r>
          </a:p>
          <a:p>
            <a:pPr lvl="1" fontAlgn="base"/>
            <a:r>
              <a:rPr lang="en-US" sz="1800" dirty="0"/>
              <a:t>Password:  &lt;password&gt;</a:t>
            </a:r>
          </a:p>
          <a:p>
            <a:r>
              <a:rPr lang="en-US" sz="2200" dirty="0"/>
              <a:t>Can’t remember password – click on the Forgot Password link and enter your email</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46564" y="3810000"/>
            <a:ext cx="4229100" cy="241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rotWithShape="1">
          <a:blip r:embed="rId3"/>
          <a:srcRect l="15904" t="21366"/>
          <a:stretch/>
        </p:blipFill>
        <p:spPr>
          <a:xfrm>
            <a:off x="2446564" y="5668474"/>
            <a:ext cx="2126701" cy="560876"/>
          </a:xfrm>
          <a:prstGeom prst="rect">
            <a:avLst/>
          </a:prstGeom>
        </p:spPr>
      </p:pic>
    </p:spTree>
    <p:extLst>
      <p:ext uri="{BB962C8B-B14F-4D97-AF65-F5344CB8AC3E}">
        <p14:creationId xmlns:p14="http://schemas.microsoft.com/office/powerpoint/2010/main" val="679112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 Tomorrow?</a:t>
            </a:r>
          </a:p>
        </p:txBody>
      </p:sp>
      <p:sp>
        <p:nvSpPr>
          <p:cNvPr id="3" name="Content Placeholder 2"/>
          <p:cNvSpPr>
            <a:spLocks noGrp="1"/>
          </p:cNvSpPr>
          <p:nvPr>
            <p:ph idx="1"/>
          </p:nvPr>
        </p:nvSpPr>
        <p:spPr/>
        <p:txBody>
          <a:bodyPr/>
          <a:lstStyle/>
          <a:p>
            <a:r>
              <a:rPr lang="en-US" dirty="0"/>
              <a:t>Log in</a:t>
            </a:r>
          </a:p>
          <a:p>
            <a:r>
              <a:rPr lang="en-US" dirty="0"/>
              <a:t>Look at one of YOUR reports</a:t>
            </a:r>
          </a:p>
          <a:p>
            <a:r>
              <a:rPr lang="en-US" dirty="0"/>
              <a:t>Talk to leadership about how you are using CPCI</a:t>
            </a:r>
          </a:p>
          <a:p>
            <a:r>
              <a:rPr lang="en-US" dirty="0"/>
              <a:t>Consult with your CHCANYS Practice Facilitator – they want you to succeed</a:t>
            </a:r>
          </a:p>
          <a:p>
            <a:r>
              <a:rPr lang="en-US" dirty="0"/>
              <a:t>Make a plan!</a:t>
            </a:r>
          </a:p>
        </p:txBody>
      </p:sp>
      <p:sp>
        <p:nvSpPr>
          <p:cNvPr id="4" name="Slide Number Placeholder 3"/>
          <p:cNvSpPr>
            <a:spLocks noGrp="1"/>
          </p:cNvSpPr>
          <p:nvPr>
            <p:ph type="sldNum" sz="quarter" idx="11"/>
          </p:nvPr>
        </p:nvSpPr>
        <p:spPr/>
        <p:txBody>
          <a:bodyPr/>
          <a:lstStyle/>
          <a:p>
            <a:pPr>
              <a:defRPr/>
            </a:pPr>
            <a:fld id="{8A9FE9C8-1F58-4497-96CF-44B4D0AD4EA0}" type="slidenum">
              <a:rPr lang="en-US" smtClean="0"/>
              <a:pPr>
                <a:defRPr/>
              </a:pPr>
              <a:t>58</a:t>
            </a:fld>
            <a:endParaRPr lang="en-US" dirty="0"/>
          </a:p>
        </p:txBody>
      </p:sp>
    </p:spTree>
    <p:extLst>
      <p:ext uri="{BB962C8B-B14F-4D97-AF65-F5344CB8AC3E}">
        <p14:creationId xmlns:p14="http://schemas.microsoft.com/office/powerpoint/2010/main" val="1693268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Mark Your Calendars </a:t>
            </a:r>
            <a:r>
              <a:rPr lang="is-IS" dirty="0"/>
              <a:t>…</a:t>
            </a:r>
            <a:endParaRPr lang="en-US" dirty="0"/>
          </a:p>
        </p:txBody>
      </p:sp>
      <p:sp>
        <p:nvSpPr>
          <p:cNvPr id="3" name="Content Placeholder 2"/>
          <p:cNvSpPr>
            <a:spLocks noGrp="1"/>
          </p:cNvSpPr>
          <p:nvPr>
            <p:ph sz="quarter" idx="13"/>
          </p:nvPr>
        </p:nvSpPr>
        <p:spPr>
          <a:xfrm>
            <a:off x="228600" y="990600"/>
            <a:ext cx="8686800" cy="5635649"/>
          </a:xfrm>
          <a:ln>
            <a:noFill/>
          </a:ln>
        </p:spPr>
        <p:txBody>
          <a:bodyPr>
            <a:noAutofit/>
          </a:bodyPr>
          <a:lstStyle/>
          <a:p>
            <a:pPr marL="457200" indent="-457200">
              <a:buClrTx/>
              <a:buSzPct val="100000"/>
              <a:buFont typeface="Arial" panose="020B0604020202020204" pitchFamily="34" charset="0"/>
              <a:buChar char="•"/>
            </a:pPr>
            <a:r>
              <a:rPr lang="en-US" sz="3200" dirty="0"/>
              <a:t>November 29, 2016 – Hands on, interactive CPCI training in NYC</a:t>
            </a:r>
          </a:p>
          <a:p>
            <a:pPr marL="457200" indent="-457200">
              <a:buClrTx/>
              <a:buSzPct val="100000"/>
              <a:buFont typeface="Arial" panose="020B0604020202020204" pitchFamily="34" charset="0"/>
              <a:buChar char="•"/>
            </a:pPr>
            <a:r>
              <a:rPr lang="en-US" sz="3200" dirty="0"/>
              <a:t>Date TBD – Repeat of November 29 training session</a:t>
            </a:r>
          </a:p>
          <a:p>
            <a:pPr marL="457200" indent="-457200">
              <a:buClrTx/>
              <a:buSzPct val="100000"/>
              <a:buFont typeface="Arial" panose="020B0604020202020204" pitchFamily="34" charset="0"/>
              <a:buChar char="•"/>
            </a:pPr>
            <a:r>
              <a:rPr lang="en-US" sz="3200" dirty="0"/>
              <a:t>January 10-11, 2017 - Azara is hosting our 1</a:t>
            </a:r>
            <a:r>
              <a:rPr lang="en-US" sz="3200" baseline="30000" dirty="0"/>
              <a:t>st</a:t>
            </a:r>
            <a:r>
              <a:rPr lang="en-US" sz="3200" dirty="0"/>
              <a:t> ever National User Conference in Boston</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0" y="4267200"/>
            <a:ext cx="4953000" cy="2228850"/>
          </a:xfrm>
          <a:prstGeom prst="rect">
            <a:avLst/>
          </a:prstGeom>
        </p:spPr>
      </p:pic>
    </p:spTree>
    <p:extLst>
      <p:ext uri="{BB962C8B-B14F-4D97-AF65-F5344CB8AC3E}">
        <p14:creationId xmlns:p14="http://schemas.microsoft.com/office/powerpoint/2010/main" val="412934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00200" y="838200"/>
            <a:ext cx="5943600" cy="5800725"/>
          </a:xfrm>
          <a:prstGeom prst="rect">
            <a:avLst/>
          </a:prstGeom>
          <a:noFill/>
          <a:ln>
            <a:noFill/>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defRPr/>
            </a:pPr>
            <a:endParaRPr lang="en-US" altLang="en-US" sz="1200" dirty="0">
              <a:solidFill>
                <a:srgbClr val="000000"/>
              </a:solidFill>
            </a:endParaRPr>
          </a:p>
        </p:txBody>
      </p:sp>
      <p:sp>
        <p:nvSpPr>
          <p:cNvPr id="102403" name="Title 3"/>
          <p:cNvSpPr>
            <a:spLocks noGrp="1"/>
          </p:cNvSpPr>
          <p:nvPr>
            <p:ph type="title"/>
          </p:nvPr>
        </p:nvSpPr>
        <p:spPr/>
        <p:txBody>
          <a:bodyPr/>
          <a:lstStyle/>
          <a:p>
            <a:r>
              <a:rPr lang="en-US" altLang="en-US" dirty="0"/>
              <a:t>Strategic Initiatives and Measure Alignment</a:t>
            </a:r>
          </a:p>
        </p:txBody>
      </p:sp>
      <p:sp>
        <p:nvSpPr>
          <p:cNvPr id="1024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buFontTx/>
              <a:buNone/>
            </a:pPr>
            <a:fld id="{A9BBE989-6959-448E-B3C2-4A2160984441}" type="slidenum">
              <a:rPr lang="en-US" altLang="en-US" sz="1000" smtClean="0">
                <a:solidFill>
                  <a:srgbClr val="404040"/>
                </a:solidFill>
              </a:rPr>
              <a:pPr>
                <a:spcBef>
                  <a:spcPct val="0"/>
                </a:spcBef>
                <a:buFontTx/>
                <a:buNone/>
              </a:pPr>
              <a:t>6</a:t>
            </a:fld>
            <a:endParaRPr lang="en-US" altLang="en-US" sz="1000" dirty="0">
              <a:solidFill>
                <a:srgbClr val="404040"/>
              </a:solidFill>
            </a:endParaRPr>
          </a:p>
        </p:txBody>
      </p:sp>
      <p:graphicFrame>
        <p:nvGraphicFramePr>
          <p:cNvPr id="6" name="Diagram 5"/>
          <p:cNvGraphicFramePr/>
          <p:nvPr/>
        </p:nvGraphicFramePr>
        <p:xfrm>
          <a:off x="914400" y="863234"/>
          <a:ext cx="7391400" cy="5918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878" name="TextBox 2"/>
          <p:cNvSpPr txBox="1">
            <a:spLocks noChangeArrowheads="1"/>
          </p:cNvSpPr>
          <p:nvPr/>
        </p:nvSpPr>
        <p:spPr bwMode="auto">
          <a:xfrm rot="-2372732">
            <a:off x="5965825" y="5540375"/>
            <a:ext cx="1479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2000" dirty="0">
                <a:solidFill>
                  <a:srgbClr val="000000"/>
                </a:solidFill>
              </a:rPr>
              <a:t>UDS Clinical </a:t>
            </a:r>
          </a:p>
          <a:p>
            <a:pPr algn="ctr" eaLnBrk="1" hangingPunct="1">
              <a:spcBef>
                <a:spcPct val="0"/>
              </a:spcBef>
              <a:buFontTx/>
              <a:buNone/>
            </a:pPr>
            <a:r>
              <a:rPr lang="en-US" altLang="en-US" sz="2000" dirty="0">
                <a:solidFill>
                  <a:srgbClr val="000000"/>
                </a:solidFill>
              </a:rPr>
              <a:t>Measures</a:t>
            </a:r>
          </a:p>
        </p:txBody>
      </p:sp>
      <p:sp>
        <p:nvSpPr>
          <p:cNvPr id="79879" name="TextBox 6"/>
          <p:cNvSpPr txBox="1">
            <a:spLocks noChangeArrowheads="1"/>
          </p:cNvSpPr>
          <p:nvPr/>
        </p:nvSpPr>
        <p:spPr bwMode="auto">
          <a:xfrm rot="-2525544">
            <a:off x="1981200" y="1227138"/>
            <a:ext cx="8667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2000" dirty="0">
                <a:solidFill>
                  <a:srgbClr val="000000"/>
                </a:solidFill>
              </a:rPr>
              <a:t>HEDIS </a:t>
            </a:r>
          </a:p>
          <a:p>
            <a:pPr algn="ctr" eaLnBrk="1" hangingPunct="1">
              <a:spcBef>
                <a:spcPct val="0"/>
              </a:spcBef>
              <a:buFontTx/>
              <a:buNone/>
            </a:pPr>
            <a:r>
              <a:rPr lang="en-US" altLang="en-US" sz="2000" dirty="0">
                <a:solidFill>
                  <a:srgbClr val="000000"/>
                </a:solidFill>
              </a:rPr>
              <a:t>&amp;</a:t>
            </a:r>
          </a:p>
          <a:p>
            <a:pPr algn="ctr" eaLnBrk="1" hangingPunct="1">
              <a:spcBef>
                <a:spcPct val="0"/>
              </a:spcBef>
              <a:buFontTx/>
              <a:buNone/>
            </a:pPr>
            <a:r>
              <a:rPr lang="en-US" altLang="en-US" sz="2000" dirty="0">
                <a:solidFill>
                  <a:srgbClr val="000000"/>
                </a:solidFill>
              </a:rPr>
              <a:t>PCMH</a:t>
            </a:r>
          </a:p>
        </p:txBody>
      </p:sp>
      <p:sp>
        <p:nvSpPr>
          <p:cNvPr id="79880" name="TextBox 7"/>
          <p:cNvSpPr txBox="1">
            <a:spLocks noChangeArrowheads="1"/>
          </p:cNvSpPr>
          <p:nvPr/>
        </p:nvSpPr>
        <p:spPr bwMode="auto">
          <a:xfrm rot="2718490">
            <a:off x="5768976" y="1428750"/>
            <a:ext cx="1377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2000" dirty="0">
                <a:solidFill>
                  <a:srgbClr val="000000"/>
                </a:solidFill>
              </a:rPr>
              <a:t>Meaningful</a:t>
            </a:r>
          </a:p>
          <a:p>
            <a:pPr algn="ctr" eaLnBrk="1" hangingPunct="1">
              <a:spcBef>
                <a:spcPct val="0"/>
              </a:spcBef>
              <a:buFontTx/>
              <a:buNone/>
            </a:pPr>
            <a:r>
              <a:rPr lang="en-US" altLang="en-US" sz="2000" dirty="0">
                <a:solidFill>
                  <a:srgbClr val="000000"/>
                </a:solidFill>
              </a:rPr>
              <a:t> Use</a:t>
            </a:r>
          </a:p>
        </p:txBody>
      </p:sp>
      <p:sp>
        <p:nvSpPr>
          <p:cNvPr id="79881" name="TextBox 8"/>
          <p:cNvSpPr txBox="1">
            <a:spLocks noChangeArrowheads="1"/>
          </p:cNvSpPr>
          <p:nvPr/>
        </p:nvSpPr>
        <p:spPr bwMode="auto">
          <a:xfrm rot="2828108">
            <a:off x="1679575" y="5586413"/>
            <a:ext cx="171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2000" dirty="0">
                <a:solidFill>
                  <a:srgbClr val="000000"/>
                </a:solidFill>
              </a:rPr>
              <a:t>ACO Measures</a:t>
            </a:r>
          </a:p>
        </p:txBody>
      </p:sp>
      <p:sp>
        <p:nvSpPr>
          <p:cNvPr id="3" name="Rectangle 2"/>
          <p:cNvSpPr/>
          <p:nvPr/>
        </p:nvSpPr>
        <p:spPr bwMode="auto">
          <a:xfrm>
            <a:off x="4343400" y="3581400"/>
            <a:ext cx="533400" cy="533400"/>
          </a:xfrm>
          <a:prstGeom prst="rect">
            <a:avLst/>
          </a:prstGeom>
          <a:ln>
            <a:solidFill>
              <a:schemeClr val="bg1"/>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eaLnBrk="1" hangingPunct="1">
              <a:defRPr/>
            </a:pPr>
            <a:r>
              <a:rPr lang="en-US" sz="1400" b="1" dirty="0">
                <a:solidFill>
                  <a:prstClr val="white"/>
                </a:solidFill>
              </a:rPr>
              <a:t>Sweet Spot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P spid="79880" grpId="0"/>
      <p:bldP spid="79881" grpId="0"/>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1600200"/>
            <a:ext cx="7543800" cy="1470025"/>
          </a:xfrm>
        </p:spPr>
        <p:txBody>
          <a:bodyPr/>
          <a:lstStyle/>
          <a:p>
            <a:pPr marL="0" indent="0" algn="ctr"/>
            <a:r>
              <a:rPr lang="en-US" i="1" dirty="0">
                <a:latin typeface="Calibri Light" panose="020F0302020204030204" pitchFamily="34" charset="0"/>
                <a:cs typeface="Calibri Light" panose="020F0302020204030204" pitchFamily="34" charset="0"/>
              </a:rPr>
              <a:t>When the winds of change blow, </a:t>
            </a:r>
            <a:br>
              <a:rPr lang="en-US" i="1" dirty="0">
                <a:latin typeface="Calibri Light" panose="020F0302020204030204" pitchFamily="34" charset="0"/>
                <a:cs typeface="Calibri Light" panose="020F0302020204030204" pitchFamily="34" charset="0"/>
              </a:rPr>
            </a:br>
            <a:r>
              <a:rPr lang="en-US" i="1" dirty="0">
                <a:latin typeface="Calibri Light" panose="020F0302020204030204" pitchFamily="34" charset="0"/>
                <a:cs typeface="Calibri Light" panose="020F0302020204030204" pitchFamily="34" charset="0"/>
              </a:rPr>
              <a:t>some people build walls, </a:t>
            </a:r>
            <a:br>
              <a:rPr lang="en-US" i="1" dirty="0">
                <a:latin typeface="Calibri Light" panose="020F0302020204030204" pitchFamily="34" charset="0"/>
                <a:cs typeface="Calibri Light" panose="020F0302020204030204" pitchFamily="34" charset="0"/>
              </a:rPr>
            </a:br>
            <a:r>
              <a:rPr lang="en-US" i="1" dirty="0">
                <a:latin typeface="Calibri Light" panose="020F0302020204030204" pitchFamily="34" charset="0"/>
                <a:cs typeface="Calibri Light" panose="020F0302020204030204" pitchFamily="34" charset="0"/>
              </a:rPr>
              <a:t>others build windmills</a:t>
            </a:r>
            <a:br>
              <a:rPr lang="en-US" i="1" dirty="0">
                <a:latin typeface="Calibri Light" panose="020F0302020204030204" pitchFamily="34" charset="0"/>
                <a:cs typeface="Calibri Light" panose="020F0302020204030204" pitchFamily="34" charset="0"/>
              </a:rPr>
            </a:br>
            <a:r>
              <a:rPr lang="en-US" i="1" dirty="0">
                <a:latin typeface="Calibri Light" panose="020F0302020204030204" pitchFamily="34" charset="0"/>
                <a:cs typeface="Calibri Light" panose="020F0302020204030204" pitchFamily="34" charset="0"/>
              </a:rPr>
              <a:t>				</a:t>
            </a:r>
            <a:r>
              <a:rPr lang="en-US" sz="3200" dirty="0"/>
              <a:t>Chinese Proverb</a:t>
            </a:r>
            <a:r>
              <a:rPr lang="en-US" dirty="0"/>
              <a:t/>
            </a:r>
            <a:br>
              <a:rPr lang="en-US" dirty="0"/>
            </a:br>
            <a:endParaRPr lang="en-US" dirty="0"/>
          </a:p>
        </p:txBody>
      </p:sp>
      <p:sp>
        <p:nvSpPr>
          <p:cNvPr id="3" name="Slide Number Placeholder 2"/>
          <p:cNvSpPr>
            <a:spLocks noGrp="1"/>
          </p:cNvSpPr>
          <p:nvPr>
            <p:ph type="sldNum" sz="quarter" idx="4294967295"/>
          </p:nvPr>
        </p:nvSpPr>
        <p:spPr>
          <a:xfrm>
            <a:off x="8782050" y="6457950"/>
            <a:ext cx="361950" cy="152400"/>
          </a:xfrm>
        </p:spPr>
        <p:txBody>
          <a:bodyPr/>
          <a:lstStyle/>
          <a:p>
            <a:pPr>
              <a:defRPr/>
            </a:pPr>
            <a:fld id="{2DB162E0-9B6C-414F-89A4-75B367CD586D}" type="slidenum">
              <a:rPr lang="en-US" smtClean="0"/>
              <a:pPr>
                <a:defRPr/>
              </a:pPr>
              <a:t>60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612145"/>
            <a:ext cx="4326340" cy="2868551"/>
          </a:xfrm>
          <a:prstGeom prst="rect">
            <a:avLst/>
          </a:prstGeom>
        </p:spPr>
      </p:pic>
    </p:spTree>
    <p:extLst>
      <p:ext uri="{BB962C8B-B14F-4D97-AF65-F5344CB8AC3E}">
        <p14:creationId xmlns:p14="http://schemas.microsoft.com/office/powerpoint/2010/main" val="310949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168275" y="122238"/>
            <a:ext cx="8712200" cy="639762"/>
          </a:xfrm>
        </p:spPr>
        <p:txBody>
          <a:bodyPr/>
          <a:lstStyle/>
          <a:p>
            <a:r>
              <a:rPr lang="en-US" altLang="en-US" dirty="0"/>
              <a:t>Questions &amp; Contact Information</a:t>
            </a:r>
          </a:p>
        </p:txBody>
      </p:sp>
      <p:sp>
        <p:nvSpPr>
          <p:cNvPr id="174083" name="Slide Number Placeholder 3"/>
          <p:cNvSpPr>
            <a:spLocks noGrp="1"/>
          </p:cNvSpPr>
          <p:nvPr>
            <p:ph type="sldNum" sz="quarter" idx="11"/>
          </p:nvPr>
        </p:nvSpPr>
        <p:spPr bwMode="auto">
          <a:xfrm>
            <a:off x="8610600" y="6477000"/>
            <a:ext cx="454025" cy="13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spcBef>
                <a:spcPct val="0"/>
              </a:spcBef>
              <a:buFontTx/>
              <a:buNone/>
            </a:pPr>
            <a:fld id="{1EAA7EE2-E1E4-48DD-B333-68E4F156937F}" type="slidenum">
              <a:rPr lang="en-US" altLang="en-US" sz="1000" smtClean="0">
                <a:solidFill>
                  <a:srgbClr val="404040"/>
                </a:solidFill>
              </a:rPr>
              <a:pPr>
                <a:spcBef>
                  <a:spcPct val="0"/>
                </a:spcBef>
                <a:buFontTx/>
                <a:buNone/>
              </a:pPr>
              <a:t>61</a:t>
            </a:fld>
            <a:endParaRPr lang="en-US" altLang="en-US" sz="1000" dirty="0">
              <a:solidFill>
                <a:srgbClr val="404040"/>
              </a:solidFill>
            </a:endParaRPr>
          </a:p>
        </p:txBody>
      </p:sp>
      <p:pic>
        <p:nvPicPr>
          <p:cNvPr id="174084" name="Picture 2" descr="C:\Users\hgbudd\AppData\Local\Microsoft\Windows\Temporary Internet Files\Content.IE5\3BXXCIR0\questions-leaders-ask[1].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9900" y="12192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4572000"/>
            <a:ext cx="8153400" cy="1754326"/>
          </a:xfrm>
          <a:prstGeom prst="rect">
            <a:avLst/>
          </a:prstGeom>
          <a:noFill/>
        </p:spPr>
        <p:txBody>
          <a:bodyPr wrap="square" rtlCol="0">
            <a:spAutoFit/>
          </a:bodyPr>
          <a:lstStyle/>
          <a:p>
            <a:pPr algn="ctr"/>
            <a:r>
              <a:rPr lang="en-US" sz="3200" b="1" cap="small" dirty="0"/>
              <a:t>LuAnn Kimker rn, msn</a:t>
            </a:r>
          </a:p>
          <a:p>
            <a:pPr algn="ctr"/>
            <a:r>
              <a:rPr lang="en-US" sz="2800" dirty="0"/>
              <a:t>Director of Clinical Innovation, Azara Healthcare</a:t>
            </a:r>
          </a:p>
          <a:p>
            <a:pPr algn="ctr"/>
            <a:r>
              <a:rPr lang="en-US" sz="2400" dirty="0">
                <a:hlinkClick r:id="rId3"/>
              </a:rPr>
              <a:t>Luann.kimker@azarahealthcare.com</a:t>
            </a:r>
            <a:endParaRPr lang="en-US" sz="2400" dirty="0"/>
          </a:p>
          <a:p>
            <a:pPr algn="ctr"/>
            <a:endParaRPr lang="en-US" sz="2400" dirty="0"/>
          </a:p>
        </p:txBody>
      </p:sp>
    </p:spTree>
    <p:extLst>
      <p:ext uri="{BB962C8B-B14F-4D97-AF65-F5344CB8AC3E}">
        <p14:creationId xmlns:p14="http://schemas.microsoft.com/office/powerpoint/2010/main" val="102982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9" name="Title 1"/>
          <p:cNvSpPr>
            <a:spLocks noGrp="1"/>
          </p:cNvSpPr>
          <p:nvPr>
            <p:ph type="title"/>
          </p:nvPr>
        </p:nvSpPr>
        <p:spPr>
          <a:xfrm>
            <a:off x="168275" y="122238"/>
            <a:ext cx="8712200" cy="639762"/>
          </a:xfrm>
        </p:spPr>
        <p:txBody>
          <a:bodyPr>
            <a:normAutofit/>
          </a:bodyPr>
          <a:lstStyle/>
          <a:p>
            <a:pPr>
              <a:defRPr/>
            </a:pPr>
            <a:r>
              <a:rPr lang="en-US" altLang="en-US" dirty="0">
                <a:solidFill>
                  <a:schemeClr val="accent3"/>
                </a:solidFill>
                <a:latin typeface="+mn-lt"/>
                <a:cs typeface="ＭＳ Ｐゴシック" pitchFamily="-65" charset="-128"/>
              </a:rPr>
              <a:t>Bridging the Quality Chasm</a:t>
            </a:r>
          </a:p>
        </p:txBody>
      </p:sp>
      <p:cxnSp>
        <p:nvCxnSpPr>
          <p:cNvPr id="9" name="Straight Connector 8"/>
          <p:cNvCxnSpPr/>
          <p:nvPr/>
        </p:nvCxnSpPr>
        <p:spPr>
          <a:xfrm flipV="1">
            <a:off x="491321" y="3886200"/>
            <a:ext cx="8093123" cy="13648"/>
          </a:xfrm>
          <a:prstGeom prst="line">
            <a:avLst/>
          </a:prstGeom>
          <a:ln w="38100">
            <a:solidFill>
              <a:schemeClr val="accent2">
                <a:lumMod val="75000"/>
              </a:schemeClr>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61935" y="1244216"/>
            <a:ext cx="40943" cy="3886498"/>
          </a:xfrm>
          <a:prstGeom prst="line">
            <a:avLst/>
          </a:prstGeom>
          <a:ln w="50800">
            <a:solidFill>
              <a:schemeClr val="accent2">
                <a:lumMod val="75000"/>
              </a:schemeClr>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49222" y="2868303"/>
            <a:ext cx="20472" cy="2262411"/>
          </a:xfrm>
          <a:prstGeom prst="line">
            <a:avLst/>
          </a:prstGeom>
          <a:ln w="50800">
            <a:solidFill>
              <a:schemeClr val="accent2">
                <a:lumMod val="75000"/>
              </a:schemeClr>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6" name="Arc 15"/>
          <p:cNvSpPr/>
          <p:nvPr/>
        </p:nvSpPr>
        <p:spPr>
          <a:xfrm rot="8193494">
            <a:off x="2363788" y="-2263775"/>
            <a:ext cx="4552950" cy="4202113"/>
          </a:xfrm>
          <a:prstGeom prst="arc">
            <a:avLst>
              <a:gd name="adj1" fmla="val 16282895"/>
              <a:gd name="adj2" fmla="val 31384"/>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prstClr val="black"/>
              </a:solidFill>
            </a:endParaRPr>
          </a:p>
        </p:txBody>
      </p:sp>
      <p:sp>
        <p:nvSpPr>
          <p:cNvPr id="17" name="Arc 16"/>
          <p:cNvSpPr/>
          <p:nvPr/>
        </p:nvSpPr>
        <p:spPr>
          <a:xfrm rot="6700613">
            <a:off x="-2172494" y="-1475581"/>
            <a:ext cx="6408738" cy="4197350"/>
          </a:xfrm>
          <a:prstGeom prst="arc">
            <a:avLst>
              <a:gd name="adj1" fmla="val 16200000"/>
              <a:gd name="adj2" fmla="val 20857777"/>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prstClr val="black"/>
              </a:solidFill>
            </a:endParaRPr>
          </a:p>
        </p:txBody>
      </p:sp>
      <p:sp>
        <p:nvSpPr>
          <p:cNvPr id="19" name="Arc 18"/>
          <p:cNvSpPr/>
          <p:nvPr/>
        </p:nvSpPr>
        <p:spPr>
          <a:xfrm rot="12126543">
            <a:off x="5880753" y="3166"/>
            <a:ext cx="6853400" cy="3984324"/>
          </a:xfrm>
          <a:prstGeom prst="arc">
            <a:avLst>
              <a:gd name="adj1" fmla="val 16251635"/>
              <a:gd name="adj2" fmla="val 20857777"/>
            </a:avLst>
          </a:prstGeom>
          <a:ln w="25400">
            <a:solidFill>
              <a:schemeClr val="accent2">
                <a:lumMod val="75000"/>
              </a:schemeClr>
            </a:solidFill>
          </a:ln>
          <a:scene3d>
            <a:camera prst="orthographicFront">
              <a:rot lat="20999999" lon="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prstClr val="black"/>
              </a:solidFill>
            </a:endParaRPr>
          </a:p>
        </p:txBody>
      </p:sp>
      <p:cxnSp>
        <p:nvCxnSpPr>
          <p:cNvPr id="11" name="Straight Connector 10"/>
          <p:cNvCxnSpPr/>
          <p:nvPr/>
        </p:nvCxnSpPr>
        <p:spPr>
          <a:xfrm>
            <a:off x="2992293" y="1232966"/>
            <a:ext cx="20471" cy="3875122"/>
          </a:xfrm>
          <a:prstGeom prst="line">
            <a:avLst/>
          </a:prstGeom>
          <a:ln w="50800">
            <a:solidFill>
              <a:schemeClr val="accent2">
                <a:lumMod val="75000"/>
              </a:schemeClr>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91436" y="2802461"/>
            <a:ext cx="20472" cy="2305627"/>
          </a:xfrm>
          <a:prstGeom prst="line">
            <a:avLst/>
          </a:prstGeom>
          <a:ln w="50800">
            <a:solidFill>
              <a:schemeClr val="accent2">
                <a:lumMod val="75000"/>
              </a:schemeClr>
            </a:solidFill>
          </a:ln>
          <a:effectLst>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graphicFrame>
        <p:nvGraphicFramePr>
          <p:cNvPr id="29" name="Diagram 28"/>
          <p:cNvGraphicFramePr/>
          <p:nvPr/>
        </p:nvGraphicFramePr>
        <p:xfrm>
          <a:off x="762000" y="3505200"/>
          <a:ext cx="76962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26"/>
          <p:cNvSpPr/>
          <p:nvPr/>
        </p:nvSpPr>
        <p:spPr bwMode="auto">
          <a:xfrm>
            <a:off x="7945908" y="5348640"/>
            <a:ext cx="1045692" cy="706561"/>
          </a:xfrm>
          <a:prstGeom prst="rect">
            <a:avLst/>
          </a:prstGeom>
          <a:ln>
            <a:headEnd/>
            <a:tailEnd/>
          </a:ln>
          <a:effectLst>
            <a:reflection blurRad="6350" stA="50000" endA="300" endPos="55500" dist="1016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1400" dirty="0">
                <a:solidFill>
                  <a:prstClr val="black"/>
                </a:solidFill>
              </a:rPr>
              <a:t>Accurate Data for Reporting</a:t>
            </a:r>
          </a:p>
        </p:txBody>
      </p:sp>
      <p:sp>
        <p:nvSpPr>
          <p:cNvPr id="107533" name="TextBox 31"/>
          <p:cNvSpPr txBox="1">
            <a:spLocks noChangeArrowheads="1"/>
          </p:cNvSpPr>
          <p:nvPr/>
        </p:nvSpPr>
        <p:spPr bwMode="auto">
          <a:xfrm>
            <a:off x="246063" y="887413"/>
            <a:ext cx="8475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en-US" sz="2000" i="1" dirty="0">
                <a:solidFill>
                  <a:srgbClr val="005C84"/>
                </a:solidFill>
                <a:ea typeface="MS PGothic" panose="020B0600070205080204" pitchFamily="34" charset="-128"/>
              </a:rPr>
              <a:t>Performance Data Reflects Quality of Care Delivered, Financial Reward Achieved</a:t>
            </a:r>
            <a:endParaRPr lang="en-US" altLang="en-US" sz="2000" i="1" dirty="0">
              <a:solidFill>
                <a:srgbClr val="000000"/>
              </a:solidFill>
              <a:ea typeface="MS PGothic" panose="020B0600070205080204" pitchFamily="34" charset="-128"/>
            </a:endParaRPr>
          </a:p>
        </p:txBody>
      </p:sp>
      <p:sp>
        <p:nvSpPr>
          <p:cNvPr id="33" name="Rectangle 32"/>
          <p:cNvSpPr/>
          <p:nvPr/>
        </p:nvSpPr>
        <p:spPr bwMode="auto">
          <a:xfrm>
            <a:off x="7945438" y="4419600"/>
            <a:ext cx="1046162" cy="960438"/>
          </a:xfrm>
          <a:prstGeom prst="rect">
            <a:avLst/>
          </a:prstGeom>
          <a:ln>
            <a:headEnd/>
            <a:tailEnd/>
          </a:ln>
          <a:effectLst/>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1400" dirty="0">
                <a:solidFill>
                  <a:prstClr val="black"/>
                </a:solidFill>
              </a:rPr>
              <a:t>Better Quality &amp; Experience, Lower Cost</a:t>
            </a:r>
          </a:p>
        </p:txBody>
      </p:sp>
      <p:sp>
        <p:nvSpPr>
          <p:cNvPr id="34" name="Rectangle 33"/>
          <p:cNvSpPr/>
          <p:nvPr/>
        </p:nvSpPr>
        <p:spPr bwMode="auto">
          <a:xfrm>
            <a:off x="3962400" y="5029200"/>
            <a:ext cx="1219200" cy="1026001"/>
          </a:xfrm>
          <a:prstGeom prst="rect">
            <a:avLst/>
          </a:prstGeom>
          <a:ln>
            <a:headEnd/>
            <a:tailEnd/>
          </a:ln>
          <a:effectLst>
            <a:reflection blurRad="6350" stA="50000" endA="300" endPos="55500" dist="1016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1400" dirty="0">
                <a:solidFill>
                  <a:prstClr val="black"/>
                </a:solidFill>
              </a:rPr>
              <a:t>Data at Point of Care  for coordination and QI</a:t>
            </a:r>
          </a:p>
        </p:txBody>
      </p:sp>
      <p:sp>
        <p:nvSpPr>
          <p:cNvPr id="22" name="Rectangle 21"/>
          <p:cNvSpPr/>
          <p:nvPr/>
        </p:nvSpPr>
        <p:spPr bwMode="auto">
          <a:xfrm>
            <a:off x="7945438" y="3505200"/>
            <a:ext cx="1046162" cy="890588"/>
          </a:xfrm>
          <a:prstGeom prst="rect">
            <a:avLst/>
          </a:prstGeom>
          <a:ln>
            <a:headEnd/>
            <a:tailEnd/>
          </a:ln>
          <a:effectLst/>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1400" dirty="0">
                <a:solidFill>
                  <a:prstClr val="black"/>
                </a:solidFill>
              </a:rPr>
              <a:t>Maximize credit and $ for work done</a:t>
            </a:r>
          </a:p>
        </p:txBody>
      </p:sp>
      <p:sp>
        <p:nvSpPr>
          <p:cNvPr id="24" name="Rectangle 23"/>
          <p:cNvSpPr/>
          <p:nvPr/>
        </p:nvSpPr>
        <p:spPr bwMode="auto">
          <a:xfrm>
            <a:off x="3962400" y="2667000"/>
            <a:ext cx="1219200" cy="842963"/>
          </a:xfrm>
          <a:prstGeom prst="rect">
            <a:avLst/>
          </a:prstGeom>
          <a:ln>
            <a:headEnd/>
            <a:tailEnd/>
          </a:ln>
          <a:effectLst/>
        </p:spPr>
        <p:style>
          <a:lnRef idx="1">
            <a:schemeClr val="accent5"/>
          </a:lnRef>
          <a:fillRef idx="2">
            <a:schemeClr val="accent5"/>
          </a:fillRef>
          <a:effectRef idx="1">
            <a:schemeClr val="accent5"/>
          </a:effectRef>
          <a:fontRef idx="minor">
            <a:schemeClr val="dk1"/>
          </a:fontRef>
        </p:style>
        <p:txBody>
          <a:bodyPr lIns="0" rIns="0" anchor="ctr"/>
          <a:lstStyle/>
          <a:p>
            <a:pPr algn="ctr" eaLnBrk="1" fontAlgn="auto" hangingPunct="1">
              <a:spcBef>
                <a:spcPts val="0"/>
              </a:spcBef>
              <a:spcAft>
                <a:spcPts val="0"/>
              </a:spcAft>
              <a:defRPr/>
            </a:pPr>
            <a:r>
              <a:rPr lang="en-US" sz="1400" dirty="0">
                <a:solidFill>
                  <a:prstClr val="black"/>
                </a:solidFill>
              </a:rPr>
              <a:t>Document to reflect quality </a:t>
            </a:r>
          </a:p>
          <a:p>
            <a:pPr algn="ctr" eaLnBrk="1" fontAlgn="auto" hangingPunct="1">
              <a:spcBef>
                <a:spcPts val="0"/>
              </a:spcBef>
              <a:spcAft>
                <a:spcPts val="0"/>
              </a:spcAft>
              <a:defRPr/>
            </a:pPr>
            <a:r>
              <a:rPr lang="en-US" sz="1400" dirty="0">
                <a:solidFill>
                  <a:prstClr val="black"/>
                </a:solidFill>
              </a:rPr>
              <a:t>of care</a:t>
            </a:r>
          </a:p>
        </p:txBody>
      </p:sp>
      <p:sp>
        <p:nvSpPr>
          <p:cNvPr id="20" name="Rectangle 19"/>
          <p:cNvSpPr/>
          <p:nvPr/>
        </p:nvSpPr>
        <p:spPr bwMode="auto">
          <a:xfrm>
            <a:off x="98583" y="4953000"/>
            <a:ext cx="1044418" cy="1049499"/>
          </a:xfrm>
          <a:prstGeom prst="rect">
            <a:avLst/>
          </a:prstGeom>
          <a:ln>
            <a:headEnd/>
            <a:tailEnd/>
          </a:ln>
          <a:effectLst>
            <a:reflection blurRad="6350" stA="50000" endA="300" endPos="55500" dist="101600" dir="5400000" sy="-100000" algn="bl" rotWithShape="0"/>
          </a:effectLst>
        </p:spPr>
        <p:style>
          <a:lnRef idx="1">
            <a:schemeClr val="accent5"/>
          </a:lnRef>
          <a:fillRef idx="2">
            <a:schemeClr val="accent5"/>
          </a:fillRef>
          <a:effectRef idx="1">
            <a:schemeClr val="accent5"/>
          </a:effectRef>
          <a:fontRef idx="minor">
            <a:schemeClr val="dk1"/>
          </a:fontRef>
        </p:style>
        <p:txBody>
          <a:bodyPr lIns="0" rIns="0" anchor="ctr"/>
          <a:lstStyle/>
          <a:p>
            <a:pPr algn="ctr" eaLnBrk="1" fontAlgn="auto" hangingPunct="1">
              <a:spcBef>
                <a:spcPts val="0"/>
              </a:spcBef>
              <a:spcAft>
                <a:spcPts val="0"/>
              </a:spcAft>
              <a:defRPr/>
            </a:pPr>
            <a:r>
              <a:rPr lang="en-US" sz="1400" dirty="0">
                <a:solidFill>
                  <a:prstClr val="black"/>
                </a:solidFill>
              </a:rPr>
              <a:t>Engage staff in continuous quality improvement</a:t>
            </a:r>
          </a:p>
        </p:txBody>
      </p:sp>
      <p:sp>
        <p:nvSpPr>
          <p:cNvPr id="21" name="Rectangle 20"/>
          <p:cNvSpPr/>
          <p:nvPr/>
        </p:nvSpPr>
        <p:spPr bwMode="auto">
          <a:xfrm>
            <a:off x="96838" y="4191000"/>
            <a:ext cx="1046162" cy="757238"/>
          </a:xfrm>
          <a:prstGeom prst="rect">
            <a:avLst/>
          </a:prstGeom>
          <a:ln>
            <a:headEnd/>
            <a:tailEnd/>
          </a:ln>
          <a:effectLst/>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1400" dirty="0">
                <a:solidFill>
                  <a:prstClr val="black"/>
                </a:solidFill>
              </a:rPr>
              <a:t>Standardize key workflows</a:t>
            </a:r>
          </a:p>
        </p:txBody>
      </p:sp>
      <p:sp>
        <p:nvSpPr>
          <p:cNvPr id="23" name="Rectangle 22"/>
          <p:cNvSpPr/>
          <p:nvPr/>
        </p:nvSpPr>
        <p:spPr bwMode="auto">
          <a:xfrm>
            <a:off x="96838" y="3524250"/>
            <a:ext cx="1046162" cy="723900"/>
          </a:xfrm>
          <a:prstGeom prst="rect">
            <a:avLst/>
          </a:prstGeom>
          <a:ln>
            <a:headEnd/>
            <a:tailEnd/>
          </a:ln>
          <a:effectLst/>
        </p:spPr>
        <p:style>
          <a:lnRef idx="1">
            <a:schemeClr val="accent5"/>
          </a:lnRef>
          <a:fillRef idx="2">
            <a:schemeClr val="accent5"/>
          </a:fillRef>
          <a:effectRef idx="1">
            <a:schemeClr val="accent5"/>
          </a:effectRef>
          <a:fontRef idx="minor">
            <a:schemeClr val="dk1"/>
          </a:fontRef>
        </p:style>
        <p:txBody>
          <a:bodyPr lIns="0" rIns="0" anchor="ctr"/>
          <a:lstStyle/>
          <a:p>
            <a:pPr algn="ctr" eaLnBrk="1" fontAlgn="auto" hangingPunct="1">
              <a:spcBef>
                <a:spcPts val="0"/>
              </a:spcBef>
              <a:spcAft>
                <a:spcPts val="0"/>
              </a:spcAft>
              <a:defRPr/>
            </a:pPr>
            <a:r>
              <a:rPr lang="en-US" sz="1400" dirty="0">
                <a:solidFill>
                  <a:prstClr val="black"/>
                </a:solidFill>
              </a:rPr>
              <a:t>Set up  and maintain systems</a:t>
            </a:r>
          </a:p>
        </p:txBody>
      </p:sp>
      <p:sp>
        <p:nvSpPr>
          <p:cNvPr id="25" name="Rectangle 24"/>
          <p:cNvSpPr/>
          <p:nvPr/>
        </p:nvSpPr>
        <p:spPr bwMode="auto">
          <a:xfrm>
            <a:off x="3962400" y="4114800"/>
            <a:ext cx="1219200" cy="914400"/>
          </a:xfrm>
          <a:prstGeom prst="rect">
            <a:avLst/>
          </a:prstGeom>
          <a:ln>
            <a:headEnd/>
            <a:tailEnd/>
          </a:ln>
          <a:effectLst/>
        </p:spPr>
        <p:style>
          <a:lnRef idx="1">
            <a:schemeClr val="accent5"/>
          </a:lnRef>
          <a:fillRef idx="2">
            <a:schemeClr val="accent5"/>
          </a:fillRef>
          <a:effectRef idx="1">
            <a:schemeClr val="accent5"/>
          </a:effectRef>
          <a:fontRef idx="minor">
            <a:schemeClr val="dk1"/>
          </a:fontRef>
        </p:style>
        <p:txBody>
          <a:bodyPr lIns="0" rIns="0" anchor="ctr"/>
          <a:lstStyle/>
          <a:p>
            <a:pPr algn="ctr" eaLnBrk="1" fontAlgn="auto" hangingPunct="1">
              <a:spcBef>
                <a:spcPts val="0"/>
              </a:spcBef>
              <a:spcAft>
                <a:spcPts val="0"/>
              </a:spcAft>
              <a:defRPr/>
            </a:pPr>
            <a:r>
              <a:rPr lang="en-US" sz="1400" dirty="0">
                <a:solidFill>
                  <a:prstClr val="black"/>
                </a:solidFill>
              </a:rPr>
              <a:t>Follow key standards and offer feedback</a:t>
            </a:r>
          </a:p>
        </p:txBody>
      </p:sp>
      <p:sp>
        <p:nvSpPr>
          <p:cNvPr id="2" name="Trapezoid 1"/>
          <p:cNvSpPr>
            <a:spLocks/>
          </p:cNvSpPr>
          <p:nvPr/>
        </p:nvSpPr>
        <p:spPr bwMode="auto">
          <a:xfrm>
            <a:off x="7945438" y="2895600"/>
            <a:ext cx="1046162" cy="576263"/>
          </a:xfrm>
          <a:custGeom>
            <a:avLst/>
            <a:gdLst>
              <a:gd name="T0" fmla="*/ 0 w 1046162"/>
              <a:gd name="T1" fmla="*/ 576263 h 576263"/>
              <a:gd name="T2" fmla="*/ 144066 w 1046162"/>
              <a:gd name="T3" fmla="*/ 0 h 576263"/>
              <a:gd name="T4" fmla="*/ 902096 w 1046162"/>
              <a:gd name="T5" fmla="*/ 0 h 576263"/>
              <a:gd name="T6" fmla="*/ 1046162 w 1046162"/>
              <a:gd name="T7" fmla="*/ 576263 h 576263"/>
              <a:gd name="T8" fmla="*/ 0 w 1046162"/>
              <a:gd name="T9" fmla="*/ 576263 h 576263"/>
              <a:gd name="T10" fmla="*/ 0 60000 65536"/>
              <a:gd name="T11" fmla="*/ 0 60000 65536"/>
              <a:gd name="T12" fmla="*/ 0 60000 65536"/>
              <a:gd name="T13" fmla="*/ 0 60000 65536"/>
              <a:gd name="T14" fmla="*/ 0 60000 65536"/>
              <a:gd name="T15" fmla="*/ 0 w 1046162"/>
              <a:gd name="T16" fmla="*/ 0 h 576263"/>
              <a:gd name="T17" fmla="*/ 1046162 w 1046162"/>
              <a:gd name="T18" fmla="*/ 576263 h 576263"/>
            </a:gdLst>
            <a:ahLst/>
            <a:cxnLst>
              <a:cxn ang="T10">
                <a:pos x="T0" y="T1"/>
              </a:cxn>
              <a:cxn ang="T11">
                <a:pos x="T2" y="T3"/>
              </a:cxn>
              <a:cxn ang="T12">
                <a:pos x="T4" y="T5"/>
              </a:cxn>
              <a:cxn ang="T13">
                <a:pos x="T6" y="T7"/>
              </a:cxn>
              <a:cxn ang="T14">
                <a:pos x="T8" y="T9"/>
              </a:cxn>
            </a:cxnLst>
            <a:rect l="T15" t="T16" r="T17" b="T18"/>
            <a:pathLst>
              <a:path w="1046162" h="576263">
                <a:moveTo>
                  <a:pt x="0" y="576263"/>
                </a:moveTo>
                <a:lnTo>
                  <a:pt x="144066" y="0"/>
                </a:lnTo>
                <a:lnTo>
                  <a:pt x="902096" y="0"/>
                </a:lnTo>
                <a:lnTo>
                  <a:pt x="1046162" y="576263"/>
                </a:lnTo>
                <a:lnTo>
                  <a:pt x="0" y="576263"/>
                </a:lnTo>
                <a:close/>
              </a:path>
            </a:pathLst>
          </a:custGeom>
          <a:solidFill>
            <a:schemeClr val="accent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eaLnBrk="1" hangingPunct="1">
              <a:defRPr/>
            </a:pPr>
            <a:r>
              <a:rPr lang="en-US" sz="1400" b="1" dirty="0">
                <a:solidFill>
                  <a:prstClr val="white"/>
                </a:solidFill>
                <a:latin typeface="+mn-lt"/>
                <a:cs typeface="+mn-cs"/>
              </a:rPr>
              <a:t>RESULTS</a:t>
            </a:r>
          </a:p>
        </p:txBody>
      </p:sp>
      <p:sp>
        <p:nvSpPr>
          <p:cNvPr id="26" name="Trapezoid 25"/>
          <p:cNvSpPr>
            <a:spLocks/>
          </p:cNvSpPr>
          <p:nvPr/>
        </p:nvSpPr>
        <p:spPr bwMode="auto">
          <a:xfrm>
            <a:off x="96838" y="2895600"/>
            <a:ext cx="1046162" cy="576263"/>
          </a:xfrm>
          <a:custGeom>
            <a:avLst/>
            <a:gdLst>
              <a:gd name="T0" fmla="*/ 0 w 1046162"/>
              <a:gd name="T1" fmla="*/ 576263 h 576263"/>
              <a:gd name="T2" fmla="*/ 144066 w 1046162"/>
              <a:gd name="T3" fmla="*/ 0 h 576263"/>
              <a:gd name="T4" fmla="*/ 902096 w 1046162"/>
              <a:gd name="T5" fmla="*/ 0 h 576263"/>
              <a:gd name="T6" fmla="*/ 1046162 w 1046162"/>
              <a:gd name="T7" fmla="*/ 576263 h 576263"/>
              <a:gd name="T8" fmla="*/ 0 w 1046162"/>
              <a:gd name="T9" fmla="*/ 576263 h 576263"/>
              <a:gd name="T10" fmla="*/ 0 60000 65536"/>
              <a:gd name="T11" fmla="*/ 0 60000 65536"/>
              <a:gd name="T12" fmla="*/ 0 60000 65536"/>
              <a:gd name="T13" fmla="*/ 0 60000 65536"/>
              <a:gd name="T14" fmla="*/ 0 60000 65536"/>
              <a:gd name="T15" fmla="*/ 0 w 1046162"/>
              <a:gd name="T16" fmla="*/ 0 h 576263"/>
              <a:gd name="T17" fmla="*/ 1046162 w 1046162"/>
              <a:gd name="T18" fmla="*/ 576263 h 576263"/>
            </a:gdLst>
            <a:ahLst/>
            <a:cxnLst>
              <a:cxn ang="T10">
                <a:pos x="T0" y="T1"/>
              </a:cxn>
              <a:cxn ang="T11">
                <a:pos x="T2" y="T3"/>
              </a:cxn>
              <a:cxn ang="T12">
                <a:pos x="T4" y="T5"/>
              </a:cxn>
              <a:cxn ang="T13">
                <a:pos x="T6" y="T7"/>
              </a:cxn>
              <a:cxn ang="T14">
                <a:pos x="T8" y="T9"/>
              </a:cxn>
            </a:cxnLst>
            <a:rect l="T15" t="T16" r="T17" b="T18"/>
            <a:pathLst>
              <a:path w="1046162" h="576263">
                <a:moveTo>
                  <a:pt x="0" y="576263"/>
                </a:moveTo>
                <a:lnTo>
                  <a:pt x="144066" y="0"/>
                </a:lnTo>
                <a:lnTo>
                  <a:pt x="902096" y="0"/>
                </a:lnTo>
                <a:lnTo>
                  <a:pt x="1046162" y="576263"/>
                </a:lnTo>
                <a:lnTo>
                  <a:pt x="0" y="576263"/>
                </a:lnTo>
                <a:close/>
              </a:path>
            </a:pathLst>
          </a:custGeom>
          <a:solidFill>
            <a:schemeClr val="accent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eaLnBrk="1" hangingPunct="1">
              <a:defRPr/>
            </a:pPr>
            <a:r>
              <a:rPr lang="en-US" sz="1400" b="1" dirty="0">
                <a:solidFill>
                  <a:prstClr val="white"/>
                </a:solidFill>
                <a:latin typeface="+mn-lt"/>
                <a:cs typeface="+mn-cs"/>
              </a:rPr>
              <a:t>SYSTEMS</a:t>
            </a:r>
          </a:p>
        </p:txBody>
      </p:sp>
      <p:sp>
        <p:nvSpPr>
          <p:cNvPr id="30" name="Trapezoid 29"/>
          <p:cNvSpPr>
            <a:spLocks/>
          </p:cNvSpPr>
          <p:nvPr/>
        </p:nvSpPr>
        <p:spPr bwMode="auto">
          <a:xfrm>
            <a:off x="4049713" y="2057400"/>
            <a:ext cx="1044575" cy="576263"/>
          </a:xfrm>
          <a:custGeom>
            <a:avLst/>
            <a:gdLst>
              <a:gd name="T0" fmla="*/ 0 w 1044575"/>
              <a:gd name="T1" fmla="*/ 576263 h 576263"/>
              <a:gd name="T2" fmla="*/ 144066 w 1044575"/>
              <a:gd name="T3" fmla="*/ 0 h 576263"/>
              <a:gd name="T4" fmla="*/ 900509 w 1044575"/>
              <a:gd name="T5" fmla="*/ 0 h 576263"/>
              <a:gd name="T6" fmla="*/ 1044575 w 1044575"/>
              <a:gd name="T7" fmla="*/ 576263 h 576263"/>
              <a:gd name="T8" fmla="*/ 0 w 1044575"/>
              <a:gd name="T9" fmla="*/ 576263 h 576263"/>
              <a:gd name="T10" fmla="*/ 0 60000 65536"/>
              <a:gd name="T11" fmla="*/ 0 60000 65536"/>
              <a:gd name="T12" fmla="*/ 0 60000 65536"/>
              <a:gd name="T13" fmla="*/ 0 60000 65536"/>
              <a:gd name="T14" fmla="*/ 0 60000 65536"/>
              <a:gd name="T15" fmla="*/ 0 w 1044575"/>
              <a:gd name="T16" fmla="*/ 0 h 576263"/>
              <a:gd name="T17" fmla="*/ 1044575 w 1044575"/>
              <a:gd name="T18" fmla="*/ 576263 h 576263"/>
            </a:gdLst>
            <a:ahLst/>
            <a:cxnLst>
              <a:cxn ang="T10">
                <a:pos x="T0" y="T1"/>
              </a:cxn>
              <a:cxn ang="T11">
                <a:pos x="T2" y="T3"/>
              </a:cxn>
              <a:cxn ang="T12">
                <a:pos x="T4" y="T5"/>
              </a:cxn>
              <a:cxn ang="T13">
                <a:pos x="T6" y="T7"/>
              </a:cxn>
              <a:cxn ang="T14">
                <a:pos x="T8" y="T9"/>
              </a:cxn>
            </a:cxnLst>
            <a:rect l="T15" t="T16" r="T17" b="T18"/>
            <a:pathLst>
              <a:path w="1044575" h="576263">
                <a:moveTo>
                  <a:pt x="0" y="576263"/>
                </a:moveTo>
                <a:lnTo>
                  <a:pt x="144066" y="0"/>
                </a:lnTo>
                <a:lnTo>
                  <a:pt x="900509" y="0"/>
                </a:lnTo>
                <a:lnTo>
                  <a:pt x="1044575" y="576263"/>
                </a:lnTo>
                <a:lnTo>
                  <a:pt x="0" y="576263"/>
                </a:lnTo>
                <a:close/>
              </a:path>
            </a:pathLst>
          </a:custGeom>
          <a:solidFill>
            <a:schemeClr val="accent1"/>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eaLnBrk="1" hangingPunct="1">
              <a:defRPr/>
            </a:pPr>
            <a:r>
              <a:rPr lang="en-US" sz="1400" b="1" dirty="0">
                <a:solidFill>
                  <a:prstClr val="white"/>
                </a:solidFill>
                <a:latin typeface="+mn-lt"/>
                <a:cs typeface="+mn-cs"/>
              </a:rPr>
              <a:t>CARE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33" grpId="0" animBg="1"/>
      <p:bldP spid="22" grpId="0" animBg="1"/>
      <p:bldP spid="24" grpId="0" animBg="1"/>
      <p:bldP spid="21" grpId="0" animBg="1"/>
      <p:bldP spid="23" grpId="0" animBg="1"/>
      <p:bldP spid="25" grpId="0" animBg="1"/>
      <p:bldP spid="2" grpId="0" animBg="1"/>
      <p:bldP spid="26"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22238"/>
            <a:ext cx="8823433" cy="639762"/>
          </a:xfrm>
        </p:spPr>
        <p:txBody>
          <a:bodyPr/>
          <a:lstStyle/>
          <a:p>
            <a:r>
              <a:rPr lang="en-US" dirty="0"/>
              <a:t>CPCI – Connecting You to Success</a:t>
            </a:r>
          </a:p>
        </p:txBody>
      </p:sp>
      <p:sp>
        <p:nvSpPr>
          <p:cNvPr id="3" name="Content Placeholder 2"/>
          <p:cNvSpPr>
            <a:spLocks noGrp="1"/>
          </p:cNvSpPr>
          <p:nvPr>
            <p:ph idx="1"/>
          </p:nvPr>
        </p:nvSpPr>
        <p:spPr>
          <a:xfrm>
            <a:off x="167144" y="930605"/>
            <a:ext cx="8719475" cy="5410200"/>
          </a:xfrm>
        </p:spPr>
        <p:txBody>
          <a:bodyPr/>
          <a:lstStyle/>
          <a:p>
            <a:r>
              <a:rPr lang="en-US" dirty="0"/>
              <a:t>CPCI is a </a:t>
            </a:r>
            <a:r>
              <a:rPr lang="en-US" dirty="0">
                <a:solidFill>
                  <a:schemeClr val="accent3"/>
                </a:solidFill>
              </a:rPr>
              <a:t>reporting and analytics tool </a:t>
            </a:r>
            <a:r>
              <a:rPr lang="en-US" dirty="0"/>
              <a:t>that houses data from multiple CHCANYS site’s</a:t>
            </a:r>
          </a:p>
          <a:p>
            <a:r>
              <a:rPr lang="en-US" dirty="0"/>
              <a:t>Captures </a:t>
            </a:r>
            <a:r>
              <a:rPr lang="en-US" dirty="0">
                <a:solidFill>
                  <a:schemeClr val="accent3"/>
                </a:solidFill>
              </a:rPr>
              <a:t>structured EHR data </a:t>
            </a:r>
            <a:r>
              <a:rPr lang="en-US" dirty="0"/>
              <a:t>and can integrate with other data sources</a:t>
            </a:r>
          </a:p>
          <a:p>
            <a:r>
              <a:rPr lang="en-US" dirty="0"/>
              <a:t>Provides </a:t>
            </a:r>
            <a:r>
              <a:rPr lang="en-US" dirty="0">
                <a:solidFill>
                  <a:schemeClr val="accent3"/>
                </a:solidFill>
              </a:rPr>
              <a:t>drill-down</a:t>
            </a:r>
            <a:r>
              <a:rPr lang="en-US" dirty="0"/>
              <a:t> capability </a:t>
            </a:r>
          </a:p>
          <a:p>
            <a:pPr marL="0" indent="0">
              <a:buNone/>
            </a:pPr>
            <a:r>
              <a:rPr lang="en-US" sz="2400" dirty="0"/>
              <a:t>   	 </a:t>
            </a:r>
            <a:r>
              <a:rPr lang="en-US" sz="2400" i="1" dirty="0"/>
              <a:t>Network       CHC       Site       Provider       Patient</a:t>
            </a:r>
          </a:p>
          <a:p>
            <a:r>
              <a:rPr lang="en-US" dirty="0"/>
              <a:t>Provides multiple </a:t>
            </a:r>
            <a:r>
              <a:rPr lang="en-US" dirty="0">
                <a:solidFill>
                  <a:schemeClr val="accent3"/>
                </a:solidFill>
              </a:rPr>
              <a:t>levels of reporting </a:t>
            </a:r>
            <a:r>
              <a:rPr lang="en-US" dirty="0"/>
              <a:t>- Aggregate, Population and Point of Care to be used by </a:t>
            </a:r>
            <a:r>
              <a:rPr lang="en-US" dirty="0">
                <a:solidFill>
                  <a:schemeClr val="accent3"/>
                </a:solidFill>
              </a:rPr>
              <a:t>various users </a:t>
            </a:r>
            <a:r>
              <a:rPr lang="en-US" dirty="0"/>
              <a:t>that provide and support the provision of quality, evidence based care</a:t>
            </a:r>
          </a:p>
        </p:txBody>
      </p:sp>
      <p:sp>
        <p:nvSpPr>
          <p:cNvPr id="4" name="Slide Number Placeholder 3"/>
          <p:cNvSpPr>
            <a:spLocks noGrp="1"/>
          </p:cNvSpPr>
          <p:nvPr>
            <p:ph type="sldNum" sz="quarter" idx="11"/>
          </p:nvPr>
        </p:nvSpPr>
        <p:spPr/>
        <p:txBody>
          <a:bodyPr/>
          <a:lstStyle/>
          <a:p>
            <a:pPr>
              <a:defRPr/>
            </a:pPr>
            <a:fld id="{9D2D4111-90E1-4E75-8969-B3EB08BB5078}" type="slidenum">
              <a:rPr lang="en-US" altLang="en-US" smtClean="0"/>
              <a:pPr>
                <a:defRPr/>
              </a:pPr>
              <a:t>8</a:t>
            </a:fld>
            <a:endParaRPr lang="en-US" altLang="en-US" dirty="0"/>
          </a:p>
        </p:txBody>
      </p:sp>
      <p:cxnSp>
        <p:nvCxnSpPr>
          <p:cNvPr id="6" name="Straight Arrow Connector 5"/>
          <p:cNvCxnSpPr/>
          <p:nvPr/>
        </p:nvCxnSpPr>
        <p:spPr>
          <a:xfrm>
            <a:off x="2362200" y="3570390"/>
            <a:ext cx="3657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06440" y="3546639"/>
            <a:ext cx="3657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82440" y="3559504"/>
            <a:ext cx="3657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8040" y="3559504"/>
            <a:ext cx="3657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56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Hierarchy in CPCI</a:t>
            </a:r>
          </a:p>
        </p:txBody>
      </p:sp>
      <p:sp>
        <p:nvSpPr>
          <p:cNvPr id="3" name="Slide Number Placeholder 2"/>
          <p:cNvSpPr>
            <a:spLocks noGrp="1"/>
          </p:cNvSpPr>
          <p:nvPr>
            <p:ph type="sldNum" sz="quarter" idx="12"/>
          </p:nvPr>
        </p:nvSpPr>
        <p:spPr/>
        <p:txBody>
          <a:bodyPr/>
          <a:lstStyle/>
          <a:p>
            <a:pPr>
              <a:defRPr/>
            </a:pPr>
            <a:fld id="{69D6EA7D-0FFF-465F-BDD2-C539ABFC0A43}" type="slidenum">
              <a:rPr lang="en-US" altLang="en-US" smtClean="0"/>
              <a:pPr>
                <a:defRPr/>
              </a:pPr>
              <a:t>9</a:t>
            </a:fld>
            <a:endParaRPr lang="en-US" alt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850589268"/>
              </p:ext>
            </p:extLst>
          </p:nvPr>
        </p:nvGraphicFramePr>
        <p:xfrm>
          <a:off x="166688" y="1066800"/>
          <a:ext cx="8720137"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696941"/>
      </p:ext>
    </p:extLst>
  </p:cSld>
  <p:clrMapOvr>
    <a:masterClrMapping/>
  </p:clrMapOvr>
</p:sld>
</file>

<file path=ppt/theme/theme1.xml><?xml version="1.0" encoding="utf-8"?>
<a:theme xmlns:a="http://schemas.openxmlformats.org/drawingml/2006/main" name="3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2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3.xml><?xml version="1.0" encoding="utf-8"?>
<a:theme xmlns:a="http://schemas.openxmlformats.org/drawingml/2006/main" name="5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4.xml><?xml version="1.0" encoding="utf-8"?>
<a:theme xmlns:a="http://schemas.openxmlformats.org/drawingml/2006/main" name="6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5.xml><?xml version="1.0" encoding="utf-8"?>
<a:theme xmlns:a="http://schemas.openxmlformats.org/drawingml/2006/main" name="14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61755</TotalTime>
  <Words>2859</Words>
  <Application>Microsoft Office PowerPoint</Application>
  <PresentationFormat>On-screen Show (4:3)</PresentationFormat>
  <Paragraphs>561</Paragraphs>
  <Slides>61</Slides>
  <Notes>13</Notes>
  <HiddenSlides>0</HiddenSlides>
  <MMClips>0</MMClips>
  <ScaleCrop>false</ScaleCrop>
  <HeadingPairs>
    <vt:vector size="4" baseType="variant">
      <vt:variant>
        <vt:lpstr>Theme</vt:lpstr>
      </vt:variant>
      <vt:variant>
        <vt:i4>5</vt:i4>
      </vt:variant>
      <vt:variant>
        <vt:lpstr>Slide Titles</vt:lpstr>
      </vt:variant>
      <vt:variant>
        <vt:i4>61</vt:i4>
      </vt:variant>
    </vt:vector>
  </HeadingPairs>
  <TitlesOfParts>
    <vt:vector size="66" baseType="lpstr">
      <vt:lpstr>3_Arcadia - Black</vt:lpstr>
      <vt:lpstr>2_Arcadia - Black</vt:lpstr>
      <vt:lpstr>5_Arcadia - Black</vt:lpstr>
      <vt:lpstr>6_Arcadia - Black</vt:lpstr>
      <vt:lpstr>14_Arcadia - Black</vt:lpstr>
      <vt:lpstr>PowerPoint Presentation</vt:lpstr>
      <vt:lpstr>Agenda</vt:lpstr>
      <vt:lpstr>Your Data Can Put You in the Driver’s Seat</vt:lpstr>
      <vt:lpstr>Or on the Menu…</vt:lpstr>
      <vt:lpstr>CHC Success in a Shifting Environment</vt:lpstr>
      <vt:lpstr>Strategic Initiatives and Measure Alignment</vt:lpstr>
      <vt:lpstr>Bridging the Quality Chasm</vt:lpstr>
      <vt:lpstr>CPCI – Connecting You to Success</vt:lpstr>
      <vt:lpstr>Reporting Hierarchy in CPCI</vt:lpstr>
      <vt:lpstr>Using CPC The Basics</vt:lpstr>
      <vt:lpstr>Home Page</vt:lpstr>
      <vt:lpstr>Home Page| User Preferences</vt:lpstr>
      <vt:lpstr>Home Page|Help</vt:lpstr>
      <vt:lpstr>Help</vt:lpstr>
      <vt:lpstr>Navigation</vt:lpstr>
      <vt:lpstr>Sneak Peak</vt:lpstr>
      <vt:lpstr>Utility Icons</vt:lpstr>
      <vt:lpstr>Functionality|Filters</vt:lpstr>
      <vt:lpstr>Functionality|Sort, Search, Filter</vt:lpstr>
      <vt:lpstr>Reporting Periods</vt:lpstr>
      <vt:lpstr>Reporting Period Types</vt:lpstr>
      <vt:lpstr>Non-year periods</vt:lpstr>
      <vt:lpstr>Non-Year Period Example</vt:lpstr>
      <vt:lpstr>Dashboards, Reports and Measures</vt:lpstr>
      <vt:lpstr>Pre-Visit Planning (PVP)</vt:lpstr>
      <vt:lpstr>Patient Visit Planning Report</vt:lpstr>
      <vt:lpstr>Looking Out for Patient Care</vt:lpstr>
      <vt:lpstr>Patient Visit Planning</vt:lpstr>
      <vt:lpstr>Patient Visit Planning|Details</vt:lpstr>
      <vt:lpstr>Visit Planning|Configuration</vt:lpstr>
      <vt:lpstr>PVP| A Day in Your CHC</vt:lpstr>
      <vt:lpstr>Registries</vt:lpstr>
      <vt:lpstr>Registry Reports</vt:lpstr>
      <vt:lpstr>Registry Reports</vt:lpstr>
      <vt:lpstr>Diabetes Registry|Low Hanging Fruit for QI</vt:lpstr>
      <vt:lpstr>Diabetes Registry - Low Hanging Fruit for QI</vt:lpstr>
      <vt:lpstr>Referral Registry/Log</vt:lpstr>
      <vt:lpstr>Registry| A Day in Your CHC</vt:lpstr>
      <vt:lpstr>Performance Management|Dashboards</vt:lpstr>
      <vt:lpstr>Dashboards</vt:lpstr>
      <vt:lpstr>Dashboards</vt:lpstr>
      <vt:lpstr>Performance Management|Reports &amp; Scorecards</vt:lpstr>
      <vt:lpstr>Reports &amp; Scorecards</vt:lpstr>
      <vt:lpstr>Reports &amp; Scorecards</vt:lpstr>
      <vt:lpstr>Reports &amp; Scorecards</vt:lpstr>
      <vt:lpstr>Performance Management|Measure Analyzer</vt:lpstr>
      <vt:lpstr>Measure Analyzer</vt:lpstr>
      <vt:lpstr>Measure Analyzer</vt:lpstr>
      <vt:lpstr>Measure Analyzer| Multi-Period Trend</vt:lpstr>
      <vt:lpstr>Measure Analyzer – Benchmarks</vt:lpstr>
      <vt:lpstr>Measure Analyzer – Comparisons</vt:lpstr>
      <vt:lpstr>Performance Management| A Day in Your CHC</vt:lpstr>
      <vt:lpstr>Next Steps to Success</vt:lpstr>
      <vt:lpstr>Who should have access to DRVS ?</vt:lpstr>
      <vt:lpstr>Logging In – Welcome Email</vt:lpstr>
      <vt:lpstr>Logging In – Establishing a Password</vt:lpstr>
      <vt:lpstr>Logging In</vt:lpstr>
      <vt:lpstr>What Can I do Tomorrow?</vt:lpstr>
      <vt:lpstr>Mark Your Calendars …</vt:lpstr>
      <vt:lpstr>When the winds of change blow,  some people build walls,  others build windmills     Chinese Proverb </vt:lpstr>
      <vt:lpstr>Questions &amp; 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101</dc:title>
  <dc:creator>Molly Hart</dc:creator>
  <cp:lastModifiedBy>Raquel Herreros</cp:lastModifiedBy>
  <cp:revision>281</cp:revision>
  <dcterms:created xsi:type="dcterms:W3CDTF">2013-12-04T19:11:33Z</dcterms:created>
  <dcterms:modified xsi:type="dcterms:W3CDTF">2017-02-13T15:14:48Z</dcterms:modified>
</cp:coreProperties>
</file>